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693400" cy="10693400"/>
  <p:notesSz cx="10693400" cy="10693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083" y="-1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415670" y="1396237"/>
            <a:ext cx="8394191" cy="6724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18" Type="http://schemas.openxmlformats.org/officeDocument/2006/relationships/image" Target="../media/image30.jpeg"/><Relationship Id="rId26" Type="http://schemas.openxmlformats.org/officeDocument/2006/relationships/image" Target="../media/image38.jpeg"/><Relationship Id="rId39" Type="http://schemas.openxmlformats.org/officeDocument/2006/relationships/image" Target="../media/image51.jpeg"/><Relationship Id="rId3" Type="http://schemas.openxmlformats.org/officeDocument/2006/relationships/image" Target="../media/image15.jpeg"/><Relationship Id="rId21" Type="http://schemas.openxmlformats.org/officeDocument/2006/relationships/image" Target="../media/image33.jpeg"/><Relationship Id="rId34" Type="http://schemas.openxmlformats.org/officeDocument/2006/relationships/image" Target="../media/image46.jpeg"/><Relationship Id="rId42" Type="http://schemas.openxmlformats.org/officeDocument/2006/relationships/image" Target="../media/image54.jpeg"/><Relationship Id="rId47" Type="http://schemas.openxmlformats.org/officeDocument/2006/relationships/image" Target="../media/image59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17" Type="http://schemas.openxmlformats.org/officeDocument/2006/relationships/image" Target="../media/image29.jpeg"/><Relationship Id="rId25" Type="http://schemas.openxmlformats.org/officeDocument/2006/relationships/image" Target="../media/image37.jpeg"/><Relationship Id="rId33" Type="http://schemas.openxmlformats.org/officeDocument/2006/relationships/image" Target="../media/image45.jpeg"/><Relationship Id="rId38" Type="http://schemas.openxmlformats.org/officeDocument/2006/relationships/image" Target="../media/image50.jpeg"/><Relationship Id="rId46" Type="http://schemas.openxmlformats.org/officeDocument/2006/relationships/image" Target="../media/image58.jpeg"/><Relationship Id="rId2" Type="http://schemas.openxmlformats.org/officeDocument/2006/relationships/image" Target="../media/image14.jpeg"/><Relationship Id="rId16" Type="http://schemas.openxmlformats.org/officeDocument/2006/relationships/image" Target="../media/image28.jpeg"/><Relationship Id="rId20" Type="http://schemas.openxmlformats.org/officeDocument/2006/relationships/image" Target="../media/image32.jpeg"/><Relationship Id="rId29" Type="http://schemas.openxmlformats.org/officeDocument/2006/relationships/image" Target="../media/image41.jpeg"/><Relationship Id="rId41" Type="http://schemas.openxmlformats.org/officeDocument/2006/relationships/image" Target="../media/image5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24" Type="http://schemas.openxmlformats.org/officeDocument/2006/relationships/image" Target="../media/image36.jpeg"/><Relationship Id="rId32" Type="http://schemas.openxmlformats.org/officeDocument/2006/relationships/image" Target="../media/image44.jpeg"/><Relationship Id="rId37" Type="http://schemas.openxmlformats.org/officeDocument/2006/relationships/image" Target="../media/image49.jpeg"/><Relationship Id="rId40" Type="http://schemas.openxmlformats.org/officeDocument/2006/relationships/image" Target="../media/image52.jpeg"/><Relationship Id="rId45" Type="http://schemas.openxmlformats.org/officeDocument/2006/relationships/image" Target="../media/image57.jpeg"/><Relationship Id="rId5" Type="http://schemas.openxmlformats.org/officeDocument/2006/relationships/image" Target="../media/image17.jpeg"/><Relationship Id="rId15" Type="http://schemas.openxmlformats.org/officeDocument/2006/relationships/image" Target="../media/image27.jpeg"/><Relationship Id="rId23" Type="http://schemas.openxmlformats.org/officeDocument/2006/relationships/image" Target="../media/image35.jpeg"/><Relationship Id="rId28" Type="http://schemas.openxmlformats.org/officeDocument/2006/relationships/image" Target="../media/image40.jpeg"/><Relationship Id="rId36" Type="http://schemas.openxmlformats.org/officeDocument/2006/relationships/image" Target="../media/image48.jpeg"/><Relationship Id="rId10" Type="http://schemas.openxmlformats.org/officeDocument/2006/relationships/image" Target="../media/image22.jpeg"/><Relationship Id="rId19" Type="http://schemas.openxmlformats.org/officeDocument/2006/relationships/image" Target="../media/image31.jpeg"/><Relationship Id="rId31" Type="http://schemas.openxmlformats.org/officeDocument/2006/relationships/image" Target="../media/image43.jpeg"/><Relationship Id="rId44" Type="http://schemas.openxmlformats.org/officeDocument/2006/relationships/image" Target="../media/image56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Relationship Id="rId14" Type="http://schemas.openxmlformats.org/officeDocument/2006/relationships/image" Target="../media/image26.jpeg"/><Relationship Id="rId22" Type="http://schemas.openxmlformats.org/officeDocument/2006/relationships/image" Target="../media/image34.jpeg"/><Relationship Id="rId27" Type="http://schemas.openxmlformats.org/officeDocument/2006/relationships/image" Target="../media/image39.jpeg"/><Relationship Id="rId30" Type="http://schemas.openxmlformats.org/officeDocument/2006/relationships/image" Target="../media/image42.jpeg"/><Relationship Id="rId35" Type="http://schemas.openxmlformats.org/officeDocument/2006/relationships/image" Target="../media/image47.jpeg"/><Relationship Id="rId43" Type="http://schemas.openxmlformats.org/officeDocument/2006/relationships/image" Target="../media/image55.jpeg"/><Relationship Id="rId48" Type="http://schemas.openxmlformats.org/officeDocument/2006/relationships/image" Target="../media/image6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9020" y="1628149"/>
            <a:ext cx="2925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Calibri"/>
                <a:cs typeface="Calibri"/>
              </a:rPr>
              <a:t>PROGETTO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DI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CIRCOLO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33372" y="2741939"/>
            <a:ext cx="50558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000000"/>
                </a:solidFill>
              </a:rPr>
              <a:t>“E</a:t>
            </a:r>
            <a:r>
              <a:rPr sz="3200" spc="-15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…</a:t>
            </a:r>
            <a:r>
              <a:rPr sz="3200" spc="-15" dirty="0">
                <a:solidFill>
                  <a:srgbClr val="000000"/>
                </a:solidFill>
              </a:rPr>
              <a:t> </a:t>
            </a:r>
            <a:r>
              <a:rPr sz="3200" spc="-5" dirty="0">
                <a:solidFill>
                  <a:srgbClr val="000000"/>
                </a:solidFill>
              </a:rPr>
              <a:t>LE</a:t>
            </a:r>
            <a:r>
              <a:rPr sz="3200" spc="-10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…</a:t>
            </a:r>
            <a:r>
              <a:rPr sz="3200" spc="-15" dirty="0">
                <a:solidFill>
                  <a:srgbClr val="000000"/>
                </a:solidFill>
              </a:rPr>
              <a:t> </a:t>
            </a:r>
            <a:r>
              <a:rPr sz="3200" spc="-10" dirty="0">
                <a:solidFill>
                  <a:srgbClr val="000000"/>
                </a:solidFill>
              </a:rPr>
              <a:t>MENTI </a:t>
            </a:r>
            <a:r>
              <a:rPr sz="3200" spc="-5" dirty="0">
                <a:solidFill>
                  <a:srgbClr val="000000"/>
                </a:solidFill>
              </a:rPr>
              <a:t>IN</a:t>
            </a:r>
            <a:r>
              <a:rPr sz="3200" spc="-10" dirty="0">
                <a:solidFill>
                  <a:srgbClr val="000000"/>
                </a:solidFill>
              </a:rPr>
              <a:t> </a:t>
            </a:r>
            <a:r>
              <a:rPr sz="3200" spc="-15" dirty="0">
                <a:solidFill>
                  <a:srgbClr val="000000"/>
                </a:solidFill>
              </a:rPr>
              <a:t>CIRCOLO”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3046729" y="4231649"/>
            <a:ext cx="1470025" cy="1943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CLASSE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5°</a:t>
            </a:r>
            <a:endParaRPr sz="2800">
              <a:latin typeface="Calibri"/>
              <a:cs typeface="Calibri"/>
            </a:endParaRPr>
          </a:p>
          <a:p>
            <a:pPr marL="51435" marR="44450" indent="132080">
              <a:lnSpc>
                <a:spcPct val="203500"/>
              </a:lnSpc>
              <a:spcBef>
                <a:spcPts val="20"/>
              </a:spcBef>
            </a:pPr>
            <a:r>
              <a:rPr sz="2400" b="1" spc="-5" dirty="0">
                <a:latin typeface="Calibri"/>
                <a:cs typeface="Calibri"/>
              </a:rPr>
              <a:t>IL GELSO </a:t>
            </a:r>
            <a:r>
              <a:rPr sz="2400" b="1" dirty="0">
                <a:latin typeface="Calibri"/>
                <a:cs typeface="Calibri"/>
              </a:rPr>
              <a:t> 2</a:t>
            </a:r>
            <a:r>
              <a:rPr sz="2400" b="1" spc="-10" dirty="0">
                <a:latin typeface="Calibri"/>
                <a:cs typeface="Calibri"/>
              </a:rPr>
              <a:t>0</a:t>
            </a:r>
            <a:r>
              <a:rPr sz="2400" b="1" dirty="0">
                <a:latin typeface="Calibri"/>
                <a:cs typeface="Calibri"/>
              </a:rPr>
              <a:t>23</a:t>
            </a:r>
            <a:r>
              <a:rPr sz="2400" b="1" spc="-5" dirty="0">
                <a:latin typeface="Calibri"/>
                <a:cs typeface="Calibri"/>
              </a:rPr>
              <a:t>/</a:t>
            </a:r>
            <a:r>
              <a:rPr sz="2400" b="1" spc="-10" dirty="0">
                <a:latin typeface="Calibri"/>
                <a:cs typeface="Calibri"/>
              </a:rPr>
              <a:t>2</a:t>
            </a:r>
            <a:r>
              <a:rPr sz="2400" b="1" dirty="0">
                <a:latin typeface="Calibri"/>
                <a:cs typeface="Calibri"/>
              </a:rPr>
              <a:t>024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984758" y="1162811"/>
            <a:ext cx="4547615" cy="606247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588000" y="1118742"/>
            <a:ext cx="4203065" cy="141541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850265">
              <a:lnSpc>
                <a:spcPct val="101699"/>
              </a:lnSpc>
              <a:spcBef>
                <a:spcPts val="60"/>
              </a:spcBef>
              <a:tabLst>
                <a:tab pos="1868805" algn="l"/>
                <a:tab pos="2688590" algn="l"/>
                <a:tab pos="3311525" algn="l"/>
                <a:tab pos="3852545" algn="l"/>
              </a:tabLst>
            </a:pPr>
            <a:r>
              <a:rPr sz="1800" b="1" spc="-5" dirty="0">
                <a:solidFill>
                  <a:srgbClr val="0000FF"/>
                </a:solidFill>
                <a:latin typeface="Calibri"/>
                <a:cs typeface="Calibri"/>
              </a:rPr>
              <a:t>Acqua</a:t>
            </a:r>
            <a:r>
              <a:rPr sz="1800" b="1" spc="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Calibri"/>
                <a:cs typeface="Calibri"/>
              </a:rPr>
              <a:t>terra</a:t>
            </a:r>
            <a:r>
              <a:rPr sz="1800" b="1" spc="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Calibri"/>
                <a:cs typeface="Calibri"/>
              </a:rPr>
              <a:t>aria</a:t>
            </a:r>
            <a:r>
              <a:rPr sz="1800" b="1" spc="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FF"/>
                </a:solidFill>
                <a:latin typeface="Calibri"/>
                <a:cs typeface="Calibri"/>
              </a:rPr>
              <a:t>in</a:t>
            </a:r>
            <a:r>
              <a:rPr sz="18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Calibri"/>
                <a:cs typeface="Calibri"/>
              </a:rPr>
              <a:t>musica </a:t>
            </a:r>
            <a:r>
              <a:rPr sz="1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Abbiamo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cantato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canzone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Pino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Mango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“</a:t>
            </a:r>
            <a:r>
              <a:rPr sz="1800" spc="-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ed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spc="-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rr</a:t>
            </a:r>
            <a:r>
              <a:rPr sz="1800" dirty="0">
                <a:latin typeface="Calibri"/>
                <a:cs typeface="Calibri"/>
              </a:rPr>
              <a:t>ane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”	ne</a:t>
            </a:r>
            <a:r>
              <a:rPr sz="1800" spc="-10" dirty="0">
                <a:latin typeface="Calibri"/>
                <a:cs typeface="Calibri"/>
              </a:rPr>
              <a:t>ll</a:t>
            </a:r>
            <a:r>
              <a:rPr sz="1800" dirty="0">
                <a:latin typeface="Calibri"/>
                <a:cs typeface="Calibri"/>
              </a:rPr>
              <a:t>a	ve</a:t>
            </a:r>
            <a:r>
              <a:rPr sz="1800" spc="-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ne	</a:t>
            </a:r>
            <a:r>
              <a:rPr sz="1800" spc="-1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n  </a:t>
            </a:r>
            <a:r>
              <a:rPr sz="1800" spc="-5" dirty="0">
                <a:latin typeface="Calibri"/>
                <a:cs typeface="Calibri"/>
              </a:rPr>
              <a:t>contaminazioni</a:t>
            </a:r>
            <a:r>
              <a:rPr sz="1800" spc="1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orientali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del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1999	con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</a:t>
            </a:r>
            <a:r>
              <a:rPr sz="1800" spc="1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cori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poi la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abbiamo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tradotta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immagini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118742"/>
            <a:ext cx="8888730" cy="1136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823A0A"/>
                </a:solidFill>
                <a:latin typeface="Calibri"/>
                <a:cs typeface="Calibri"/>
              </a:rPr>
              <a:t>La</a:t>
            </a:r>
            <a:r>
              <a:rPr sz="1800" b="1" spc="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823A0A"/>
                </a:solidFill>
                <a:latin typeface="Calibri"/>
                <a:cs typeface="Calibri"/>
              </a:rPr>
              <a:t>terra</a:t>
            </a:r>
            <a:r>
              <a:rPr sz="1800" b="1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823A0A"/>
                </a:solidFill>
                <a:latin typeface="Calibri"/>
                <a:cs typeface="Calibri"/>
              </a:rPr>
              <a:t>al</a:t>
            </a:r>
            <a:r>
              <a:rPr sz="1800" b="1" spc="-1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823A0A"/>
                </a:solidFill>
                <a:latin typeface="Calibri"/>
                <a:cs typeface="Calibri"/>
              </a:rPr>
              <a:t>servizio</a:t>
            </a:r>
            <a:r>
              <a:rPr sz="1800" b="1" spc="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823A0A"/>
                </a:solidFill>
                <a:latin typeface="Calibri"/>
                <a:cs typeface="Calibri"/>
              </a:rPr>
              <a:t>della</a:t>
            </a:r>
            <a:r>
              <a:rPr sz="1800" b="1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823A0A"/>
                </a:solidFill>
                <a:latin typeface="Calibri"/>
                <a:cs typeface="Calibri"/>
              </a:rPr>
              <a:t>geometria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50">
              <a:latin typeface="Calibri"/>
              <a:cs typeface="Calibri"/>
            </a:endParaRPr>
          </a:p>
          <a:p>
            <a:pPr marL="12700" marR="5080">
              <a:lnSpc>
                <a:spcPct val="101699"/>
              </a:lnSpc>
            </a:pP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Elaborando</a:t>
            </a:r>
            <a:r>
              <a:rPr sz="1800" spc="3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il</a:t>
            </a:r>
            <a:r>
              <a:rPr sz="1800" spc="6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concetto</a:t>
            </a:r>
            <a:r>
              <a:rPr sz="1800" spc="5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di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circonferenza,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diametro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e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corda,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abbiamo</a:t>
            </a:r>
            <a:r>
              <a:rPr sz="1800" spc="4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realizzato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dei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medaglioni</a:t>
            </a:r>
            <a:r>
              <a:rPr sz="1800" spc="4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e </a:t>
            </a:r>
            <a:r>
              <a:rPr sz="1800" spc="-39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dei</a:t>
            </a:r>
            <a:r>
              <a:rPr sz="1800" spc="-1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fermacarte</a:t>
            </a:r>
            <a:r>
              <a:rPr sz="1800" spc="-1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di</a:t>
            </a:r>
            <a:r>
              <a:rPr sz="1800" spc="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creta, poi</a:t>
            </a:r>
            <a:r>
              <a:rPr sz="1800" spc="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dipinti 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lucidati con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la</a:t>
            </a:r>
            <a:r>
              <a:rPr sz="1800" dirty="0">
                <a:solidFill>
                  <a:srgbClr val="823A0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823A0A"/>
                </a:solidFill>
                <a:latin typeface="Calibri"/>
                <a:cs typeface="Calibri"/>
              </a:rPr>
              <a:t>copale.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3439667" y="2435351"/>
            <a:ext cx="4529328" cy="42534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092708" y="3438144"/>
            <a:ext cx="4834128" cy="350062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2928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Water</a:t>
            </a:r>
            <a:r>
              <a:rPr spc="-30" dirty="0"/>
              <a:t> </a:t>
            </a:r>
            <a:r>
              <a:rPr spc="-5" dirty="0"/>
              <a:t>habits.</a:t>
            </a:r>
          </a:p>
          <a:p>
            <a:pPr marL="3129280" algn="ctr">
              <a:lnSpc>
                <a:spcPct val="100000"/>
              </a:lnSpc>
              <a:spcBef>
                <a:spcPts val="55"/>
              </a:spcBef>
            </a:pPr>
            <a:r>
              <a:rPr sz="2000" dirty="0"/>
              <a:t>Le</a:t>
            </a:r>
            <a:r>
              <a:rPr sz="2000" spc="-25" dirty="0"/>
              <a:t> </a:t>
            </a:r>
            <a:r>
              <a:rPr sz="2000" dirty="0"/>
              <a:t>gocce</a:t>
            </a:r>
            <a:r>
              <a:rPr sz="2000" spc="-10" dirty="0"/>
              <a:t> </a:t>
            </a:r>
            <a:r>
              <a:rPr sz="2000" spc="-5" dirty="0"/>
              <a:t>raccontano le</a:t>
            </a:r>
            <a:r>
              <a:rPr sz="2000" dirty="0"/>
              <a:t> </a:t>
            </a:r>
            <a:r>
              <a:rPr sz="2000" spc="-5" dirty="0"/>
              <a:t>azioni</a:t>
            </a:r>
            <a:r>
              <a:rPr sz="2000" spc="-10" dirty="0"/>
              <a:t> </a:t>
            </a:r>
            <a:r>
              <a:rPr sz="2000" spc="-5" dirty="0"/>
              <a:t>abituali </a:t>
            </a:r>
            <a:r>
              <a:rPr sz="2000" dirty="0"/>
              <a:t>con</a:t>
            </a:r>
            <a:r>
              <a:rPr sz="2000" spc="-5" dirty="0"/>
              <a:t> l’acqua.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901700" y="2357627"/>
            <a:ext cx="8889365" cy="951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Abbiamo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disegnato</a:t>
            </a:r>
            <a:r>
              <a:rPr sz="2000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e</a:t>
            </a:r>
            <a:r>
              <a:rPr sz="2000" spc="1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commentato</a:t>
            </a:r>
            <a:r>
              <a:rPr sz="2000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in</a:t>
            </a:r>
            <a:r>
              <a:rPr sz="2000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inglese</a:t>
            </a:r>
            <a:r>
              <a:rPr sz="2000" spc="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le</a:t>
            </a:r>
            <a:r>
              <a:rPr sz="2000" spc="1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nostre</a:t>
            </a:r>
            <a:r>
              <a:rPr sz="2000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abitudini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legate</a:t>
            </a:r>
            <a:r>
              <a:rPr sz="2000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all’acqua.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2450"/>
              </a:lnSpc>
              <a:spcBef>
                <a:spcPts val="75"/>
              </a:spcBef>
            </a:pP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“I</a:t>
            </a:r>
            <a:r>
              <a:rPr sz="2000" spc="32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drink</a:t>
            </a:r>
            <a:r>
              <a:rPr sz="2000" spc="32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water”.</a:t>
            </a:r>
            <a:r>
              <a:rPr sz="2000" spc="32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I</a:t>
            </a:r>
            <a:r>
              <a:rPr sz="2000" spc="34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wash</a:t>
            </a:r>
            <a:r>
              <a:rPr sz="2000" spc="33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myself”.</a:t>
            </a:r>
            <a:r>
              <a:rPr sz="2000" spc="34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E</a:t>
            </a:r>
            <a:r>
              <a:rPr sz="2000" spc="32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poi</a:t>
            </a:r>
            <a:r>
              <a:rPr sz="2000" spc="33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abbiamo</a:t>
            </a:r>
            <a:r>
              <a:rPr sz="2000" spc="34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realizzato</a:t>
            </a:r>
            <a:r>
              <a:rPr sz="2000" spc="32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un</a:t>
            </a:r>
            <a:r>
              <a:rPr sz="2000" spc="33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cartellone</a:t>
            </a:r>
            <a:r>
              <a:rPr sz="2000" spc="32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di</a:t>
            </a:r>
            <a:r>
              <a:rPr sz="2000" spc="32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EF"/>
                </a:solidFill>
                <a:latin typeface="Calibri"/>
                <a:cs typeface="Calibri"/>
              </a:rPr>
              <a:t>tutte</a:t>
            </a:r>
            <a:r>
              <a:rPr sz="2000" spc="33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le </a:t>
            </a:r>
            <a:r>
              <a:rPr sz="2000" spc="-44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AFEF"/>
                </a:solidFill>
                <a:latin typeface="Calibri"/>
                <a:cs typeface="Calibri"/>
              </a:rPr>
              <a:t>gocce.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6467855" y="3462527"/>
            <a:ext cx="3051048" cy="36454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905510" y="1114043"/>
            <a:ext cx="3549396" cy="473202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4636008" y="3767327"/>
            <a:ext cx="2575560" cy="306476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7339456" y="3729227"/>
            <a:ext cx="2717292" cy="3102864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5319395" y="1191894"/>
            <a:ext cx="1618615" cy="201930"/>
            <a:chOff x="5319395" y="1191894"/>
            <a:chExt cx="1618615" cy="201930"/>
          </a:xfrm>
        </p:grpSpPr>
        <p:pic>
          <p:nvPicPr>
            <p:cNvPr id="6" name="object 6"/>
            <p:cNvPicPr/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5319395" y="1191894"/>
              <a:ext cx="701675" cy="19870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6055995" y="1196339"/>
              <a:ext cx="881995" cy="197402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7" cstate="email"/>
          <a:stretch>
            <a:fillRect/>
          </a:stretch>
        </p:blipFill>
        <p:spPr>
          <a:xfrm>
            <a:off x="6991350" y="1192529"/>
            <a:ext cx="313690" cy="198120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7355840" y="1192529"/>
            <a:ext cx="711200" cy="247015"/>
            <a:chOff x="7355840" y="1192529"/>
            <a:chExt cx="711200" cy="247015"/>
          </a:xfrm>
        </p:grpSpPr>
        <p:pic>
          <p:nvPicPr>
            <p:cNvPr id="10" name="object 10"/>
            <p:cNvPicPr/>
            <p:nvPr/>
          </p:nvPicPr>
          <p:blipFill>
            <a:blip r:embed="rId8" cstate="email"/>
            <a:stretch>
              <a:fillRect/>
            </a:stretch>
          </p:blipFill>
          <p:spPr>
            <a:xfrm>
              <a:off x="7355840" y="1192529"/>
              <a:ext cx="457200" cy="24676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email"/>
            <a:stretch>
              <a:fillRect/>
            </a:stretch>
          </p:blipFill>
          <p:spPr>
            <a:xfrm>
              <a:off x="7851775" y="1193164"/>
              <a:ext cx="215265" cy="197530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10" cstate="email"/>
          <a:stretch>
            <a:fillRect/>
          </a:stretch>
        </p:blipFill>
        <p:spPr>
          <a:xfrm>
            <a:off x="8114030" y="1192529"/>
            <a:ext cx="922654" cy="19812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1" cstate="email"/>
          <a:stretch>
            <a:fillRect/>
          </a:stretch>
        </p:blipFill>
        <p:spPr>
          <a:xfrm>
            <a:off x="4572000" y="1823719"/>
            <a:ext cx="194945" cy="19699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2" cstate="email"/>
          <a:stretch>
            <a:fillRect/>
          </a:stretch>
        </p:blipFill>
        <p:spPr>
          <a:xfrm>
            <a:off x="4935220" y="1812289"/>
            <a:ext cx="1026160" cy="19812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3" cstate="email"/>
          <a:stretch>
            <a:fillRect/>
          </a:stretch>
        </p:blipFill>
        <p:spPr>
          <a:xfrm>
            <a:off x="6125209" y="1819909"/>
            <a:ext cx="194310" cy="19775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4" cstate="email"/>
          <a:stretch>
            <a:fillRect/>
          </a:stretch>
        </p:blipFill>
        <p:spPr>
          <a:xfrm>
            <a:off x="6473825" y="1811654"/>
            <a:ext cx="340995" cy="19870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5" cstate="email"/>
          <a:stretch>
            <a:fillRect/>
          </a:stretch>
        </p:blipFill>
        <p:spPr>
          <a:xfrm>
            <a:off x="6982459" y="1819909"/>
            <a:ext cx="1103629" cy="196663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6" cstate="email"/>
          <a:stretch>
            <a:fillRect/>
          </a:stretch>
        </p:blipFill>
        <p:spPr>
          <a:xfrm>
            <a:off x="8257540" y="1812289"/>
            <a:ext cx="1172973" cy="19812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7" cstate="email"/>
          <a:stretch>
            <a:fillRect/>
          </a:stretch>
        </p:blipFill>
        <p:spPr>
          <a:xfrm>
            <a:off x="9597390" y="1812289"/>
            <a:ext cx="179704" cy="198120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8" cstate="email"/>
          <a:stretch>
            <a:fillRect/>
          </a:stretch>
        </p:blipFill>
        <p:spPr>
          <a:xfrm>
            <a:off x="4569459" y="2121534"/>
            <a:ext cx="1184275" cy="247377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9" cstate="email"/>
          <a:stretch>
            <a:fillRect/>
          </a:stretch>
        </p:blipFill>
        <p:spPr>
          <a:xfrm>
            <a:off x="5850890" y="2122804"/>
            <a:ext cx="198870" cy="19753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20" cstate="email"/>
          <a:stretch>
            <a:fillRect/>
          </a:stretch>
        </p:blipFill>
        <p:spPr>
          <a:xfrm>
            <a:off x="6144259" y="2132329"/>
            <a:ext cx="138429" cy="197134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21" cstate="email"/>
          <a:stretch>
            <a:fillRect/>
          </a:stretch>
        </p:blipFill>
        <p:spPr>
          <a:xfrm>
            <a:off x="6379845" y="2121534"/>
            <a:ext cx="514984" cy="198709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22" cstate="email"/>
          <a:stretch>
            <a:fillRect/>
          </a:stretch>
        </p:blipFill>
        <p:spPr>
          <a:xfrm>
            <a:off x="6979284" y="2129789"/>
            <a:ext cx="784348" cy="196663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23" cstate="email"/>
          <a:stretch>
            <a:fillRect/>
          </a:stretch>
        </p:blipFill>
        <p:spPr>
          <a:xfrm>
            <a:off x="7859394" y="2174874"/>
            <a:ext cx="240029" cy="148530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4" cstate="email"/>
          <a:stretch>
            <a:fillRect/>
          </a:stretch>
        </p:blipFill>
        <p:spPr>
          <a:xfrm>
            <a:off x="8204834" y="2122169"/>
            <a:ext cx="930141" cy="198120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5" cstate="email"/>
          <a:stretch>
            <a:fillRect/>
          </a:stretch>
        </p:blipFill>
        <p:spPr>
          <a:xfrm>
            <a:off x="9245600" y="2122169"/>
            <a:ext cx="530859" cy="19812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26" cstate="email"/>
          <a:stretch>
            <a:fillRect/>
          </a:stretch>
        </p:blipFill>
        <p:spPr>
          <a:xfrm>
            <a:off x="4572000" y="2432684"/>
            <a:ext cx="1222375" cy="198120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27" cstate="email"/>
          <a:stretch>
            <a:fillRect/>
          </a:stretch>
        </p:blipFill>
        <p:spPr>
          <a:xfrm>
            <a:off x="6010275" y="2485389"/>
            <a:ext cx="723900" cy="197134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8" cstate="email"/>
          <a:stretch>
            <a:fillRect/>
          </a:stretch>
        </p:blipFill>
        <p:spPr>
          <a:xfrm>
            <a:off x="6941819" y="2485389"/>
            <a:ext cx="140970" cy="148530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9" cstate="email"/>
          <a:stretch>
            <a:fillRect/>
          </a:stretch>
        </p:blipFill>
        <p:spPr>
          <a:xfrm>
            <a:off x="7297419" y="2432049"/>
            <a:ext cx="758825" cy="198709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30" cstate="email"/>
          <a:stretch>
            <a:fillRect/>
          </a:stretch>
        </p:blipFill>
        <p:spPr>
          <a:xfrm>
            <a:off x="8264525" y="2432684"/>
            <a:ext cx="490727" cy="198120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31" cstate="email"/>
          <a:stretch>
            <a:fillRect/>
          </a:stretch>
        </p:blipFill>
        <p:spPr>
          <a:xfrm>
            <a:off x="8990965" y="2440304"/>
            <a:ext cx="784470" cy="248285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32" cstate="email"/>
          <a:stretch>
            <a:fillRect/>
          </a:stretch>
        </p:blipFill>
        <p:spPr>
          <a:xfrm>
            <a:off x="4569459" y="2795269"/>
            <a:ext cx="955967" cy="193675"/>
          </a:xfrm>
          <a:prstGeom prst="rect">
            <a:avLst/>
          </a:prstGeom>
        </p:spPr>
      </p:pic>
      <p:grpSp>
        <p:nvGrpSpPr>
          <p:cNvPr id="35" name="object 35"/>
          <p:cNvGrpSpPr/>
          <p:nvPr/>
        </p:nvGrpSpPr>
        <p:grpSpPr>
          <a:xfrm>
            <a:off x="5570854" y="2743199"/>
            <a:ext cx="2008505" cy="246379"/>
            <a:chOff x="5570854" y="2743199"/>
            <a:chExt cx="2008505" cy="246379"/>
          </a:xfrm>
        </p:grpSpPr>
        <p:pic>
          <p:nvPicPr>
            <p:cNvPr id="36" name="object 36"/>
            <p:cNvPicPr/>
            <p:nvPr/>
          </p:nvPicPr>
          <p:blipFill>
            <a:blip r:embed="rId33" cstate="email"/>
            <a:stretch>
              <a:fillRect/>
            </a:stretch>
          </p:blipFill>
          <p:spPr>
            <a:xfrm>
              <a:off x="5570854" y="2743199"/>
              <a:ext cx="823595" cy="24615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34" cstate="email"/>
            <a:stretch>
              <a:fillRect/>
            </a:stretch>
          </p:blipFill>
          <p:spPr>
            <a:xfrm>
              <a:off x="6438264" y="2795269"/>
              <a:ext cx="140969" cy="148530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35" cstate="email"/>
            <a:stretch>
              <a:fillRect/>
            </a:stretch>
          </p:blipFill>
          <p:spPr>
            <a:xfrm>
              <a:off x="6620509" y="2750184"/>
              <a:ext cx="958850" cy="196663"/>
            </a:xfrm>
            <a:prstGeom prst="rect">
              <a:avLst/>
            </a:prstGeom>
          </p:spPr>
        </p:pic>
      </p:grpSp>
      <p:pic>
        <p:nvPicPr>
          <p:cNvPr id="39" name="object 39"/>
          <p:cNvPicPr/>
          <p:nvPr/>
        </p:nvPicPr>
        <p:blipFill>
          <a:blip r:embed="rId36" cstate="email"/>
          <a:stretch>
            <a:fillRect/>
          </a:stretch>
        </p:blipFill>
        <p:spPr>
          <a:xfrm>
            <a:off x="4572000" y="3060064"/>
            <a:ext cx="323214" cy="196663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37" cstate="email"/>
          <a:stretch>
            <a:fillRect/>
          </a:stretch>
        </p:blipFill>
        <p:spPr>
          <a:xfrm>
            <a:off x="5038090" y="3060064"/>
            <a:ext cx="194310" cy="197750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38" cstate="email"/>
          <a:stretch>
            <a:fillRect/>
          </a:stretch>
        </p:blipFill>
        <p:spPr>
          <a:xfrm>
            <a:off x="5372100" y="3060064"/>
            <a:ext cx="1124838" cy="196663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39" cstate="email"/>
          <a:stretch>
            <a:fillRect/>
          </a:stretch>
        </p:blipFill>
        <p:spPr>
          <a:xfrm>
            <a:off x="6643369" y="3060064"/>
            <a:ext cx="880872" cy="196663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40" cstate="email"/>
          <a:stretch>
            <a:fillRect/>
          </a:stretch>
        </p:blipFill>
        <p:spPr>
          <a:xfrm>
            <a:off x="7669530" y="3052444"/>
            <a:ext cx="179704" cy="213360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41" cstate="email"/>
          <a:stretch>
            <a:fillRect/>
          </a:stretch>
        </p:blipFill>
        <p:spPr>
          <a:xfrm>
            <a:off x="7988300" y="3060064"/>
            <a:ext cx="1445259" cy="248285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42" cstate="email"/>
          <a:stretch>
            <a:fillRect/>
          </a:stretch>
        </p:blipFill>
        <p:spPr>
          <a:xfrm>
            <a:off x="9578975" y="3053079"/>
            <a:ext cx="198870" cy="212725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43" cstate="email"/>
          <a:stretch>
            <a:fillRect/>
          </a:stretch>
        </p:blipFill>
        <p:spPr>
          <a:xfrm>
            <a:off x="4569459" y="3386454"/>
            <a:ext cx="893445" cy="189229"/>
          </a:xfrm>
          <a:prstGeom prst="rect">
            <a:avLst/>
          </a:prstGeom>
        </p:spPr>
      </p:pic>
      <p:pic>
        <p:nvPicPr>
          <p:cNvPr id="47" name="object 47"/>
          <p:cNvPicPr/>
          <p:nvPr/>
        </p:nvPicPr>
        <p:blipFill>
          <a:blip r:embed="rId44" cstate="email"/>
          <a:stretch>
            <a:fillRect/>
          </a:stretch>
        </p:blipFill>
        <p:spPr>
          <a:xfrm>
            <a:off x="5508625" y="3415029"/>
            <a:ext cx="140970" cy="148530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45" cstate="email"/>
          <a:stretch>
            <a:fillRect/>
          </a:stretch>
        </p:blipFill>
        <p:spPr>
          <a:xfrm>
            <a:off x="5699759" y="3362325"/>
            <a:ext cx="191135" cy="198120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46" cstate="email"/>
          <a:stretch>
            <a:fillRect/>
          </a:stretch>
        </p:blipFill>
        <p:spPr>
          <a:xfrm>
            <a:off x="5941695" y="3386454"/>
            <a:ext cx="908050" cy="189229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47" cstate="email"/>
          <a:stretch>
            <a:fillRect/>
          </a:stretch>
        </p:blipFill>
        <p:spPr>
          <a:xfrm>
            <a:off x="6897369" y="3369944"/>
            <a:ext cx="194309" cy="197750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48" cstate="email"/>
          <a:stretch>
            <a:fillRect/>
          </a:stretch>
        </p:blipFill>
        <p:spPr>
          <a:xfrm>
            <a:off x="7140575" y="3415029"/>
            <a:ext cx="657859" cy="1485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47574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Calibri"/>
                <a:cs typeface="Calibri"/>
              </a:rPr>
              <a:t>TECNOLOGIA</a:t>
            </a:r>
            <a:r>
              <a:rPr sz="1600" spc="-10" dirty="0">
                <a:latin typeface="Calibri"/>
                <a:cs typeface="Calibri"/>
              </a:rPr>
              <a:t>:</a:t>
            </a:r>
            <a:r>
              <a:rPr sz="1600" spc="-5" dirty="0">
                <a:latin typeface="Calibri"/>
                <a:cs typeface="Calibri"/>
              </a:rPr>
              <a:t> GOCCE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D’ACQUA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ATTIVITA’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PIXEL-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ART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843914" y="1549409"/>
            <a:ext cx="5424805" cy="74485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5588635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70"/>
              </a:spcBef>
            </a:pPr>
            <a:r>
              <a:rPr sz="1600" b="1" spc="-5" dirty="0">
                <a:latin typeface="Calibri"/>
                <a:cs typeface="Calibri"/>
              </a:rPr>
              <a:t>ARTE</a:t>
            </a:r>
            <a:r>
              <a:rPr sz="1600" spc="-5" dirty="0">
                <a:latin typeface="Calibri"/>
                <a:cs typeface="Calibri"/>
              </a:rPr>
              <a:t>: PITTURA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ATTRAVERSO</a:t>
            </a:r>
            <a:r>
              <a:rPr sz="1600" spc="-5" dirty="0">
                <a:latin typeface="Calibri"/>
                <a:cs typeface="Calibri"/>
              </a:rPr>
              <a:t> LA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TECNICA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SOFFIO,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CHINA</a:t>
            </a:r>
            <a:r>
              <a:rPr sz="1600" dirty="0">
                <a:latin typeface="Calibri"/>
                <a:cs typeface="Calibri"/>
              </a:rPr>
              <a:t> 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CANNUCCIA. </a:t>
            </a:r>
            <a:r>
              <a:rPr sz="1600" spc="-10" dirty="0">
                <a:latin typeface="Calibri"/>
                <a:cs typeface="Calibri"/>
              </a:rPr>
              <a:t>MAGIE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DELL’ARIA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809625" y="1459239"/>
            <a:ext cx="6120130" cy="76053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4094479" cy="516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30" dirty="0">
                <a:latin typeface="Calibri"/>
                <a:cs typeface="Calibri"/>
              </a:rPr>
              <a:t>“ELEMENTAL”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600" spc="-10" dirty="0">
                <a:latin typeface="Calibri"/>
                <a:cs typeface="Calibri"/>
              </a:rPr>
              <a:t>Rappresentazione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grafica</a:t>
            </a:r>
            <a:r>
              <a:rPr sz="1600" spc="-5" dirty="0">
                <a:latin typeface="Calibri"/>
                <a:cs typeface="Calibri"/>
              </a:rPr>
              <a:t> dei</a:t>
            </a:r>
            <a:r>
              <a:rPr sz="1600" spc="-10" dirty="0">
                <a:latin typeface="Calibri"/>
                <a:cs typeface="Calibri"/>
              </a:rPr>
              <a:t> protagonisti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film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017269" y="1818014"/>
            <a:ext cx="5525770" cy="77958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5107305" cy="516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964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Calibri"/>
                <a:cs typeface="Calibri"/>
              </a:rPr>
              <a:t>TECNOLOGIA: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GOCCE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FANTASIA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600" spc="-10" dirty="0">
                <a:latin typeface="Calibri"/>
                <a:cs typeface="Calibri"/>
              </a:rPr>
              <a:t>Realizziamo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un’immagine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l’utilizzo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gocce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ogni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misura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429894" y="2195204"/>
            <a:ext cx="6994525" cy="57594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76780" y="702319"/>
            <a:ext cx="2724150" cy="516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Calibri"/>
                <a:cs typeface="Calibri"/>
              </a:rPr>
              <a:t>ARTE</a:t>
            </a:r>
            <a:r>
              <a:rPr sz="1600" spc="-5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GOCCIA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GOCCIA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600" spc="-50" dirty="0">
                <a:latin typeface="Calibri"/>
                <a:cs typeface="Calibri"/>
              </a:rPr>
              <a:t>L’effetto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dell’acqua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sulla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tempera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966469" y="2007879"/>
            <a:ext cx="5985509" cy="71837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570357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Calibri"/>
                <a:cs typeface="Calibri"/>
              </a:rPr>
              <a:t>EDUCAZIONE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CIVICA</a:t>
            </a:r>
            <a:r>
              <a:rPr sz="1600" spc="-5" dirty="0">
                <a:latin typeface="Calibri"/>
                <a:cs typeface="Calibri"/>
              </a:rPr>
              <a:t>: </a:t>
            </a:r>
            <a:r>
              <a:rPr sz="1600" spc="-60" dirty="0">
                <a:latin typeface="Calibri"/>
                <a:cs typeface="Calibri"/>
              </a:rPr>
              <a:t>L’ACQUA</a:t>
            </a:r>
            <a:r>
              <a:rPr sz="1600" dirty="0">
                <a:latin typeface="Calibri"/>
                <a:cs typeface="Calibri"/>
              </a:rPr>
              <a:t> SI</a:t>
            </a:r>
            <a:r>
              <a:rPr sz="1600" spc="-5" dirty="0">
                <a:latin typeface="Calibri"/>
                <a:cs typeface="Calibri"/>
              </a:rPr>
              <a:t> PRENDE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CURA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 </a:t>
            </a:r>
            <a:r>
              <a:rPr sz="1600" spc="-10" dirty="0">
                <a:latin typeface="Calibri"/>
                <a:cs typeface="Calibri"/>
              </a:rPr>
              <a:t>NOSTRO</a:t>
            </a:r>
            <a:r>
              <a:rPr sz="1600" spc="-5" dirty="0">
                <a:latin typeface="Calibri"/>
                <a:cs typeface="Calibri"/>
              </a:rPr>
              <a:t> CORPO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956310" y="1671964"/>
            <a:ext cx="5648324" cy="68770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5970270" cy="1013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latin typeface="Calibri"/>
                <a:cs typeface="Calibri"/>
              </a:rPr>
              <a:t>ITALIANO,</a:t>
            </a:r>
            <a:r>
              <a:rPr sz="1600" b="1" spc="-5" dirty="0">
                <a:latin typeface="Calibri"/>
                <a:cs typeface="Calibri"/>
              </a:rPr>
              <a:t> SCIENZE,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TECNOLOGIA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600" spc="-5" dirty="0">
                <a:latin typeface="Calibri"/>
                <a:cs typeface="Calibri"/>
              </a:rPr>
              <a:t>Dalla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lettura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</a:t>
            </a:r>
            <a:r>
              <a:rPr sz="1600" spc="-10" dirty="0">
                <a:latin typeface="Calibri"/>
                <a:cs typeface="Calibri"/>
              </a:rPr>
              <a:t> brano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“L’uomo</a:t>
            </a:r>
            <a:r>
              <a:rPr sz="1600" spc="-5" dirty="0">
                <a:latin typeface="Calibri"/>
                <a:cs typeface="Calibri"/>
              </a:rPr>
              <a:t> di </a:t>
            </a:r>
            <a:r>
              <a:rPr sz="1600" spc="-10" dirty="0">
                <a:latin typeface="Calibri"/>
                <a:cs typeface="Calibri"/>
              </a:rPr>
              <a:t>neve” </a:t>
            </a:r>
            <a:r>
              <a:rPr sz="1600" spc="-5" dirty="0">
                <a:latin typeface="Calibri"/>
                <a:cs typeface="Calibri"/>
              </a:rPr>
              <a:t>di </a:t>
            </a:r>
            <a:r>
              <a:rPr sz="1600" spc="-10" dirty="0">
                <a:latin typeface="Calibri"/>
                <a:cs typeface="Calibri"/>
              </a:rPr>
              <a:t>Andersen</a:t>
            </a:r>
            <a:endParaRPr sz="1600">
              <a:latin typeface="Calibri"/>
              <a:cs typeface="Calibri"/>
            </a:endParaRPr>
          </a:p>
          <a:p>
            <a:pPr marL="120014" indent="-107950">
              <a:lnSpc>
                <a:spcPct val="100000"/>
              </a:lnSpc>
              <a:spcBef>
                <a:spcPts val="40"/>
              </a:spcBef>
              <a:buChar char="-"/>
              <a:tabLst>
                <a:tab pos="120650" algn="l"/>
              </a:tabLst>
            </a:pPr>
            <a:r>
              <a:rPr sz="1600" spc="-10" dirty="0">
                <a:latin typeface="Calibri"/>
                <a:cs typeface="Calibri"/>
              </a:rPr>
              <a:t>piantagione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dei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semi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</a:t>
            </a:r>
            <a:r>
              <a:rPr sz="1600" spc="-10" dirty="0">
                <a:latin typeface="Calibri"/>
                <a:cs typeface="Calibri"/>
              </a:rPr>
              <a:t> cotone</a:t>
            </a:r>
            <a:endParaRPr sz="1600">
              <a:latin typeface="Calibri"/>
              <a:cs typeface="Calibri"/>
            </a:endParaRPr>
          </a:p>
          <a:p>
            <a:pPr marL="120014" indent="-107950">
              <a:lnSpc>
                <a:spcPct val="100000"/>
              </a:lnSpc>
              <a:spcBef>
                <a:spcPts val="30"/>
              </a:spcBef>
              <a:buChar char="-"/>
              <a:tabLst>
                <a:tab pos="120650" algn="l"/>
              </a:tabLst>
            </a:pPr>
            <a:r>
              <a:rPr sz="1600" spc="-10" dirty="0">
                <a:latin typeface="Calibri"/>
                <a:cs typeface="Calibri"/>
              </a:rPr>
              <a:t>rappresentazione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pupazzo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neve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l’utilizzo</a:t>
            </a:r>
            <a:r>
              <a:rPr sz="1600" spc="-5" dirty="0">
                <a:latin typeface="Calibri"/>
                <a:cs typeface="Calibri"/>
              </a:rPr>
              <a:t> del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cotone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coltivato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469" y="1929139"/>
            <a:ext cx="3886200" cy="29241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2618104" y="5995044"/>
            <a:ext cx="2924810" cy="38868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702319"/>
            <a:ext cx="6118860" cy="765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5230">
              <a:lnSpc>
                <a:spcPct val="100000"/>
              </a:lnSpc>
              <a:spcBef>
                <a:spcPts val="100"/>
              </a:spcBef>
            </a:pPr>
            <a:r>
              <a:rPr sz="1600" b="1" spc="-35" dirty="0">
                <a:latin typeface="Calibri"/>
                <a:cs typeface="Calibri"/>
              </a:rPr>
              <a:t>GIORNATA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DELLA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TERRA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ts val="1960"/>
              </a:lnSpc>
              <a:spcBef>
                <a:spcPts val="60"/>
              </a:spcBef>
            </a:pPr>
            <a:r>
              <a:rPr sz="1600" spc="-10" dirty="0">
                <a:latin typeface="Calibri"/>
                <a:cs typeface="Calibri"/>
              </a:rPr>
              <a:t>REALIZZAZIONE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CALLIGRAMMA: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ciascuno sceglie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una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parola,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scrive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sul</a:t>
            </a:r>
            <a:r>
              <a:rPr sz="1600" spc="-10" dirty="0">
                <a:latin typeface="Calibri"/>
                <a:cs typeface="Calibri"/>
              </a:rPr>
              <a:t> foglio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ed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essa </a:t>
            </a:r>
            <a:r>
              <a:rPr sz="1600" dirty="0">
                <a:latin typeface="Calibri"/>
                <a:cs typeface="Calibri"/>
              </a:rPr>
              <a:t>si</a:t>
            </a:r>
            <a:r>
              <a:rPr sz="1600" spc="-10" dirty="0">
                <a:latin typeface="Calibri"/>
                <a:cs typeface="Calibri"/>
              </a:rPr>
              <a:t> colora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 colori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della </a:t>
            </a:r>
            <a:r>
              <a:rPr sz="1600" spc="-30" dirty="0">
                <a:latin typeface="Calibri"/>
                <a:cs typeface="Calibri"/>
              </a:rPr>
              <a:t>Terra.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888364" y="1825012"/>
            <a:ext cx="6120130" cy="73507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</Words>
  <Application>Microsoft Office PowerPoint</Application>
  <PresentationFormat>Personalizzato</PresentationFormat>
  <Paragraphs>27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Office Theme</vt:lpstr>
      <vt:lpstr>“E … LE … MENTI IN CIRCOLO”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Water habits. Le gocce raccontano le azioni abituali con l’acqua.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 … LE … MENTI IN CIRCOLO”</dc:title>
  <dc:creator>PC09</dc:creator>
  <cp:lastModifiedBy>PC09</cp:lastModifiedBy>
  <cp:revision>1</cp:revision>
  <dcterms:created xsi:type="dcterms:W3CDTF">2024-11-13T11:33:02Z</dcterms:created>
  <dcterms:modified xsi:type="dcterms:W3CDTF">2024-11-13T11:40:28Z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2024-06-16T00:00:00Z</vt:filetime>
  </property>
  <property fmtid="{D5CDD505-2E9C-101B-9397-08002B2CF9AE}" pid="3" name="LastSaved">
    <vt:filetime>2024-11-13T00:00:00Z</vt:filetime>
  </property>
</Properties>
</file>