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592" y="-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228981"/>
            <a:ext cx="6671309" cy="4821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1660" marR="1845310" indent="-1905" algn="ctr">
              <a:lnSpc>
                <a:spcPct val="135100"/>
              </a:lnSpc>
              <a:spcBef>
                <a:spcPts val="105"/>
              </a:spcBef>
              <a:tabLst>
                <a:tab pos="3296920" algn="l"/>
                <a:tab pos="3808095" algn="l"/>
              </a:tabLst>
            </a:pPr>
            <a:r>
              <a:rPr sz="2000" b="1" dirty="0">
                <a:latin typeface="Calibri"/>
                <a:cs typeface="Calibri"/>
              </a:rPr>
              <a:t>PROGETTO	</a:t>
            </a:r>
            <a:r>
              <a:rPr sz="2000" b="1" spc="-10" dirty="0">
                <a:latin typeface="Calibri"/>
                <a:cs typeface="Calibri"/>
              </a:rPr>
              <a:t>DI	</a:t>
            </a:r>
            <a:r>
              <a:rPr sz="2000" b="1" spc="-5" dirty="0">
                <a:latin typeface="Calibri"/>
                <a:cs typeface="Calibri"/>
              </a:rPr>
              <a:t>CIRCOLO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“E...LE...MENTI IN CIRCOLO”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A.S. </a:t>
            </a:r>
            <a:r>
              <a:rPr sz="2000" b="1" dirty="0">
                <a:latin typeface="Calibri"/>
                <a:cs typeface="Calibri"/>
              </a:rPr>
              <a:t>2023-24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DOCUMENTAZIONE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tabLst>
                <a:tab pos="989965" algn="l"/>
                <a:tab pos="1818639" algn="l"/>
              </a:tabLst>
            </a:pPr>
            <a:r>
              <a:rPr sz="2000" b="1" dirty="0">
                <a:latin typeface="Calibri"/>
                <a:cs typeface="Calibri"/>
              </a:rPr>
              <a:t>CLASSE	3^	</a:t>
            </a:r>
            <a:r>
              <a:rPr sz="2000" b="1" spc="-5" dirty="0">
                <a:latin typeface="Calibri"/>
                <a:cs typeface="Calibri"/>
              </a:rPr>
              <a:t>IL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GELSO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1600"/>
              </a:lnSpc>
              <a:spcBef>
                <a:spcPts val="795"/>
              </a:spcBef>
            </a:pPr>
            <a:r>
              <a:rPr sz="1600" spc="-25" dirty="0">
                <a:latin typeface="Trebuchet MS"/>
                <a:cs typeface="Trebuchet MS"/>
              </a:rPr>
              <a:t>Le </a:t>
            </a:r>
            <a:r>
              <a:rPr sz="1600" spc="-70" dirty="0">
                <a:latin typeface="Trebuchet MS"/>
                <a:cs typeface="Trebuchet MS"/>
              </a:rPr>
              <a:t>attività </a:t>
            </a:r>
            <a:r>
              <a:rPr sz="1600" spc="-25" dirty="0">
                <a:latin typeface="Trebuchet MS"/>
                <a:cs typeface="Trebuchet MS"/>
              </a:rPr>
              <a:t>nella </a:t>
            </a:r>
            <a:r>
              <a:rPr sz="1600" spc="10" dirty="0">
                <a:latin typeface="Trebuchet MS"/>
                <a:cs typeface="Trebuchet MS"/>
              </a:rPr>
              <a:t>classe, </a:t>
            </a:r>
            <a:r>
              <a:rPr sz="1600" spc="-30" dirty="0">
                <a:latin typeface="Trebuchet MS"/>
                <a:cs typeface="Trebuchet MS"/>
              </a:rPr>
              <a:t>partendo dalle </a:t>
            </a:r>
            <a:r>
              <a:rPr sz="1600" spc="-55" dirty="0">
                <a:latin typeface="Trebuchet MS"/>
                <a:cs typeface="Trebuchet MS"/>
              </a:rPr>
              <a:t>finalità </a:t>
            </a:r>
            <a:r>
              <a:rPr sz="1600" spc="-35" dirty="0">
                <a:latin typeface="Trebuchet MS"/>
                <a:cs typeface="Trebuchet MS"/>
              </a:rPr>
              <a:t>indicate </a:t>
            </a:r>
            <a:r>
              <a:rPr sz="1600" spc="-30" dirty="0">
                <a:latin typeface="Trebuchet MS"/>
                <a:cs typeface="Trebuchet MS"/>
              </a:rPr>
              <a:t>nel </a:t>
            </a:r>
            <a:r>
              <a:rPr sz="1600" spc="-40" dirty="0">
                <a:latin typeface="Trebuchet MS"/>
                <a:cs typeface="Trebuchet MS"/>
              </a:rPr>
              <a:t>PTOF, </a:t>
            </a:r>
            <a:r>
              <a:rPr sz="1600" spc="25" dirty="0">
                <a:latin typeface="Trebuchet MS"/>
                <a:cs typeface="Trebuchet MS"/>
              </a:rPr>
              <a:t>si </a:t>
            </a:r>
            <a:r>
              <a:rPr sz="1600" spc="40" dirty="0">
                <a:latin typeface="Trebuchet MS"/>
                <a:cs typeface="Trebuchet MS"/>
              </a:rPr>
              <a:t>sono 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articolate </a:t>
            </a:r>
            <a:r>
              <a:rPr sz="1600" spc="-40" dirty="0">
                <a:latin typeface="Trebuchet MS"/>
                <a:cs typeface="Trebuchet MS"/>
              </a:rPr>
              <a:t>in </a:t>
            </a:r>
            <a:r>
              <a:rPr sz="1600" spc="-35" dirty="0">
                <a:latin typeface="Trebuchet MS"/>
                <a:cs typeface="Trebuchet MS"/>
              </a:rPr>
              <a:t>continuità </a:t>
            </a:r>
            <a:r>
              <a:rPr sz="1600" spc="20" dirty="0">
                <a:latin typeface="Trebuchet MS"/>
                <a:cs typeface="Trebuchet MS"/>
              </a:rPr>
              <a:t>con </a:t>
            </a:r>
            <a:r>
              <a:rPr sz="1600" spc="-25" dirty="0">
                <a:latin typeface="Trebuchet MS"/>
                <a:cs typeface="Trebuchet MS"/>
              </a:rPr>
              <a:t>la programmazione </a:t>
            </a:r>
            <a:r>
              <a:rPr sz="1600" spc="-45" dirty="0">
                <a:latin typeface="Trebuchet MS"/>
                <a:cs typeface="Trebuchet MS"/>
              </a:rPr>
              <a:t>didattica, </a:t>
            </a:r>
            <a:r>
              <a:rPr sz="1600" dirty="0">
                <a:latin typeface="Trebuchet MS"/>
                <a:cs typeface="Trebuchet MS"/>
              </a:rPr>
              <a:t>hanno </a:t>
            </a:r>
            <a:r>
              <a:rPr sz="1600" spc="-15" dirty="0">
                <a:latin typeface="Trebuchet MS"/>
                <a:cs typeface="Trebuchet MS"/>
              </a:rPr>
              <a:t>seguito </a:t>
            </a:r>
            <a:r>
              <a:rPr sz="1600" spc="10" dirty="0">
                <a:latin typeface="Trebuchet MS"/>
                <a:cs typeface="Trebuchet MS"/>
              </a:rPr>
              <a:t>un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approccio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multidisciplinare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e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interdisciplinare,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valorizzando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le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diverse 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identità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radici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culturali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degli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40" dirty="0">
                <a:latin typeface="Trebuchet MS"/>
                <a:cs typeface="Trebuchet MS"/>
              </a:rPr>
              <a:t>alunni.</a:t>
            </a:r>
            <a:endParaRPr sz="1600">
              <a:latin typeface="Trebuchet MS"/>
              <a:cs typeface="Trebuchet MS"/>
            </a:endParaRPr>
          </a:p>
          <a:p>
            <a:pPr marL="1594485" marR="1584960" algn="ctr">
              <a:lnSpc>
                <a:spcPts val="3250"/>
              </a:lnSpc>
              <a:spcBef>
                <a:spcPts val="204"/>
              </a:spcBef>
            </a:pPr>
            <a:r>
              <a:rPr sz="2000" b="1" spc="-40" dirty="0">
                <a:latin typeface="Trebuchet MS"/>
                <a:cs typeface="Trebuchet MS"/>
              </a:rPr>
              <a:t>La</a:t>
            </a:r>
            <a:r>
              <a:rPr sz="2000" b="1" spc="-35" dirty="0">
                <a:latin typeface="Trebuchet MS"/>
                <a:cs typeface="Trebuchet MS"/>
              </a:rPr>
              <a:t>v</a:t>
            </a:r>
            <a:r>
              <a:rPr sz="2000" b="1" spc="-65" dirty="0">
                <a:latin typeface="Trebuchet MS"/>
                <a:cs typeface="Trebuchet MS"/>
              </a:rPr>
              <a:t>o</a:t>
            </a:r>
            <a:r>
              <a:rPr sz="2000" b="1" spc="-35" dirty="0">
                <a:latin typeface="Trebuchet MS"/>
                <a:cs typeface="Trebuchet MS"/>
              </a:rPr>
              <a:t>r</a:t>
            </a:r>
            <a:r>
              <a:rPr sz="2000" b="1" spc="10" dirty="0">
                <a:latin typeface="Trebuchet MS"/>
                <a:cs typeface="Trebuchet MS"/>
              </a:rPr>
              <a:t>o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35" dirty="0">
                <a:latin typeface="Trebuchet MS"/>
                <a:cs typeface="Trebuchet MS"/>
              </a:rPr>
              <a:t>a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70" dirty="0">
                <a:latin typeface="Trebuchet MS"/>
                <a:cs typeface="Trebuchet MS"/>
              </a:rPr>
              <a:t>cla</a:t>
            </a:r>
            <a:r>
              <a:rPr sz="2000" b="1" spc="55" dirty="0">
                <a:latin typeface="Trebuchet MS"/>
                <a:cs typeface="Trebuchet MS"/>
              </a:rPr>
              <a:t>s</a:t>
            </a:r>
            <a:r>
              <a:rPr sz="2000" b="1" spc="155" dirty="0">
                <a:latin typeface="Trebuchet MS"/>
                <a:cs typeface="Trebuchet MS"/>
              </a:rPr>
              <a:t>s</a:t>
            </a:r>
            <a:r>
              <a:rPr sz="2000" b="1" spc="-65" dirty="0">
                <a:latin typeface="Trebuchet MS"/>
                <a:cs typeface="Trebuchet MS"/>
              </a:rPr>
              <a:t>i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25" dirty="0">
                <a:latin typeface="Trebuchet MS"/>
                <a:cs typeface="Trebuchet MS"/>
              </a:rPr>
              <a:t>a</a:t>
            </a:r>
            <a:r>
              <a:rPr sz="2000" b="1" spc="-20" dirty="0">
                <a:latin typeface="Trebuchet MS"/>
                <a:cs typeface="Trebuchet MS"/>
              </a:rPr>
              <a:t>p</a:t>
            </a:r>
            <a:r>
              <a:rPr sz="2000" b="1" spc="-5" dirty="0">
                <a:latin typeface="Trebuchet MS"/>
                <a:cs typeface="Trebuchet MS"/>
              </a:rPr>
              <a:t>e</a:t>
            </a:r>
            <a:r>
              <a:rPr sz="2000" b="1" spc="-114" dirty="0">
                <a:latin typeface="Trebuchet MS"/>
                <a:cs typeface="Trebuchet MS"/>
              </a:rPr>
              <a:t>r</a:t>
            </a:r>
            <a:r>
              <a:rPr sz="2000" b="1" spc="-100" dirty="0">
                <a:latin typeface="Trebuchet MS"/>
                <a:cs typeface="Trebuchet MS"/>
              </a:rPr>
              <a:t>t</a:t>
            </a:r>
            <a:r>
              <a:rPr sz="2000" b="1" spc="-40" dirty="0">
                <a:latin typeface="Trebuchet MS"/>
                <a:cs typeface="Trebuchet MS"/>
              </a:rPr>
              <a:t>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1</a:t>
            </a:r>
            <a:r>
              <a:rPr sz="2000" b="1" spc="-105" dirty="0">
                <a:latin typeface="Trebuchet MS"/>
                <a:cs typeface="Trebuchet MS"/>
              </a:rPr>
              <a:t>^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2</a:t>
            </a:r>
            <a:r>
              <a:rPr sz="2000" b="1" spc="-105" dirty="0">
                <a:latin typeface="Trebuchet MS"/>
                <a:cs typeface="Trebuchet MS"/>
              </a:rPr>
              <a:t>^</a:t>
            </a:r>
            <a:r>
              <a:rPr sz="2000" b="1" spc="-225" dirty="0">
                <a:latin typeface="Trebuchet MS"/>
                <a:cs typeface="Trebuchet MS"/>
              </a:rPr>
              <a:t> </a:t>
            </a:r>
            <a:r>
              <a:rPr sz="2000" b="1" spc="-100" dirty="0">
                <a:latin typeface="Trebuchet MS"/>
                <a:cs typeface="Trebuchet MS"/>
              </a:rPr>
              <a:t>3</a:t>
            </a:r>
            <a:r>
              <a:rPr sz="2000" b="1" spc="-70" dirty="0">
                <a:latin typeface="Trebuchet MS"/>
                <a:cs typeface="Trebuchet MS"/>
              </a:rPr>
              <a:t>^  </a:t>
            </a:r>
            <a:r>
              <a:rPr sz="2000" b="1" spc="-25" dirty="0">
                <a:latin typeface="Trebuchet MS"/>
                <a:cs typeface="Trebuchet MS"/>
              </a:rPr>
              <a:t>La</a:t>
            </a:r>
            <a:r>
              <a:rPr sz="2000" b="1" spc="-204" dirty="0">
                <a:latin typeface="Trebuchet MS"/>
                <a:cs typeface="Trebuchet MS"/>
              </a:rPr>
              <a:t> </a:t>
            </a:r>
            <a:r>
              <a:rPr sz="2000" b="1" spc="5" dirty="0">
                <a:latin typeface="Trebuchet MS"/>
                <a:cs typeface="Trebuchet MS"/>
              </a:rPr>
              <a:t>p</a:t>
            </a:r>
            <a:r>
              <a:rPr sz="2000" b="1" spc="10" dirty="0">
                <a:latin typeface="Trebuchet MS"/>
                <a:cs typeface="Trebuchet MS"/>
              </a:rPr>
              <a:t>o</a:t>
            </a:r>
            <a:r>
              <a:rPr sz="2000" b="1" spc="-114" dirty="0">
                <a:latin typeface="Trebuchet MS"/>
                <a:cs typeface="Trebuchet MS"/>
              </a:rPr>
              <a:t>r</a:t>
            </a:r>
            <a:r>
              <a:rPr sz="2000" b="1" spc="-100" dirty="0">
                <a:latin typeface="Trebuchet MS"/>
                <a:cs typeface="Trebuchet MS"/>
              </a:rPr>
              <a:t>t</a:t>
            </a:r>
            <a:r>
              <a:rPr sz="2000" b="1" spc="35" dirty="0">
                <a:latin typeface="Trebuchet MS"/>
                <a:cs typeface="Trebuchet MS"/>
              </a:rPr>
              <a:t>a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15" dirty="0">
                <a:latin typeface="Trebuchet MS"/>
                <a:cs typeface="Trebuchet MS"/>
              </a:rPr>
              <a:t>d</a:t>
            </a:r>
            <a:r>
              <a:rPr sz="2000" b="1" spc="-5" dirty="0">
                <a:latin typeface="Trebuchet MS"/>
                <a:cs typeface="Trebuchet MS"/>
              </a:rPr>
              <a:t>e</a:t>
            </a:r>
            <a:r>
              <a:rPr sz="2000" b="1" spc="-65" dirty="0">
                <a:latin typeface="Trebuchet MS"/>
                <a:cs typeface="Trebuchet MS"/>
              </a:rPr>
              <a:t>i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4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e</a:t>
            </a:r>
            <a:r>
              <a:rPr sz="2000" b="1" spc="5" dirty="0">
                <a:latin typeface="Trebuchet MS"/>
                <a:cs typeface="Trebuchet MS"/>
              </a:rPr>
              <a:t>l</a:t>
            </a:r>
            <a:r>
              <a:rPr sz="2000" b="1" spc="-30" dirty="0">
                <a:latin typeface="Trebuchet MS"/>
                <a:cs typeface="Trebuchet MS"/>
              </a:rPr>
              <a:t>e</a:t>
            </a:r>
            <a:r>
              <a:rPr sz="2000" b="1" spc="5" dirty="0">
                <a:latin typeface="Trebuchet MS"/>
                <a:cs typeface="Trebuchet MS"/>
              </a:rPr>
              <a:t>m</a:t>
            </a:r>
            <a:r>
              <a:rPr sz="2000" b="1" spc="10" dirty="0">
                <a:latin typeface="Trebuchet MS"/>
                <a:cs typeface="Trebuchet MS"/>
              </a:rPr>
              <a:t>e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-100" dirty="0">
                <a:latin typeface="Trebuchet MS"/>
                <a:cs typeface="Trebuchet MS"/>
              </a:rPr>
              <a:t>t</a:t>
            </a:r>
            <a:r>
              <a:rPr sz="2000" b="1" spc="-65" dirty="0">
                <a:latin typeface="Trebuchet MS"/>
                <a:cs typeface="Trebuchet MS"/>
              </a:rPr>
              <a:t>i</a:t>
            </a:r>
            <a:endParaRPr sz="2000">
              <a:latin typeface="Trebuchet MS"/>
              <a:cs typeface="Trebuchet MS"/>
            </a:endParaRPr>
          </a:p>
          <a:p>
            <a:pPr marL="12700" marR="8255" algn="just">
              <a:lnSpc>
                <a:spcPct val="110200"/>
              </a:lnSpc>
              <a:spcBef>
                <a:spcPts val="680"/>
              </a:spcBef>
            </a:pP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bambini divisi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gruppi </a:t>
            </a:r>
            <a:r>
              <a:rPr sz="1400" spc="-5" dirty="0">
                <a:latin typeface="Calibri"/>
                <a:cs typeface="Calibri"/>
              </a:rPr>
              <a:t>hanno preparato </a:t>
            </a:r>
            <a:r>
              <a:rPr sz="1400" dirty="0">
                <a:latin typeface="Calibri"/>
                <a:cs typeface="Calibri"/>
              </a:rPr>
              <a:t>le </a:t>
            </a:r>
            <a:r>
              <a:rPr sz="1400" spc="-5" dirty="0">
                <a:latin typeface="Calibri"/>
                <a:cs typeface="Calibri"/>
              </a:rPr>
              <a:t>parti che </a:t>
            </a:r>
            <a:r>
              <a:rPr sz="1400" spc="-10" dirty="0">
                <a:latin typeface="Calibri"/>
                <a:cs typeface="Calibri"/>
              </a:rPr>
              <a:t>andavano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comporre </a:t>
            </a:r>
            <a:r>
              <a:rPr sz="1400" dirty="0">
                <a:latin typeface="Calibri"/>
                <a:cs typeface="Calibri"/>
              </a:rPr>
              <a:t>il </a:t>
            </a:r>
            <a:r>
              <a:rPr sz="1400" spc="-5" dirty="0">
                <a:latin typeface="Calibri"/>
                <a:cs typeface="Calibri"/>
              </a:rPr>
              <a:t>murales,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precedentemente progettato insieme.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un </a:t>
            </a:r>
            <a:r>
              <a:rPr sz="1400" spc="-5" dirty="0">
                <a:latin typeface="Calibri"/>
                <a:cs typeface="Calibri"/>
              </a:rPr>
              <a:t>secondo </a:t>
            </a:r>
            <a:r>
              <a:rPr sz="1400" dirty="0">
                <a:latin typeface="Calibri"/>
                <a:cs typeface="Calibri"/>
              </a:rPr>
              <a:t>momento i </a:t>
            </a:r>
            <a:r>
              <a:rPr sz="1400" spc="-10" dirty="0">
                <a:latin typeface="Calibri"/>
                <a:cs typeface="Calibri"/>
              </a:rPr>
              <a:t>gruppi </a:t>
            </a:r>
            <a:r>
              <a:rPr sz="1400" spc="-5" dirty="0">
                <a:latin typeface="Calibri"/>
                <a:cs typeface="Calibri"/>
              </a:rPr>
              <a:t>si sono riuniti </a:t>
            </a:r>
            <a:r>
              <a:rPr sz="1400" dirty="0">
                <a:latin typeface="Calibri"/>
                <a:cs typeface="Calibri"/>
              </a:rPr>
              <a:t>ed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hanno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collaborato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all’allestimento.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030095" y="5199824"/>
            <a:ext cx="3465195" cy="5344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178181"/>
            <a:ext cx="6223000" cy="129095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50"/>
              </a:spcBef>
            </a:pPr>
            <a:r>
              <a:rPr sz="2000" b="1" spc="-25" dirty="0">
                <a:latin typeface="Calibri"/>
                <a:cs typeface="Calibri"/>
              </a:rPr>
              <a:t>ITALIANO</a:t>
            </a:r>
            <a:endParaRPr sz="2000">
              <a:latin typeface="Calibri"/>
              <a:cs typeface="Calibri"/>
            </a:endParaRPr>
          </a:p>
          <a:p>
            <a:pPr marL="447040" algn="ctr">
              <a:lnSpc>
                <a:spcPct val="100000"/>
              </a:lnSpc>
              <a:spcBef>
                <a:spcPts val="1250"/>
              </a:spcBef>
            </a:pPr>
            <a:r>
              <a:rPr sz="2000" b="1" spc="-10" dirty="0">
                <a:latin typeface="Calibri"/>
                <a:cs typeface="Calibri"/>
              </a:rPr>
              <a:t>Calligrammi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</a:t>
            </a:r>
            <a:r>
              <a:rPr sz="2000" b="1" spc="-10" dirty="0">
                <a:latin typeface="Calibri"/>
                <a:cs typeface="Calibri"/>
              </a:rPr>
              <a:t> elementi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200" spc="-25" dirty="0">
                <a:latin typeface="Trebuchet MS"/>
                <a:cs typeface="Trebuchet MS"/>
              </a:rPr>
              <a:t>I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bambini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appassionandosi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al</a:t>
            </a:r>
            <a:r>
              <a:rPr sz="1200" spc="-12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calligramma,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realizzano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poesie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visive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relative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ai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quattro</a:t>
            </a:r>
            <a:r>
              <a:rPr sz="1200" spc="-114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elementi.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0359" y="2587117"/>
            <a:ext cx="6765925" cy="6793865"/>
            <a:chOff x="340359" y="2587117"/>
            <a:chExt cx="6765925" cy="6793865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40359" y="2587117"/>
              <a:ext cx="6765925" cy="31705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0359" y="5759704"/>
              <a:ext cx="6763512" cy="3621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197231"/>
            <a:ext cx="6674484" cy="142430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2000" b="1" spc="-50" dirty="0">
                <a:latin typeface="Trebuchet MS"/>
                <a:cs typeface="Trebuchet MS"/>
              </a:rPr>
              <a:t>ARTE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000" b="1" spc="155" dirty="0">
                <a:latin typeface="Trebuchet MS"/>
                <a:cs typeface="Trebuchet MS"/>
              </a:rPr>
              <a:t>M</a:t>
            </a:r>
            <a:r>
              <a:rPr sz="2000" b="1" spc="114" dirty="0">
                <a:latin typeface="Trebuchet MS"/>
                <a:cs typeface="Trebuchet MS"/>
              </a:rPr>
              <a:t>a</a:t>
            </a:r>
            <a:r>
              <a:rPr sz="2000" b="1" spc="80" dirty="0">
                <a:latin typeface="Trebuchet MS"/>
                <a:cs typeface="Trebuchet MS"/>
              </a:rPr>
              <a:t>s</a:t>
            </a:r>
            <a:r>
              <a:rPr sz="2000" b="1" spc="20" dirty="0">
                <a:latin typeface="Trebuchet MS"/>
                <a:cs typeface="Trebuchet MS"/>
              </a:rPr>
              <a:t>c</a:t>
            </a:r>
            <a:r>
              <a:rPr sz="2000" b="1" spc="15" dirty="0">
                <a:latin typeface="Trebuchet MS"/>
                <a:cs typeface="Trebuchet MS"/>
              </a:rPr>
              <a:t>h</a:t>
            </a:r>
            <a:r>
              <a:rPr sz="2000" b="1" spc="-30" dirty="0">
                <a:latin typeface="Trebuchet MS"/>
                <a:cs typeface="Trebuchet MS"/>
              </a:rPr>
              <a:t>e</a:t>
            </a:r>
            <a:r>
              <a:rPr sz="2000" b="1" spc="-114" dirty="0">
                <a:latin typeface="Trebuchet MS"/>
                <a:cs typeface="Trebuchet MS"/>
              </a:rPr>
              <a:t>r</a:t>
            </a:r>
            <a:r>
              <a:rPr sz="2000" b="1" spc="-40" dirty="0">
                <a:latin typeface="Trebuchet MS"/>
                <a:cs typeface="Trebuchet MS"/>
              </a:rPr>
              <a:t>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di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Car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-55" dirty="0">
                <a:latin typeface="Trebuchet MS"/>
                <a:cs typeface="Trebuchet MS"/>
              </a:rPr>
              <a:t>e</a:t>
            </a:r>
            <a:r>
              <a:rPr sz="2000" b="1" spc="-60" dirty="0">
                <a:latin typeface="Trebuchet MS"/>
                <a:cs typeface="Trebuchet MS"/>
              </a:rPr>
              <a:t>v</a:t>
            </a:r>
            <a:r>
              <a:rPr sz="2000" b="1" spc="25" dirty="0">
                <a:latin typeface="Trebuchet MS"/>
                <a:cs typeface="Trebuchet MS"/>
              </a:rPr>
              <a:t>a</a:t>
            </a:r>
            <a:r>
              <a:rPr sz="2000" b="1" spc="-15" dirty="0">
                <a:latin typeface="Trebuchet MS"/>
                <a:cs typeface="Trebuchet MS"/>
              </a:rPr>
              <a:t>l</a:t>
            </a:r>
            <a:r>
              <a:rPr sz="2000" b="1" spc="-40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200" spc="-5" dirty="0">
                <a:latin typeface="Calibri"/>
                <a:cs typeface="Calibri"/>
              </a:rPr>
              <a:t>Con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tempere,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brillantini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tanta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fantasia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realizziamo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maschere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sui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quattro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elementi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indossiamo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mimando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latin typeface="Calibri"/>
                <a:cs typeface="Calibri"/>
              </a:rPr>
              <a:t>l’elemento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scelto.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6280" y="2257551"/>
            <a:ext cx="6144260" cy="6864350"/>
            <a:chOff x="716280" y="2257551"/>
            <a:chExt cx="6144260" cy="6864350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40994" y="2257551"/>
              <a:ext cx="6119495" cy="3417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16280" y="5667755"/>
              <a:ext cx="6143625" cy="34541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768731"/>
            <a:ext cx="6669405" cy="85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latin typeface="Trebuchet MS"/>
                <a:cs typeface="Trebuchet MS"/>
              </a:rPr>
              <a:t>I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quattro</a:t>
            </a:r>
            <a:r>
              <a:rPr sz="2000" b="1" spc="-19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elementi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con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55" dirty="0">
                <a:latin typeface="Trebuchet MS"/>
                <a:cs typeface="Trebuchet MS"/>
              </a:rPr>
              <a:t>varie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tecniche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11100"/>
              </a:lnSpc>
              <a:spcBef>
                <a:spcPts val="915"/>
              </a:spcBef>
            </a:pPr>
            <a:r>
              <a:rPr sz="1200" spc="-20" dirty="0">
                <a:latin typeface="Trebuchet MS"/>
                <a:cs typeface="Trebuchet MS"/>
              </a:rPr>
              <a:t>Durante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le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attività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laboratoriali</a:t>
            </a:r>
            <a:r>
              <a:rPr sz="1200" spc="10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bambini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sperimentano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varie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tecniche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e</a:t>
            </a:r>
            <a:r>
              <a:rPr sz="1200" spc="85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utilizzano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diversi</a:t>
            </a:r>
            <a:r>
              <a:rPr sz="1200" spc="6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materiali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realizzando</a:t>
            </a:r>
            <a:r>
              <a:rPr sz="1200" spc="-130" dirty="0">
                <a:latin typeface="Trebuchet MS"/>
                <a:cs typeface="Trebuchet MS"/>
              </a:rPr>
              <a:t> </a:t>
            </a:r>
            <a:r>
              <a:rPr sz="1200" spc="20" dirty="0">
                <a:latin typeface="Trebuchet MS"/>
                <a:cs typeface="Trebuchet MS"/>
              </a:rPr>
              <a:t>così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loro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capolavori</a:t>
            </a:r>
            <a:r>
              <a:rPr sz="1200" spc="-1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309369" y="1616583"/>
            <a:ext cx="4906009" cy="8117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197231"/>
            <a:ext cx="6677025" cy="142113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2000" b="1" spc="20" dirty="0">
                <a:latin typeface="Trebuchet MS"/>
                <a:cs typeface="Trebuchet MS"/>
              </a:rPr>
              <a:t>TECNOLOGIA</a:t>
            </a:r>
            <a:endParaRPr sz="2000">
              <a:latin typeface="Trebuchet MS"/>
              <a:cs typeface="Trebuchet MS"/>
            </a:endParaRPr>
          </a:p>
          <a:p>
            <a:pPr marR="6985" algn="ctr">
              <a:lnSpc>
                <a:spcPct val="100000"/>
              </a:lnSpc>
              <a:spcBef>
                <a:spcPts val="1050"/>
              </a:spcBef>
            </a:pPr>
            <a:r>
              <a:rPr sz="2000" b="1" spc="190" dirty="0">
                <a:latin typeface="Trebuchet MS"/>
                <a:cs typeface="Trebuchet MS"/>
              </a:rPr>
              <a:t>C</a:t>
            </a:r>
            <a:r>
              <a:rPr sz="2000" b="1" spc="5" dirty="0">
                <a:latin typeface="Trebuchet MS"/>
                <a:cs typeface="Trebuchet MS"/>
              </a:rPr>
              <a:t>o</a:t>
            </a:r>
            <a:r>
              <a:rPr sz="2000" b="1" spc="10" dirty="0">
                <a:latin typeface="Trebuchet MS"/>
                <a:cs typeface="Trebuchet MS"/>
              </a:rPr>
              <a:t>d</a:t>
            </a:r>
            <a:r>
              <a:rPr sz="2000" b="1" spc="-80" dirty="0">
                <a:latin typeface="Trebuchet MS"/>
                <a:cs typeface="Trebuchet MS"/>
              </a:rPr>
              <a:t>i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15" dirty="0">
                <a:latin typeface="Trebuchet MS"/>
                <a:cs typeface="Trebuchet MS"/>
              </a:rPr>
              <a:t>g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con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i</a:t>
            </a:r>
            <a:r>
              <a:rPr sz="2000" b="1" spc="-210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r</a:t>
            </a:r>
            <a:r>
              <a:rPr sz="2000" b="1" spc="5" dirty="0">
                <a:latin typeface="Trebuchet MS"/>
                <a:cs typeface="Trebuchet MS"/>
              </a:rPr>
              <a:t>o</a:t>
            </a:r>
            <a:r>
              <a:rPr sz="2000" b="1" spc="10" dirty="0">
                <a:latin typeface="Trebuchet MS"/>
                <a:cs typeface="Trebuchet MS"/>
              </a:rPr>
              <a:t>b</a:t>
            </a:r>
            <a:r>
              <a:rPr sz="2000" b="1" spc="-45" dirty="0">
                <a:latin typeface="Trebuchet MS"/>
                <a:cs typeface="Trebuchet MS"/>
              </a:rPr>
              <a:t>o</a:t>
            </a:r>
            <a:r>
              <a:rPr sz="2000" b="1" spc="-40" dirty="0">
                <a:latin typeface="Trebuchet MS"/>
                <a:cs typeface="Trebuchet MS"/>
              </a:rPr>
              <a:t>t</a:t>
            </a:r>
            <a:r>
              <a:rPr sz="2000" b="1" spc="-75" dirty="0">
                <a:latin typeface="Trebuchet MS"/>
                <a:cs typeface="Trebuchet MS"/>
              </a:rPr>
              <a:t>t</a:t>
            </a:r>
            <a:r>
              <a:rPr sz="2000" b="1" spc="-80" dirty="0">
                <a:latin typeface="Trebuchet MS"/>
                <a:cs typeface="Trebuchet MS"/>
              </a:rPr>
              <a:t>i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-65" dirty="0">
                <a:latin typeface="Trebuchet MS"/>
                <a:cs typeface="Trebuchet MS"/>
              </a:rPr>
              <a:t>i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spc="150" dirty="0">
                <a:latin typeface="Trebuchet MS"/>
                <a:cs typeface="Trebuchet MS"/>
              </a:rPr>
              <a:t>s</a:t>
            </a:r>
            <a:r>
              <a:rPr sz="2000" b="1" spc="-20" dirty="0">
                <a:latin typeface="Trebuchet MS"/>
                <a:cs typeface="Trebuchet MS"/>
              </a:rPr>
              <a:t>u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150" dirty="0">
                <a:latin typeface="Trebuchet MS"/>
                <a:cs typeface="Trebuchet MS"/>
              </a:rPr>
              <a:t>s</a:t>
            </a:r>
            <a:r>
              <a:rPr sz="2000" b="1" spc="-55" dirty="0">
                <a:latin typeface="Trebuchet MS"/>
                <a:cs typeface="Trebuchet MS"/>
              </a:rPr>
              <a:t>i</a:t>
            </a:r>
            <a:r>
              <a:rPr sz="2000" b="1" spc="15" dirty="0">
                <a:latin typeface="Trebuchet MS"/>
                <a:cs typeface="Trebuchet MS"/>
              </a:rPr>
              <a:t>m</a:t>
            </a:r>
            <a:r>
              <a:rPr sz="2000" b="1" spc="20" dirty="0">
                <a:latin typeface="Trebuchet MS"/>
                <a:cs typeface="Trebuchet MS"/>
              </a:rPr>
              <a:t>u</a:t>
            </a:r>
            <a:r>
              <a:rPr sz="2000" b="1" spc="5" dirty="0">
                <a:latin typeface="Trebuchet MS"/>
                <a:cs typeface="Trebuchet MS"/>
              </a:rPr>
              <a:t>l</a:t>
            </a:r>
            <a:r>
              <a:rPr sz="2000" b="1" spc="-45" dirty="0">
                <a:latin typeface="Trebuchet MS"/>
                <a:cs typeface="Trebuchet MS"/>
              </a:rPr>
              <a:t>a</a:t>
            </a:r>
            <a:r>
              <a:rPr sz="2000" b="1" spc="-55" dirty="0">
                <a:latin typeface="Trebuchet MS"/>
                <a:cs typeface="Trebuchet MS"/>
              </a:rPr>
              <a:t>z</a:t>
            </a:r>
            <a:r>
              <a:rPr sz="2000" b="1" spc="-80" dirty="0">
                <a:latin typeface="Trebuchet MS"/>
                <a:cs typeface="Trebuchet MS"/>
              </a:rPr>
              <a:t>i</a:t>
            </a:r>
            <a:r>
              <a:rPr sz="2000" b="1" spc="-20" dirty="0">
                <a:latin typeface="Trebuchet MS"/>
                <a:cs typeface="Trebuchet MS"/>
              </a:rPr>
              <a:t>on</a:t>
            </a:r>
            <a:r>
              <a:rPr sz="2000" b="1" spc="-15" dirty="0">
                <a:latin typeface="Trebuchet MS"/>
                <a:cs typeface="Trebuchet MS"/>
              </a:rPr>
              <a:t>e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di</a:t>
            </a:r>
            <a:r>
              <a:rPr sz="2000" b="1" spc="-2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El</a:t>
            </a:r>
            <a:r>
              <a:rPr sz="2000" b="1" spc="-30" dirty="0">
                <a:latin typeface="Trebuchet MS"/>
                <a:cs typeface="Trebuchet MS"/>
              </a:rPr>
              <a:t>e</a:t>
            </a:r>
            <a:r>
              <a:rPr sz="2000" b="1" spc="5" dirty="0">
                <a:latin typeface="Trebuchet MS"/>
                <a:cs typeface="Trebuchet MS"/>
              </a:rPr>
              <a:t>m</a:t>
            </a:r>
            <a:r>
              <a:rPr sz="2000" b="1" spc="10" dirty="0">
                <a:latin typeface="Trebuchet MS"/>
                <a:cs typeface="Trebuchet MS"/>
              </a:rPr>
              <a:t>e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-100" dirty="0">
                <a:latin typeface="Trebuchet MS"/>
                <a:cs typeface="Trebuchet MS"/>
              </a:rPr>
              <a:t>t</a:t>
            </a:r>
            <a:r>
              <a:rPr sz="2000" b="1" spc="20" dirty="0">
                <a:latin typeface="Trebuchet MS"/>
                <a:cs typeface="Trebuchet MS"/>
              </a:rPr>
              <a:t>al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5" dirty="0">
                <a:latin typeface="Trebuchet MS"/>
                <a:cs typeface="Trebuchet MS"/>
              </a:rPr>
              <a:t>c</a:t>
            </a:r>
            <a:r>
              <a:rPr sz="2000" b="1" spc="-5" dirty="0">
                <a:latin typeface="Trebuchet MS"/>
                <a:cs typeface="Trebuchet MS"/>
              </a:rPr>
              <a:t>i</a:t>
            </a:r>
            <a:r>
              <a:rPr sz="2000" b="1" spc="-100" dirty="0">
                <a:latin typeface="Trebuchet MS"/>
                <a:cs typeface="Trebuchet MS"/>
              </a:rPr>
              <a:t>t</a:t>
            </a:r>
            <a:r>
              <a:rPr sz="2000" b="1" spc="-85" dirty="0">
                <a:latin typeface="Trebuchet MS"/>
                <a:cs typeface="Trebuchet MS"/>
              </a:rPr>
              <a:t>y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9400"/>
              </a:lnSpc>
              <a:spcBef>
                <a:spcPts val="940"/>
              </a:spcBef>
            </a:pPr>
            <a:r>
              <a:rPr sz="1200" spc="-25" dirty="0">
                <a:latin typeface="Trebuchet MS"/>
                <a:cs typeface="Trebuchet MS"/>
              </a:rPr>
              <a:t>I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bambini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realizzano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percorsi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nella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città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di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Elemental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e</a:t>
            </a:r>
            <a:r>
              <a:rPr sz="1200" spc="-16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scrivono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codici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5" dirty="0">
                <a:latin typeface="Trebuchet MS"/>
                <a:cs typeface="Trebuchet MS"/>
              </a:rPr>
              <a:t>che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permettono</a:t>
            </a:r>
            <a:r>
              <a:rPr sz="1200" spc="-19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ai</a:t>
            </a:r>
            <a:r>
              <a:rPr sz="1200" spc="-16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vari</a:t>
            </a:r>
            <a:r>
              <a:rPr sz="1200" spc="-17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robottini/ </a:t>
            </a:r>
            <a:r>
              <a:rPr sz="1200" spc="-3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personaggi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di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procedere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lungo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il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tragitto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per</a:t>
            </a:r>
            <a:r>
              <a:rPr sz="1200" spc="-11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giungere</a:t>
            </a:r>
            <a:r>
              <a:rPr sz="1200" spc="-12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all’arrivo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evitando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gli</a:t>
            </a:r>
            <a:r>
              <a:rPr sz="1200" spc="-12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ostacoli.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14311" y="2294508"/>
            <a:ext cx="5778588" cy="60895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8111235"/>
            <a:ext cx="6561455" cy="1747520"/>
            <a:chOff x="350520" y="8111235"/>
            <a:chExt cx="6561455" cy="174752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0520" y="8113140"/>
              <a:ext cx="1386839" cy="17137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35327" y="8111235"/>
              <a:ext cx="2683637" cy="17474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673724" y="8113140"/>
              <a:ext cx="1238250" cy="17360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12615" y="8116315"/>
              <a:ext cx="1252855" cy="17176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96060" y="648081"/>
            <a:ext cx="4563745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2000" b="1" spc="45" dirty="0">
                <a:latin typeface="Trebuchet MS"/>
                <a:cs typeface="Trebuchet MS"/>
              </a:rPr>
              <a:t>INGLESE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000" b="1" spc="-55" dirty="0">
                <a:latin typeface="Trebuchet MS"/>
                <a:cs typeface="Trebuchet MS"/>
              </a:rPr>
              <a:t>L</a:t>
            </a:r>
            <a:r>
              <a:rPr sz="2000" b="1" spc="-50" dirty="0">
                <a:latin typeface="Trebuchet MS"/>
                <a:cs typeface="Trebuchet MS"/>
              </a:rPr>
              <a:t>A</a:t>
            </a:r>
            <a:r>
              <a:rPr sz="2000" b="1" spc="20" dirty="0">
                <a:latin typeface="Trebuchet MS"/>
                <a:cs typeface="Trebuchet MS"/>
              </a:rPr>
              <a:t>P</a:t>
            </a:r>
            <a:r>
              <a:rPr sz="2000" b="1" spc="50" dirty="0">
                <a:latin typeface="Trebuchet MS"/>
                <a:cs typeface="Trebuchet MS"/>
              </a:rPr>
              <a:t>B</a:t>
            </a:r>
            <a:r>
              <a:rPr sz="2000" b="1" spc="45" dirty="0">
                <a:latin typeface="Trebuchet MS"/>
                <a:cs typeface="Trebuchet MS"/>
              </a:rPr>
              <a:t>OOK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130" dirty="0">
                <a:latin typeface="Trebuchet MS"/>
                <a:cs typeface="Trebuchet MS"/>
              </a:rPr>
              <a:t>D</a:t>
            </a:r>
            <a:r>
              <a:rPr sz="2000" b="1" spc="30" dirty="0">
                <a:latin typeface="Trebuchet MS"/>
                <a:cs typeface="Trebuchet MS"/>
              </a:rPr>
              <a:t>I</a:t>
            </a:r>
            <a:r>
              <a:rPr sz="2000" b="1" spc="-220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I</a:t>
            </a:r>
            <a:r>
              <a:rPr sz="2000" b="1" spc="100" dirty="0">
                <a:latin typeface="Trebuchet MS"/>
                <a:cs typeface="Trebuchet MS"/>
              </a:rPr>
              <a:t>N</a:t>
            </a:r>
            <a:r>
              <a:rPr sz="2000" b="1" spc="90" dirty="0">
                <a:latin typeface="Trebuchet MS"/>
                <a:cs typeface="Trebuchet MS"/>
              </a:rPr>
              <a:t>G</a:t>
            </a:r>
            <a:r>
              <a:rPr sz="2000" b="1" spc="30" dirty="0">
                <a:latin typeface="Trebuchet MS"/>
                <a:cs typeface="Trebuchet MS"/>
              </a:rPr>
              <a:t>LE</a:t>
            </a:r>
            <a:r>
              <a:rPr sz="2000" b="1" spc="35" dirty="0">
                <a:latin typeface="Trebuchet MS"/>
                <a:cs typeface="Trebuchet MS"/>
              </a:rPr>
              <a:t>S</a:t>
            </a:r>
            <a:r>
              <a:rPr sz="2000" b="1" spc="5" dirty="0">
                <a:latin typeface="Trebuchet MS"/>
                <a:cs typeface="Trebuchet MS"/>
              </a:rPr>
              <a:t>E</a:t>
            </a:r>
            <a:r>
              <a:rPr sz="2000" b="1" spc="-200" dirty="0">
                <a:latin typeface="Trebuchet MS"/>
                <a:cs typeface="Trebuchet MS"/>
              </a:rPr>
              <a:t> </a:t>
            </a:r>
            <a:r>
              <a:rPr sz="2000" b="1" spc="-135" dirty="0">
                <a:latin typeface="Trebuchet MS"/>
                <a:cs typeface="Trebuchet MS"/>
              </a:rPr>
              <a:t>“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Fo</a:t>
            </a:r>
            <a:r>
              <a:rPr sz="2000" b="1" spc="-50" dirty="0">
                <a:latin typeface="Trebuchet MS"/>
                <a:cs typeface="Trebuchet MS"/>
              </a:rPr>
              <a:t>u</a:t>
            </a:r>
            <a:r>
              <a:rPr sz="2000" b="1" spc="-120" dirty="0">
                <a:latin typeface="Trebuchet MS"/>
                <a:cs typeface="Trebuchet MS"/>
              </a:rPr>
              <a:t>r</a:t>
            </a:r>
            <a:r>
              <a:rPr sz="2000" b="1" spc="-19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e</a:t>
            </a:r>
            <a:r>
              <a:rPr sz="2000" b="1" spc="-20" dirty="0">
                <a:latin typeface="Trebuchet MS"/>
                <a:cs typeface="Trebuchet MS"/>
              </a:rPr>
              <a:t>l</a:t>
            </a:r>
            <a:r>
              <a:rPr sz="2000" b="1" spc="-30" dirty="0">
                <a:latin typeface="Trebuchet MS"/>
                <a:cs typeface="Trebuchet MS"/>
              </a:rPr>
              <a:t>e</a:t>
            </a:r>
            <a:r>
              <a:rPr sz="2000" b="1" spc="5" dirty="0">
                <a:latin typeface="Trebuchet MS"/>
                <a:cs typeface="Trebuchet MS"/>
              </a:rPr>
              <a:t>m</a:t>
            </a:r>
            <a:r>
              <a:rPr sz="2000" b="1" spc="10" dirty="0">
                <a:latin typeface="Trebuchet MS"/>
                <a:cs typeface="Trebuchet MS"/>
              </a:rPr>
              <a:t>e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-100" dirty="0">
                <a:latin typeface="Trebuchet MS"/>
                <a:cs typeface="Trebuchet MS"/>
              </a:rPr>
              <a:t>t</a:t>
            </a:r>
            <a:r>
              <a:rPr sz="2000" b="1" spc="155" dirty="0">
                <a:latin typeface="Trebuchet MS"/>
                <a:cs typeface="Trebuchet MS"/>
              </a:rPr>
              <a:t>s</a:t>
            </a:r>
            <a:r>
              <a:rPr sz="2000" b="1" spc="-135" dirty="0">
                <a:latin typeface="Trebuchet MS"/>
                <a:cs typeface="Trebuchet MS"/>
              </a:rPr>
              <a:t>”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817" y="6529451"/>
            <a:ext cx="6674484" cy="148717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2000" b="1" spc="-20" dirty="0">
                <a:latin typeface="Calibri"/>
                <a:cs typeface="Calibri"/>
              </a:rPr>
              <a:t>STORIA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scoperta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fuoco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10100"/>
              </a:lnSpc>
              <a:spcBef>
                <a:spcPts val="905"/>
              </a:spcBef>
            </a:pPr>
            <a:r>
              <a:rPr sz="1400" dirty="0">
                <a:latin typeface="Calibri"/>
                <a:cs typeface="Calibri"/>
              </a:rPr>
              <a:t>I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bambini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dopo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aver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studiato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scoperta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del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fuoco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ambito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antropologico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hanno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svolto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un’attività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laboratoriale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durante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quale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hanno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rappresentato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carta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crespa.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457200" y="1882267"/>
            <a:ext cx="6509384" cy="4324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200406"/>
            <a:ext cx="6669405" cy="148717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2000" b="1" spc="-10" dirty="0">
                <a:latin typeface="Calibri"/>
                <a:cs typeface="Calibri"/>
              </a:rPr>
              <a:t>EDUCAZIONE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CIVICA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50"/>
              </a:spcBef>
            </a:pPr>
            <a:r>
              <a:rPr sz="2000" b="1" spc="-45" dirty="0">
                <a:latin typeface="Calibri"/>
                <a:cs typeface="Calibri"/>
              </a:rPr>
              <a:t>GIORNATA: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illumino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meno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10200"/>
              </a:lnSpc>
              <a:spcBef>
                <a:spcPts val="900"/>
              </a:spcBef>
            </a:pP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classe </a:t>
            </a:r>
            <a:r>
              <a:rPr sz="1400" spc="-10" dirty="0">
                <a:latin typeface="Calibri"/>
                <a:cs typeface="Calibri"/>
              </a:rPr>
              <a:t>ha aderito </a:t>
            </a:r>
            <a:r>
              <a:rPr sz="1400" dirty="0">
                <a:latin typeface="Calibri"/>
                <a:cs typeface="Calibri"/>
              </a:rPr>
              <a:t>alla </a:t>
            </a:r>
            <a:r>
              <a:rPr sz="1400" spc="-10" dirty="0">
                <a:latin typeface="Calibri"/>
                <a:cs typeface="Calibri"/>
              </a:rPr>
              <a:t>giornata </a:t>
            </a:r>
            <a:r>
              <a:rPr sz="1400" spc="-5" dirty="0">
                <a:latin typeface="Calibri"/>
                <a:cs typeface="Calibri"/>
              </a:rPr>
              <a:t>del risparmio </a:t>
            </a:r>
            <a:r>
              <a:rPr sz="1400" spc="-10" dirty="0">
                <a:latin typeface="Calibri"/>
                <a:cs typeface="Calibri"/>
              </a:rPr>
              <a:t>energetico, svolgendo </a:t>
            </a:r>
            <a:r>
              <a:rPr sz="1400" spc="-25" dirty="0">
                <a:latin typeface="Calibri"/>
                <a:cs typeface="Calibri"/>
              </a:rPr>
              <a:t>un’attività </a:t>
            </a:r>
            <a:r>
              <a:rPr sz="1400" spc="-5" dirty="0">
                <a:latin typeface="Calibri"/>
                <a:cs typeface="Calibri"/>
              </a:rPr>
              <a:t>laboratoriale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cui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hanno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realizzato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girandola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eolica.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17" y="5018023"/>
            <a:ext cx="6665595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latin typeface="Calibri"/>
                <a:cs typeface="Calibri"/>
              </a:rPr>
              <a:t>GIORNATA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DELLA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TERRA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10200"/>
              </a:lnSpc>
              <a:spcBef>
                <a:spcPts val="900"/>
              </a:spcBef>
            </a:pP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classe </a:t>
            </a:r>
            <a:r>
              <a:rPr sz="1400" spc="-10" dirty="0">
                <a:latin typeface="Calibri"/>
                <a:cs typeface="Calibri"/>
              </a:rPr>
              <a:t>ha </a:t>
            </a:r>
            <a:r>
              <a:rPr sz="1400" spc="-5" dirty="0">
                <a:latin typeface="Calibri"/>
                <a:cs typeface="Calibri"/>
              </a:rPr>
              <a:t>aderito, come </a:t>
            </a:r>
            <a:r>
              <a:rPr sz="1400" spc="-20" dirty="0">
                <a:latin typeface="Calibri"/>
                <a:cs typeface="Calibri"/>
              </a:rPr>
              <a:t>tutto </a:t>
            </a:r>
            <a:r>
              <a:rPr sz="1400" dirty="0">
                <a:latin typeface="Calibri"/>
                <a:cs typeface="Calibri"/>
              </a:rPr>
              <a:t>il </a:t>
            </a:r>
            <a:r>
              <a:rPr sz="1400" spc="-5" dirty="0">
                <a:latin typeface="Calibri"/>
                <a:cs typeface="Calibri"/>
              </a:rPr>
              <a:t>plesso, </a:t>
            </a:r>
            <a:r>
              <a:rPr sz="1400" spc="-10" dirty="0">
                <a:latin typeface="Calibri"/>
                <a:cs typeface="Calibri"/>
              </a:rPr>
              <a:t>all’iniziativa </a:t>
            </a:r>
            <a:r>
              <a:rPr sz="1400" spc="-5" dirty="0">
                <a:latin typeface="Calibri"/>
                <a:cs typeface="Calibri"/>
              </a:rPr>
              <a:t>promossa dal Comune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spc="-5" dirty="0">
                <a:latin typeface="Calibri"/>
                <a:cs typeface="Calibri"/>
              </a:rPr>
              <a:t>Cesena </a:t>
            </a:r>
            <a:r>
              <a:rPr sz="1400" spc="-15" dirty="0">
                <a:latin typeface="Calibri"/>
                <a:cs typeface="Calibri"/>
              </a:rPr>
              <a:t>che </a:t>
            </a:r>
            <a:r>
              <a:rPr sz="1400" spc="-10" dirty="0">
                <a:latin typeface="Calibri"/>
                <a:cs typeface="Calibri"/>
              </a:rPr>
              <a:t> prevedeva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realizzazione di poster </a:t>
            </a:r>
            <a:r>
              <a:rPr sz="1400" spc="-5" dirty="0">
                <a:latin typeface="Calibri"/>
                <a:cs typeface="Calibri"/>
              </a:rPr>
              <a:t>per </a:t>
            </a:r>
            <a:r>
              <a:rPr sz="1400" spc="-10" dirty="0">
                <a:latin typeface="Calibri"/>
                <a:cs typeface="Calibri"/>
              </a:rPr>
              <a:t>festeggiare </a:t>
            </a:r>
            <a:r>
              <a:rPr sz="1400" spc="-5" dirty="0">
                <a:latin typeface="Calibri"/>
                <a:cs typeface="Calibri"/>
              </a:rPr>
              <a:t>tale </a:t>
            </a:r>
            <a:r>
              <a:rPr sz="1400" spc="-10" dirty="0">
                <a:latin typeface="Calibri"/>
                <a:cs typeface="Calibri"/>
              </a:rPr>
              <a:t>giornata.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poster realizzati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gruppo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sono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appesi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negozi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centro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città.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475229" y="1803400"/>
            <a:ext cx="2612135" cy="3112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990600" y="6303517"/>
            <a:ext cx="5624576" cy="4234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797306"/>
            <a:ext cx="6675120" cy="237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PROGETTO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PLESSO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Musical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‘Elemental’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1600"/>
              </a:lnSpc>
            </a:pPr>
            <a:r>
              <a:rPr sz="1400" dirty="0">
                <a:latin typeface="Calibri"/>
                <a:cs typeface="Calibri"/>
              </a:rPr>
              <a:t>Il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è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tato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tt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ella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ale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ati</a:t>
            </a:r>
            <a:r>
              <a:rPr sz="1400" spc="-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f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ati</a:t>
            </a:r>
            <a:r>
              <a:rPr sz="1400" spc="-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elle  arti </a:t>
            </a:r>
            <a:r>
              <a:rPr sz="1400" spc="-5" dirty="0">
                <a:latin typeface="Calibri"/>
                <a:cs typeface="Calibri"/>
              </a:rPr>
              <a:t>sceniche finalizzate poi allo </a:t>
            </a:r>
            <a:r>
              <a:rPr sz="1400" spc="-10" dirty="0">
                <a:latin typeface="Calibri"/>
                <a:cs typeface="Calibri"/>
              </a:rPr>
              <a:t>sviluppo di una </a:t>
            </a:r>
            <a:r>
              <a:rPr sz="1400" dirty="0">
                <a:latin typeface="Calibri"/>
                <a:cs typeface="Calibri"/>
              </a:rPr>
              <a:t>messa in </a:t>
            </a:r>
            <a:r>
              <a:rPr sz="1400" spc="-5" dirty="0">
                <a:latin typeface="Calibri"/>
                <a:cs typeface="Calibri"/>
              </a:rPr>
              <a:t>scena finale. </a:t>
            </a:r>
            <a:r>
              <a:rPr sz="1400" dirty="0">
                <a:latin typeface="Calibri"/>
                <a:cs typeface="Calibri"/>
              </a:rPr>
              <a:t>Il </a:t>
            </a:r>
            <a:r>
              <a:rPr sz="1400" spc="-5" dirty="0">
                <a:latin typeface="Calibri"/>
                <a:cs typeface="Calibri"/>
              </a:rPr>
              <a:t>laboratorio </a:t>
            </a:r>
            <a:r>
              <a:rPr sz="1400" spc="-10" dirty="0">
                <a:latin typeface="Calibri"/>
                <a:cs typeface="Calibri"/>
              </a:rPr>
              <a:t>ha </a:t>
            </a:r>
            <a:r>
              <a:rPr sz="1400" spc="-5" dirty="0">
                <a:latin typeface="Calibri"/>
                <a:cs typeface="Calibri"/>
              </a:rPr>
              <a:t> permesso</a:t>
            </a:r>
            <a:r>
              <a:rPr sz="1400" dirty="0">
                <a:latin typeface="Calibri"/>
                <a:cs typeface="Calibri"/>
              </a:rPr>
              <a:t> 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bambini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spc="-5" dirty="0">
                <a:latin typeface="Calibri"/>
                <a:cs typeface="Calibri"/>
              </a:rPr>
              <a:t> conoscersi</a:t>
            </a:r>
            <a:r>
              <a:rPr sz="1400" dirty="0">
                <a:latin typeface="Calibri"/>
                <a:cs typeface="Calibri"/>
              </a:rPr>
              <a:t> 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migliorarsi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attraverso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sperimentazione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l’apprendimento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spc="-5" dirty="0">
                <a:latin typeface="Calibri"/>
                <a:cs typeface="Calibri"/>
              </a:rPr>
              <a:t>tutti gli strumenti della comunicazione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dell’espressione propri della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recitazione, del canto, 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della </a:t>
            </a:r>
            <a:r>
              <a:rPr sz="1400" spc="-10" dirty="0">
                <a:latin typeface="Calibri"/>
                <a:cs typeface="Calibri"/>
              </a:rPr>
              <a:t>danza. Al </a:t>
            </a:r>
            <a:r>
              <a:rPr sz="1400" spc="-5" dirty="0">
                <a:latin typeface="Calibri"/>
                <a:cs typeface="Calibri"/>
              </a:rPr>
              <a:t>contempo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bambini, interpretando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personaggi </a:t>
            </a:r>
            <a:r>
              <a:rPr sz="1400" spc="-5" dirty="0">
                <a:latin typeface="Calibri"/>
                <a:cs typeface="Calibri"/>
              </a:rPr>
              <a:t>dei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quattro elementi, concludono </a:t>
            </a:r>
            <a:r>
              <a:rPr sz="1400" spc="-15" dirty="0">
                <a:latin typeface="Calibri"/>
                <a:cs typeface="Calibri"/>
              </a:rPr>
              <a:t>le </a:t>
            </a:r>
            <a:r>
              <a:rPr sz="1400" spc="-5" dirty="0">
                <a:latin typeface="Calibri"/>
                <a:cs typeface="Calibri"/>
              </a:rPr>
              <a:t>attività relative </a:t>
            </a:r>
            <a:r>
              <a:rPr sz="1400" dirty="0">
                <a:latin typeface="Calibri"/>
                <a:cs typeface="Calibri"/>
              </a:rPr>
              <a:t>al </a:t>
            </a:r>
            <a:r>
              <a:rPr sz="1400" spc="-5" dirty="0">
                <a:latin typeface="Calibri"/>
                <a:cs typeface="Calibri"/>
              </a:rPr>
              <a:t>progetto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spc="-5" dirty="0">
                <a:latin typeface="Calibri"/>
                <a:cs typeface="Calibri"/>
              </a:rPr>
              <a:t>Circolo acquisendo sempre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 consapevolezza dell’importanza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spc="-5" dirty="0">
                <a:latin typeface="Calibri"/>
                <a:cs typeface="Calibri"/>
              </a:rPr>
              <a:t>questi elementi così quotidiani, </a:t>
            </a:r>
            <a:r>
              <a:rPr sz="1400" dirty="0">
                <a:latin typeface="Calibri"/>
                <a:cs typeface="Calibri"/>
              </a:rPr>
              <a:t>ma </a:t>
            </a:r>
            <a:r>
              <a:rPr sz="1400" spc="-5" dirty="0">
                <a:latin typeface="Calibri"/>
                <a:cs typeface="Calibri"/>
              </a:rPr>
              <a:t>spesso scontati,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salvaguardia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pianeta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suoi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abitanti.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2759" y="3410965"/>
            <a:ext cx="6523355" cy="6893559"/>
            <a:chOff x="492759" y="3410965"/>
            <a:chExt cx="6523355" cy="6893559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61694" y="3410965"/>
              <a:ext cx="5842254" cy="4421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92759" y="7834452"/>
              <a:ext cx="6523355" cy="24700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Personalizzato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Serenella Turci</dc:creator>
  <cp:lastModifiedBy>PC09</cp:lastModifiedBy>
  <cp:revision>1</cp:revision>
  <dcterms:created xsi:type="dcterms:W3CDTF">2024-11-13T11:32:32Z</dcterms:created>
  <dcterms:modified xsi:type="dcterms:W3CDTF">2024-11-13T11:39:49Z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2024-11-13T00:00:00Z</vt:filetime>
  </property>
</Properties>
</file>