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556500" cy="10693400"/>
  <p:notesSz cx="7556500" cy="10693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592" y="-1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817" y="613156"/>
            <a:ext cx="6673215" cy="5091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51660" marR="1844039" indent="-5715" algn="ctr">
              <a:lnSpc>
                <a:spcPct val="135100"/>
              </a:lnSpc>
              <a:spcBef>
                <a:spcPts val="105"/>
              </a:spcBef>
              <a:tabLst>
                <a:tab pos="3293110" algn="l"/>
                <a:tab pos="3804920" algn="l"/>
              </a:tabLst>
            </a:pPr>
            <a:r>
              <a:rPr sz="2000" b="1" dirty="0">
                <a:latin typeface="Calibri"/>
                <a:cs typeface="Calibri"/>
              </a:rPr>
              <a:t>PROGETTO	</a:t>
            </a:r>
            <a:r>
              <a:rPr sz="2000" b="1" spc="-10" dirty="0">
                <a:latin typeface="Calibri"/>
                <a:cs typeface="Calibri"/>
              </a:rPr>
              <a:t>DI	</a:t>
            </a:r>
            <a:r>
              <a:rPr sz="2000" b="1" spc="-5" dirty="0">
                <a:latin typeface="Calibri"/>
                <a:cs typeface="Calibri"/>
              </a:rPr>
              <a:t>CIRCOLO 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“E...LE...MENTI IN CIRCOLO”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A.S. </a:t>
            </a:r>
            <a:r>
              <a:rPr sz="2000" b="1" dirty="0">
                <a:latin typeface="Calibri"/>
                <a:cs typeface="Calibri"/>
              </a:rPr>
              <a:t>2023-24 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DOCUMENTAZIONE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50"/>
              </a:spcBef>
              <a:tabLst>
                <a:tab pos="990600" algn="l"/>
                <a:tab pos="1819910" algn="l"/>
              </a:tabLst>
            </a:pPr>
            <a:r>
              <a:rPr sz="2000" b="1" dirty="0">
                <a:latin typeface="Calibri"/>
                <a:cs typeface="Calibri"/>
              </a:rPr>
              <a:t>CLASSE	</a:t>
            </a:r>
            <a:r>
              <a:rPr sz="2000" b="1" spc="5" dirty="0">
                <a:latin typeface="Calibri"/>
                <a:cs typeface="Calibri"/>
              </a:rPr>
              <a:t>2^	</a:t>
            </a:r>
            <a:r>
              <a:rPr sz="2000" b="1" spc="-5" dirty="0">
                <a:latin typeface="Calibri"/>
                <a:cs typeface="Calibri"/>
              </a:rPr>
              <a:t>IL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GELSO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1800"/>
              </a:lnSpc>
              <a:spcBef>
                <a:spcPts val="785"/>
              </a:spcBef>
            </a:pPr>
            <a:r>
              <a:rPr sz="2000" dirty="0">
                <a:latin typeface="Calibri"/>
                <a:cs typeface="Calibri"/>
              </a:rPr>
              <a:t>Le </a:t>
            </a:r>
            <a:r>
              <a:rPr sz="2000" spc="-5" dirty="0">
                <a:latin typeface="Calibri"/>
                <a:cs typeface="Calibri"/>
              </a:rPr>
              <a:t>attività </a:t>
            </a:r>
            <a:r>
              <a:rPr sz="2000" spc="-10" dirty="0">
                <a:latin typeface="Calibri"/>
                <a:cs typeface="Calibri"/>
              </a:rPr>
              <a:t>nella </a:t>
            </a:r>
            <a:r>
              <a:rPr sz="2000" spc="-5" dirty="0">
                <a:latin typeface="Calibri"/>
                <a:cs typeface="Calibri"/>
              </a:rPr>
              <a:t>classe, partendo </a:t>
            </a:r>
            <a:r>
              <a:rPr sz="2000" spc="-10" dirty="0">
                <a:latin typeface="Calibri"/>
                <a:cs typeface="Calibri"/>
              </a:rPr>
              <a:t>dalle </a:t>
            </a:r>
            <a:r>
              <a:rPr sz="2000" spc="-5" dirty="0">
                <a:latin typeface="Calibri"/>
                <a:cs typeface="Calibri"/>
              </a:rPr>
              <a:t>finalità indicate nel </a:t>
            </a:r>
            <a:r>
              <a:rPr sz="2000" dirty="0">
                <a:latin typeface="Calibri"/>
                <a:cs typeface="Calibri"/>
              </a:rPr>
              <a:t>PTOF, 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si </a:t>
            </a:r>
            <a:r>
              <a:rPr sz="2000" dirty="0">
                <a:latin typeface="Calibri"/>
                <a:cs typeface="Calibri"/>
              </a:rPr>
              <a:t>sono </a:t>
            </a:r>
            <a:r>
              <a:rPr sz="2000" spc="-5" dirty="0">
                <a:latin typeface="Calibri"/>
                <a:cs typeface="Calibri"/>
              </a:rPr>
              <a:t>articolate </a:t>
            </a:r>
            <a:r>
              <a:rPr sz="2000" spc="-10" dirty="0">
                <a:latin typeface="Calibri"/>
                <a:cs typeface="Calibri"/>
              </a:rPr>
              <a:t>in </a:t>
            </a:r>
            <a:r>
              <a:rPr sz="2000" spc="-5" dirty="0">
                <a:latin typeface="Calibri"/>
                <a:cs typeface="Calibri"/>
              </a:rPr>
              <a:t>continuità </a:t>
            </a:r>
            <a:r>
              <a:rPr sz="2000" dirty="0">
                <a:latin typeface="Calibri"/>
                <a:cs typeface="Calibri"/>
              </a:rPr>
              <a:t>con </a:t>
            </a:r>
            <a:r>
              <a:rPr sz="2000" spc="-10" dirty="0">
                <a:latin typeface="Calibri"/>
                <a:cs typeface="Calibri"/>
              </a:rPr>
              <a:t>la </a:t>
            </a:r>
            <a:r>
              <a:rPr sz="2000" spc="-5" dirty="0">
                <a:latin typeface="Calibri"/>
                <a:cs typeface="Calibri"/>
              </a:rPr>
              <a:t>programmazione didattica,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hanno seguito un approccio multidisciplinare </a:t>
            </a:r>
            <a:r>
              <a:rPr sz="2000" dirty="0">
                <a:latin typeface="Calibri"/>
                <a:cs typeface="Calibri"/>
              </a:rPr>
              <a:t>e interdisciplinare,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valorizzando</a:t>
            </a:r>
            <a:r>
              <a:rPr sz="2000" spc="-10" dirty="0">
                <a:latin typeface="Calibri"/>
                <a:cs typeface="Calibri"/>
              </a:rPr>
              <a:t> le</a:t>
            </a:r>
            <a:r>
              <a:rPr sz="2000" dirty="0">
                <a:latin typeface="Calibri"/>
                <a:cs typeface="Calibri"/>
              </a:rPr>
              <a:t> diverse </a:t>
            </a:r>
            <a:r>
              <a:rPr sz="2000" spc="-5" dirty="0">
                <a:latin typeface="Calibri"/>
                <a:cs typeface="Calibri"/>
              </a:rPr>
              <a:t>identità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 </a:t>
            </a:r>
            <a:r>
              <a:rPr sz="2000" spc="-5" dirty="0">
                <a:latin typeface="Calibri"/>
                <a:cs typeface="Calibri"/>
              </a:rPr>
              <a:t>radici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culturali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degli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alunni.</a:t>
            </a:r>
            <a:endParaRPr sz="2000">
              <a:latin typeface="Calibri"/>
              <a:cs typeface="Calibri"/>
            </a:endParaRPr>
          </a:p>
          <a:p>
            <a:pPr marL="2115185" marR="1725930" indent="-384175" algn="just">
              <a:lnSpc>
                <a:spcPts val="3429"/>
              </a:lnSpc>
              <a:spcBef>
                <a:spcPts val="80"/>
              </a:spcBef>
            </a:pPr>
            <a:r>
              <a:rPr sz="2000" b="1" spc="-5" dirty="0">
                <a:latin typeface="Calibri"/>
                <a:cs typeface="Calibri"/>
              </a:rPr>
              <a:t>Lavoro </a:t>
            </a:r>
            <a:r>
              <a:rPr sz="2000" b="1" dirty="0">
                <a:latin typeface="Calibri"/>
                <a:cs typeface="Calibri"/>
              </a:rPr>
              <a:t>a </a:t>
            </a:r>
            <a:r>
              <a:rPr sz="2000" b="1" spc="-5" dirty="0">
                <a:latin typeface="Calibri"/>
                <a:cs typeface="Calibri"/>
              </a:rPr>
              <a:t>classi aperte </a:t>
            </a:r>
            <a:r>
              <a:rPr sz="2000" b="1" dirty="0">
                <a:latin typeface="Calibri"/>
                <a:cs typeface="Calibri"/>
              </a:rPr>
              <a:t>1^ </a:t>
            </a:r>
            <a:r>
              <a:rPr sz="2000" b="1" spc="5" dirty="0">
                <a:latin typeface="Calibri"/>
                <a:cs typeface="Calibri"/>
              </a:rPr>
              <a:t>2^ </a:t>
            </a:r>
            <a:r>
              <a:rPr sz="2000" b="1" dirty="0">
                <a:latin typeface="Calibri"/>
                <a:cs typeface="Calibri"/>
              </a:rPr>
              <a:t>3^ </a:t>
            </a:r>
            <a:r>
              <a:rPr sz="2000" b="1" spc="-4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 </a:t>
            </a:r>
            <a:r>
              <a:rPr sz="2000" b="1" spc="-5" dirty="0">
                <a:latin typeface="Calibri"/>
                <a:cs typeface="Calibri"/>
              </a:rPr>
              <a:t>porta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dei</a:t>
            </a:r>
            <a:r>
              <a:rPr sz="2000" b="1" dirty="0">
                <a:latin typeface="Calibri"/>
                <a:cs typeface="Calibri"/>
              </a:rPr>
              <a:t> 4</a:t>
            </a:r>
            <a:r>
              <a:rPr sz="2000" b="1" spc="-5" dirty="0">
                <a:latin typeface="Calibri"/>
                <a:cs typeface="Calibri"/>
              </a:rPr>
              <a:t> elementi</a:t>
            </a:r>
            <a:endParaRPr sz="2000">
              <a:latin typeface="Calibri"/>
              <a:cs typeface="Calibri"/>
            </a:endParaRPr>
          </a:p>
          <a:p>
            <a:pPr marL="12700" marR="10160" algn="just">
              <a:lnSpc>
                <a:spcPct val="109400"/>
              </a:lnSpc>
              <a:spcBef>
                <a:spcPts val="655"/>
              </a:spcBef>
            </a:pPr>
            <a:r>
              <a:rPr sz="1400" dirty="0">
                <a:latin typeface="Calibri"/>
                <a:cs typeface="Calibri"/>
              </a:rPr>
              <a:t>I </a:t>
            </a:r>
            <a:r>
              <a:rPr sz="1400" spc="-5" dirty="0">
                <a:latin typeface="Calibri"/>
                <a:cs typeface="Calibri"/>
              </a:rPr>
              <a:t>bambini divisi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-10" dirty="0">
                <a:latin typeface="Calibri"/>
                <a:cs typeface="Calibri"/>
              </a:rPr>
              <a:t>gruppi </a:t>
            </a:r>
            <a:r>
              <a:rPr sz="1400" spc="-5" dirty="0">
                <a:latin typeface="Calibri"/>
                <a:cs typeface="Calibri"/>
              </a:rPr>
              <a:t>hanno preparato </a:t>
            </a:r>
            <a:r>
              <a:rPr sz="1400" dirty="0">
                <a:latin typeface="Calibri"/>
                <a:cs typeface="Calibri"/>
              </a:rPr>
              <a:t>le </a:t>
            </a:r>
            <a:r>
              <a:rPr sz="1400" spc="-5" dirty="0">
                <a:latin typeface="Calibri"/>
                <a:cs typeface="Calibri"/>
              </a:rPr>
              <a:t>parti che </a:t>
            </a:r>
            <a:r>
              <a:rPr sz="1400" spc="-10" dirty="0">
                <a:latin typeface="Calibri"/>
                <a:cs typeface="Calibri"/>
              </a:rPr>
              <a:t>andavano </a:t>
            </a:r>
            <a:r>
              <a:rPr sz="1400" dirty="0">
                <a:latin typeface="Calibri"/>
                <a:cs typeface="Calibri"/>
              </a:rPr>
              <a:t>a </a:t>
            </a:r>
            <a:r>
              <a:rPr sz="1400" spc="-5" dirty="0">
                <a:latin typeface="Calibri"/>
                <a:cs typeface="Calibri"/>
              </a:rPr>
              <a:t>comporre </a:t>
            </a:r>
            <a:r>
              <a:rPr sz="1400" dirty="0">
                <a:latin typeface="Calibri"/>
                <a:cs typeface="Calibri"/>
              </a:rPr>
              <a:t>il </a:t>
            </a:r>
            <a:r>
              <a:rPr sz="1400" spc="-5" dirty="0">
                <a:latin typeface="Calibri"/>
                <a:cs typeface="Calibri"/>
              </a:rPr>
              <a:t>murales,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precedentemente progettato insieme.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5" dirty="0">
                <a:latin typeface="Calibri"/>
                <a:cs typeface="Calibri"/>
              </a:rPr>
              <a:t>un </a:t>
            </a:r>
            <a:r>
              <a:rPr sz="1400" spc="-5" dirty="0">
                <a:latin typeface="Calibri"/>
                <a:cs typeface="Calibri"/>
              </a:rPr>
              <a:t>secondo </a:t>
            </a:r>
            <a:r>
              <a:rPr sz="1400" dirty="0">
                <a:latin typeface="Calibri"/>
                <a:cs typeface="Calibri"/>
              </a:rPr>
              <a:t>momento i </a:t>
            </a:r>
            <a:r>
              <a:rPr sz="1400" spc="-10" dirty="0">
                <a:latin typeface="Calibri"/>
                <a:cs typeface="Calibri"/>
              </a:rPr>
              <a:t>gruppi </a:t>
            </a:r>
            <a:r>
              <a:rPr sz="1400" spc="-5" dirty="0">
                <a:latin typeface="Calibri"/>
                <a:cs typeface="Calibri"/>
              </a:rPr>
              <a:t>si sono riuniti </a:t>
            </a:r>
            <a:r>
              <a:rPr sz="1400" dirty="0">
                <a:latin typeface="Calibri"/>
                <a:cs typeface="Calibri"/>
              </a:rPr>
              <a:t>ed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hanno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collaborato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all’allestimento.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91001" y="7104760"/>
            <a:ext cx="17970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2360295" y="5831713"/>
            <a:ext cx="3130804" cy="46716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817" y="302006"/>
            <a:ext cx="5953760" cy="1217930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marL="718185" algn="ctr">
              <a:lnSpc>
                <a:spcPct val="100000"/>
              </a:lnSpc>
              <a:spcBef>
                <a:spcPts val="1125"/>
              </a:spcBef>
            </a:pPr>
            <a:r>
              <a:rPr sz="2000" b="1" dirty="0">
                <a:latin typeface="Calibri"/>
                <a:cs typeface="Calibri"/>
              </a:rPr>
              <a:t>ITALIANO</a:t>
            </a:r>
            <a:endParaRPr sz="2000">
              <a:latin typeface="Calibri"/>
              <a:cs typeface="Calibri"/>
            </a:endParaRPr>
          </a:p>
          <a:p>
            <a:pPr marL="714375" algn="ctr">
              <a:lnSpc>
                <a:spcPct val="100000"/>
              </a:lnSpc>
              <a:spcBef>
                <a:spcPts val="1025"/>
              </a:spcBef>
            </a:pPr>
            <a:r>
              <a:rPr sz="2000" b="1" dirty="0">
                <a:latin typeface="Calibri"/>
                <a:cs typeface="Calibri"/>
              </a:rPr>
              <a:t>Testo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poetico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15" dirty="0">
                <a:latin typeface="Calibri"/>
                <a:cs typeface="Calibri"/>
              </a:rPr>
              <a:t>di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gruppo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200" dirty="0">
                <a:latin typeface="Calibri"/>
                <a:cs typeface="Calibri"/>
              </a:rPr>
              <a:t>I </a:t>
            </a:r>
            <a:r>
              <a:rPr sz="1200" spc="-5" dirty="0">
                <a:latin typeface="Calibri"/>
                <a:cs typeface="Calibri"/>
              </a:rPr>
              <a:t>bambini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inventano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un</a:t>
            </a:r>
            <a:r>
              <a:rPr sz="1200" dirty="0">
                <a:latin typeface="Calibri"/>
                <a:cs typeface="Calibri"/>
              </a:rPr>
              <a:t> testo</a:t>
            </a:r>
            <a:r>
              <a:rPr sz="1200" spc="-5" dirty="0">
                <a:latin typeface="Calibri"/>
                <a:cs typeface="Calibri"/>
              </a:rPr>
              <a:t> poetico </a:t>
            </a:r>
            <a:r>
              <a:rPr sz="1200" dirty="0">
                <a:latin typeface="Calibri"/>
                <a:cs typeface="Calibri"/>
              </a:rPr>
              <a:t>in </a:t>
            </a:r>
            <a:r>
              <a:rPr sz="1200" spc="-5" dirty="0">
                <a:latin typeface="Calibri"/>
                <a:cs typeface="Calibri"/>
              </a:rPr>
              <a:t>rima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pensando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alle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caratteristiche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dei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quattro elementi.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817" y="5840729"/>
            <a:ext cx="6672580" cy="1418590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5"/>
              </a:spcBef>
            </a:pPr>
            <a:r>
              <a:rPr sz="2000" b="1" dirty="0">
                <a:latin typeface="Calibri"/>
                <a:cs typeface="Calibri"/>
              </a:rPr>
              <a:t>ARTE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5"/>
              </a:spcBef>
            </a:pPr>
            <a:r>
              <a:rPr sz="2000" b="1" dirty="0">
                <a:latin typeface="Calibri"/>
                <a:cs typeface="Calibri"/>
              </a:rPr>
              <a:t>Maschere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Carnevale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9500"/>
              </a:lnSpc>
              <a:spcBef>
                <a:spcPts val="960"/>
              </a:spcBef>
            </a:pPr>
            <a:r>
              <a:rPr sz="1200" dirty="0">
                <a:latin typeface="Calibri"/>
                <a:cs typeface="Calibri"/>
              </a:rPr>
              <a:t>Durante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le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attività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laboratoriali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bambini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sperimentano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varie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tecniche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utilizzano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diversi</a:t>
            </a:r>
            <a:r>
              <a:rPr sz="1200" spc="11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materiali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realizzando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così</a:t>
            </a:r>
            <a:r>
              <a:rPr sz="1200" dirty="0">
                <a:latin typeface="Calibri"/>
                <a:cs typeface="Calibri"/>
              </a:rPr>
              <a:t> i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loro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capolavori.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377825" y="7362380"/>
            <a:ext cx="6645909" cy="293878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457200" y="1796414"/>
            <a:ext cx="3196463" cy="398906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3780916" y="1796414"/>
            <a:ext cx="3239007" cy="398906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19910" y="432181"/>
            <a:ext cx="39185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I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quattro</a:t>
            </a:r>
            <a:r>
              <a:rPr sz="2000" b="1" spc="-5" dirty="0">
                <a:latin typeface="Calibri"/>
                <a:cs typeface="Calibri"/>
              </a:rPr>
              <a:t> elementi </a:t>
            </a:r>
            <a:r>
              <a:rPr sz="2000" b="1" dirty="0">
                <a:latin typeface="Calibri"/>
                <a:cs typeface="Calibri"/>
              </a:rPr>
              <a:t>con</a:t>
            </a:r>
            <a:r>
              <a:rPr sz="2000" b="1" spc="-5" dirty="0">
                <a:latin typeface="Calibri"/>
                <a:cs typeface="Calibri"/>
              </a:rPr>
              <a:t> varie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tecniche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85825" y="1348613"/>
            <a:ext cx="6006465" cy="8011795"/>
            <a:chOff x="885825" y="1348613"/>
            <a:chExt cx="6006465" cy="8011795"/>
          </a:xfrm>
        </p:grpSpPr>
        <p:pic>
          <p:nvPicPr>
            <p:cNvPr id="4" name="object 4"/>
            <p:cNvPicPr/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2079625" y="1509903"/>
              <a:ext cx="4048760" cy="303657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885825" y="1348613"/>
              <a:ext cx="6006465" cy="80117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0095" y="432181"/>
            <a:ext cx="960119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M</a:t>
            </a:r>
            <a:r>
              <a:rPr sz="2000" b="1" spc="10" dirty="0">
                <a:latin typeface="Calibri"/>
                <a:cs typeface="Calibri"/>
              </a:rPr>
              <a:t>a</a:t>
            </a:r>
            <a:r>
              <a:rPr sz="2000" b="1" dirty="0">
                <a:latin typeface="Calibri"/>
                <a:cs typeface="Calibri"/>
              </a:rPr>
              <a:t>nd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spc="5" dirty="0">
                <a:latin typeface="Calibri"/>
                <a:cs typeface="Calibri"/>
              </a:rPr>
              <a:t>l</a:t>
            </a:r>
            <a:r>
              <a:rPr sz="2000" b="1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817" y="5974079"/>
            <a:ext cx="6673215" cy="1418590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5"/>
              </a:spcBef>
            </a:pPr>
            <a:r>
              <a:rPr sz="2000" b="1" spc="-5" dirty="0">
                <a:latin typeface="Calibri"/>
                <a:cs typeface="Calibri"/>
              </a:rPr>
              <a:t>TECNOLOGIA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5"/>
              </a:spcBef>
            </a:pPr>
            <a:r>
              <a:rPr sz="2000" b="1" spc="-5" dirty="0">
                <a:latin typeface="Calibri"/>
                <a:cs typeface="Calibri"/>
              </a:rPr>
              <a:t>Coding</a:t>
            </a:r>
            <a:r>
              <a:rPr sz="2000" b="1" dirty="0">
                <a:latin typeface="Calibri"/>
                <a:cs typeface="Calibri"/>
              </a:rPr>
              <a:t> con i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robottini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su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simulazione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 </a:t>
            </a:r>
            <a:r>
              <a:rPr sz="2000" b="1" spc="-5" dirty="0">
                <a:latin typeface="Calibri"/>
                <a:cs typeface="Calibri"/>
              </a:rPr>
              <a:t>Elemental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city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1200" dirty="0">
                <a:latin typeface="Calibri"/>
                <a:cs typeface="Calibri"/>
              </a:rPr>
              <a:t>I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bambini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realizzano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percorsi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nella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città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di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Elemental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scrivono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codici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che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permettono</a:t>
            </a:r>
            <a:r>
              <a:rPr sz="1200" spc="1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ai</a:t>
            </a:r>
            <a:r>
              <a:rPr sz="1200" spc="1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vari</a:t>
            </a:r>
            <a:r>
              <a:rPr sz="1200" spc="1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robottini/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spc="-5" dirty="0">
                <a:latin typeface="Calibri"/>
                <a:cs typeface="Calibri"/>
              </a:rPr>
              <a:t>personaggi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di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procedere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lungo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il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tragitto</a:t>
            </a:r>
            <a:r>
              <a:rPr sz="1200" spc="-5" dirty="0">
                <a:latin typeface="Calibri"/>
                <a:cs typeface="Calibri"/>
              </a:rPr>
              <a:t> per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giungere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all’arrivo</a:t>
            </a:r>
            <a:r>
              <a:rPr sz="1200" spc="-5" dirty="0">
                <a:latin typeface="Calibri"/>
                <a:cs typeface="Calibri"/>
              </a:rPr>
              <a:t> evitando </a:t>
            </a:r>
            <a:r>
              <a:rPr sz="1200" dirty="0">
                <a:latin typeface="Calibri"/>
                <a:cs typeface="Calibri"/>
              </a:rPr>
              <a:t>gli </a:t>
            </a:r>
            <a:r>
              <a:rPr sz="1200" spc="-5" dirty="0">
                <a:latin typeface="Calibri"/>
                <a:cs typeface="Calibri"/>
              </a:rPr>
              <a:t>ostacoli.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94690" y="7829804"/>
            <a:ext cx="5918200" cy="2198370"/>
            <a:chOff x="694690" y="7829804"/>
            <a:chExt cx="5918200" cy="2198370"/>
          </a:xfrm>
        </p:grpSpPr>
        <p:pic>
          <p:nvPicPr>
            <p:cNvPr id="5" name="object 5"/>
            <p:cNvPicPr/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3666490" y="7829804"/>
              <a:ext cx="2946400" cy="219837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694690" y="7829804"/>
              <a:ext cx="2970530" cy="2150745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email"/>
          <a:stretch>
            <a:fillRect/>
          </a:stretch>
        </p:blipFill>
        <p:spPr>
          <a:xfrm>
            <a:off x="533400" y="1016000"/>
            <a:ext cx="6323838" cy="45783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817" y="302006"/>
            <a:ext cx="6672580" cy="1418590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25"/>
              </a:spcBef>
            </a:pPr>
            <a:r>
              <a:rPr sz="2000" b="1" spc="-10" dirty="0">
                <a:latin typeface="Calibri"/>
                <a:cs typeface="Calibri"/>
              </a:rPr>
              <a:t>EDUCAZIONE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CIVICA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5"/>
              </a:spcBef>
            </a:pPr>
            <a:r>
              <a:rPr sz="2000" b="1" dirty="0">
                <a:latin typeface="Calibri"/>
                <a:cs typeface="Calibri"/>
              </a:rPr>
              <a:t>Giornata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dell’acqua: attività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classi </a:t>
            </a:r>
            <a:r>
              <a:rPr sz="2000" b="1" spc="-5" dirty="0">
                <a:latin typeface="Calibri"/>
                <a:cs typeface="Calibri"/>
              </a:rPr>
              <a:t>aperte</a:t>
            </a:r>
            <a:r>
              <a:rPr sz="2000" b="1" dirty="0">
                <a:latin typeface="Calibri"/>
                <a:cs typeface="Calibri"/>
              </a:rPr>
              <a:t> 1^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2^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9500"/>
              </a:lnSpc>
              <a:spcBef>
                <a:spcPts val="960"/>
              </a:spcBef>
            </a:pPr>
            <a:r>
              <a:rPr sz="1200" dirty="0">
                <a:latin typeface="Calibri"/>
                <a:cs typeface="Calibri"/>
              </a:rPr>
              <a:t>I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bambini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gruppi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sono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confrontati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sui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comportamenti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che</a:t>
            </a:r>
            <a:r>
              <a:rPr sz="1200" spc="1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possono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portare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15" dirty="0">
                <a:latin typeface="Calibri"/>
                <a:cs typeface="Calibri"/>
              </a:rPr>
              <a:t>al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risparmio</a:t>
            </a:r>
            <a:r>
              <a:rPr sz="1200" spc="1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idrico,</a:t>
            </a:r>
            <a:r>
              <a:rPr sz="1200" spc="13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infine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hanno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realizzato</a:t>
            </a:r>
            <a:r>
              <a:rPr sz="1200" spc="-5" dirty="0">
                <a:latin typeface="Calibri"/>
                <a:cs typeface="Calibri"/>
              </a:rPr>
              <a:t> insieme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immagini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relative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al</a:t>
            </a:r>
            <a:r>
              <a:rPr sz="1200" spc="-5" dirty="0">
                <a:latin typeface="Calibri"/>
                <a:cs typeface="Calibri"/>
              </a:rPr>
              <a:t> percorso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svolto.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817" y="5735954"/>
            <a:ext cx="6672580" cy="105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Giornata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della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terra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10200"/>
              </a:lnSpc>
              <a:spcBef>
                <a:spcPts val="925"/>
              </a:spcBef>
            </a:pPr>
            <a:r>
              <a:rPr sz="1200" spc="-5" dirty="0">
                <a:latin typeface="Calibri"/>
                <a:cs typeface="Calibri"/>
              </a:rPr>
              <a:t>La classe, </a:t>
            </a:r>
            <a:r>
              <a:rPr sz="1200" spc="-10" dirty="0">
                <a:latin typeface="Calibri"/>
                <a:cs typeface="Calibri"/>
              </a:rPr>
              <a:t>come </a:t>
            </a:r>
            <a:r>
              <a:rPr sz="1200" dirty="0">
                <a:latin typeface="Calibri"/>
                <a:cs typeface="Calibri"/>
              </a:rPr>
              <a:t>tutto il </a:t>
            </a:r>
            <a:r>
              <a:rPr sz="1200" spc="-5" dirty="0">
                <a:latin typeface="Calibri"/>
                <a:cs typeface="Calibri"/>
              </a:rPr>
              <a:t>plesso, ha </a:t>
            </a:r>
            <a:r>
              <a:rPr sz="1200" dirty="0">
                <a:latin typeface="Calibri"/>
                <a:cs typeface="Calibri"/>
              </a:rPr>
              <a:t>aderito all’iniziativa </a:t>
            </a:r>
            <a:r>
              <a:rPr sz="1200" spc="-5" dirty="0">
                <a:latin typeface="Calibri"/>
                <a:cs typeface="Calibri"/>
              </a:rPr>
              <a:t>promossa dal </a:t>
            </a:r>
            <a:r>
              <a:rPr sz="1200" spc="-10" dirty="0">
                <a:latin typeface="Calibri"/>
                <a:cs typeface="Calibri"/>
              </a:rPr>
              <a:t>Comune </a:t>
            </a:r>
            <a:r>
              <a:rPr sz="1200" spc="-5" dirty="0">
                <a:latin typeface="Calibri"/>
                <a:cs typeface="Calibri"/>
              </a:rPr>
              <a:t>di </a:t>
            </a:r>
            <a:r>
              <a:rPr sz="1200" dirty="0">
                <a:latin typeface="Calibri"/>
                <a:cs typeface="Calibri"/>
              </a:rPr>
              <a:t>Cesena </a:t>
            </a:r>
            <a:r>
              <a:rPr sz="1200" spc="-10" dirty="0">
                <a:latin typeface="Calibri"/>
                <a:cs typeface="Calibri"/>
              </a:rPr>
              <a:t>che </a:t>
            </a:r>
            <a:r>
              <a:rPr sz="1200" spc="-5" dirty="0">
                <a:latin typeface="Calibri"/>
                <a:cs typeface="Calibri"/>
              </a:rPr>
              <a:t>prevedeva </a:t>
            </a:r>
            <a:r>
              <a:rPr sz="1200" dirty="0">
                <a:latin typeface="Calibri"/>
                <a:cs typeface="Calibri"/>
              </a:rPr>
              <a:t>la 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realizzazione di poster </a:t>
            </a:r>
            <a:r>
              <a:rPr sz="1200" spc="-15" dirty="0">
                <a:latin typeface="Calibri"/>
                <a:cs typeface="Calibri"/>
              </a:rPr>
              <a:t>per </a:t>
            </a:r>
            <a:r>
              <a:rPr sz="1200" spc="-5" dirty="0">
                <a:latin typeface="Calibri"/>
                <a:cs typeface="Calibri"/>
              </a:rPr>
              <a:t>festeggiare </a:t>
            </a:r>
            <a:r>
              <a:rPr sz="1200" dirty="0">
                <a:latin typeface="Calibri"/>
                <a:cs typeface="Calibri"/>
              </a:rPr>
              <a:t>tale </a:t>
            </a:r>
            <a:r>
              <a:rPr sz="1200" spc="-5" dirty="0">
                <a:latin typeface="Calibri"/>
                <a:cs typeface="Calibri"/>
              </a:rPr>
              <a:t>giornata. </a:t>
            </a:r>
            <a:r>
              <a:rPr sz="1200" dirty="0">
                <a:latin typeface="Calibri"/>
                <a:cs typeface="Calibri"/>
              </a:rPr>
              <a:t>I </a:t>
            </a:r>
            <a:r>
              <a:rPr sz="1200" spc="-5" dirty="0">
                <a:latin typeface="Calibri"/>
                <a:cs typeface="Calibri"/>
              </a:rPr>
              <a:t>poster </a:t>
            </a:r>
            <a:r>
              <a:rPr sz="1200" dirty="0">
                <a:latin typeface="Calibri"/>
                <a:cs typeface="Calibri"/>
              </a:rPr>
              <a:t>realizzati in </a:t>
            </a:r>
            <a:r>
              <a:rPr sz="1200" spc="-5" dirty="0">
                <a:latin typeface="Calibri"/>
                <a:cs typeface="Calibri"/>
              </a:rPr>
              <a:t>gruppo sono stati </a:t>
            </a:r>
            <a:r>
              <a:rPr sz="1200" spc="-10" dirty="0">
                <a:latin typeface="Calibri"/>
                <a:cs typeface="Calibri"/>
              </a:rPr>
              <a:t>poi </a:t>
            </a:r>
            <a:r>
              <a:rPr sz="1200" spc="-5" dirty="0">
                <a:latin typeface="Calibri"/>
                <a:cs typeface="Calibri"/>
              </a:rPr>
              <a:t>appesi nei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negozi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delle</a:t>
            </a:r>
            <a:r>
              <a:rPr sz="1200" dirty="0">
                <a:latin typeface="Calibri"/>
                <a:cs typeface="Calibri"/>
              </a:rPr>
              <a:t> vie </a:t>
            </a:r>
            <a:r>
              <a:rPr sz="1200" spc="-5" dirty="0">
                <a:latin typeface="Calibri"/>
                <a:cs typeface="Calibri"/>
              </a:rPr>
              <a:t>del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centro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della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città.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583055" y="2129282"/>
            <a:ext cx="4295775" cy="32222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email"/>
          <a:stretch>
            <a:fillRect/>
          </a:stretch>
        </p:blipFill>
        <p:spPr>
          <a:xfrm>
            <a:off x="2418079" y="6980593"/>
            <a:ext cx="2528570" cy="35801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8792" y="1003427"/>
            <a:ext cx="6556375" cy="109283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500"/>
              </a:spcBef>
            </a:pPr>
            <a:r>
              <a:rPr sz="2000" b="1" spc="-5" dirty="0">
                <a:latin typeface="Calibri"/>
                <a:cs typeface="Calibri"/>
              </a:rPr>
              <a:t>SCIENZE</a:t>
            </a:r>
            <a:endParaRPr sz="2000">
              <a:latin typeface="Calibri"/>
              <a:cs typeface="Calibri"/>
            </a:endParaRPr>
          </a:p>
          <a:p>
            <a:pPr marL="12065" marR="5080" algn="ctr">
              <a:lnSpc>
                <a:spcPct val="116700"/>
              </a:lnSpc>
            </a:pPr>
            <a:r>
              <a:rPr sz="2000" b="1" spc="-5" dirty="0">
                <a:latin typeface="Calibri"/>
                <a:cs typeface="Calibri"/>
              </a:rPr>
              <a:t>Esperimento</a:t>
            </a:r>
            <a:r>
              <a:rPr sz="2000" b="1" dirty="0">
                <a:latin typeface="Calibri"/>
                <a:cs typeface="Calibri"/>
              </a:rPr>
              <a:t> sulla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funzione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dei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quattro </a:t>
            </a:r>
            <a:r>
              <a:rPr sz="2000" b="1" spc="-5" dirty="0">
                <a:latin typeface="Calibri"/>
                <a:cs typeface="Calibri"/>
              </a:rPr>
              <a:t>elementi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nella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crescita </a:t>
            </a:r>
            <a:r>
              <a:rPr sz="2000" b="1" spc="-4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 una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pianta.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817" y="2324099"/>
            <a:ext cx="6671309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100"/>
              </a:spcBef>
            </a:pPr>
            <a:r>
              <a:rPr sz="1100" dirty="0">
                <a:latin typeface="Arial MT"/>
                <a:cs typeface="Arial MT"/>
              </a:rPr>
              <a:t>Nel</a:t>
            </a:r>
            <a:r>
              <a:rPr sz="1100" spc="15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secondo</a:t>
            </a:r>
            <a:r>
              <a:rPr sz="1100" spc="16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quadrimestre</a:t>
            </a:r>
            <a:r>
              <a:rPr sz="1100" spc="16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i</a:t>
            </a:r>
            <a:r>
              <a:rPr sz="1100" spc="1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bambini</a:t>
            </a:r>
            <a:r>
              <a:rPr sz="1100" spc="12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hanno</a:t>
            </a:r>
            <a:r>
              <a:rPr sz="1100" spc="16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svolto</a:t>
            </a:r>
            <a:r>
              <a:rPr sz="1100" spc="14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un</a:t>
            </a:r>
            <a:r>
              <a:rPr sz="1100" spc="16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laboratorio</a:t>
            </a:r>
            <a:r>
              <a:rPr sz="1100" spc="16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scientifico</a:t>
            </a:r>
            <a:r>
              <a:rPr sz="1100" spc="235" dirty="0">
                <a:latin typeface="Arial MT"/>
                <a:cs typeface="Arial MT"/>
              </a:rPr>
              <a:t> </a:t>
            </a:r>
            <a:r>
              <a:rPr sz="1100" spc="-15" dirty="0">
                <a:latin typeface="Arial MT"/>
                <a:cs typeface="Arial MT"/>
              </a:rPr>
              <a:t>in</a:t>
            </a:r>
            <a:r>
              <a:rPr sz="1100" spc="16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cui</a:t>
            </a:r>
            <a:r>
              <a:rPr sz="1100" spc="15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hanno</a:t>
            </a:r>
            <a:r>
              <a:rPr sz="1100" spc="16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sperimentato</a:t>
            </a:r>
            <a:r>
              <a:rPr sz="1100" spc="165" dirty="0">
                <a:latin typeface="Arial MT"/>
                <a:cs typeface="Arial MT"/>
              </a:rPr>
              <a:t> </a:t>
            </a:r>
            <a:r>
              <a:rPr sz="1100" spc="-15" dirty="0">
                <a:latin typeface="Arial MT"/>
                <a:cs typeface="Arial MT"/>
              </a:rPr>
              <a:t>la </a:t>
            </a:r>
            <a:r>
              <a:rPr sz="1100" spc="-29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funzione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dei quattro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elementi </a:t>
            </a:r>
            <a:r>
              <a:rPr sz="1100" spc="-10" dirty="0">
                <a:latin typeface="Arial MT"/>
                <a:cs typeface="Arial MT"/>
              </a:rPr>
              <a:t>nella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crescita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di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una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pianta.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61950" y="3444240"/>
            <a:ext cx="6832600" cy="2641600"/>
            <a:chOff x="361950" y="3444240"/>
            <a:chExt cx="6832600" cy="2641600"/>
          </a:xfrm>
        </p:grpSpPr>
        <p:pic>
          <p:nvPicPr>
            <p:cNvPr id="5" name="object 5"/>
            <p:cNvPicPr/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361950" y="3444240"/>
              <a:ext cx="3849751" cy="26415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3871976" y="3444240"/>
              <a:ext cx="3322574" cy="26415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817" y="435356"/>
            <a:ext cx="6675120" cy="2207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PROGETTO</a:t>
            </a:r>
            <a:r>
              <a:rPr sz="2000" b="1" spc="-10" dirty="0">
                <a:latin typeface="Calibri"/>
                <a:cs typeface="Calibri"/>
              </a:rPr>
              <a:t> DI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PLESSO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Musical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‘Elemental’</a:t>
            </a:r>
            <a:endParaRPr sz="2000">
              <a:latin typeface="Calibri"/>
              <a:cs typeface="Calibri"/>
            </a:endParaRPr>
          </a:p>
          <a:p>
            <a:pPr marL="12700" marR="5080" algn="just">
              <a:lnSpc>
                <a:spcPct val="101600"/>
              </a:lnSpc>
              <a:spcBef>
                <a:spcPts val="1120"/>
              </a:spcBef>
            </a:pPr>
            <a:r>
              <a:rPr sz="1400" dirty="0">
                <a:latin typeface="Calibri"/>
                <a:cs typeface="Calibri"/>
              </a:rPr>
              <a:t>Il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c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spc="1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è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tato</a:t>
            </a:r>
            <a:r>
              <a:rPr sz="1400" spc="-8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u</a:t>
            </a:r>
            <a:r>
              <a:rPr sz="1400" dirty="0">
                <a:latin typeface="Calibri"/>
                <a:cs typeface="Calibri"/>
              </a:rPr>
              <a:t>tt</a:t>
            </a:r>
            <a:r>
              <a:rPr sz="1400" spc="-15" dirty="0">
                <a:latin typeface="Calibri"/>
                <a:cs typeface="Calibri"/>
              </a:rPr>
              <a:t>u</a:t>
            </a:r>
            <a:r>
              <a:rPr sz="1400" spc="1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o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10" dirty="0">
                <a:latin typeface="Calibri"/>
                <a:cs typeface="Calibri"/>
              </a:rPr>
              <a:t>o</a:t>
            </a:r>
            <a:r>
              <a:rPr sz="1400" spc="-15" dirty="0">
                <a:latin typeface="Calibri"/>
                <a:cs typeface="Calibri"/>
              </a:rPr>
              <a:t>n</a:t>
            </a:r>
            <a:r>
              <a:rPr sz="1400" dirty="0">
                <a:latin typeface="Calibri"/>
                <a:cs typeface="Calibri"/>
              </a:rPr>
              <a:t>to</a:t>
            </a:r>
            <a:r>
              <a:rPr sz="1400" spc="-8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ella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g</a:t>
            </a:r>
            <a:r>
              <a:rPr sz="1400" spc="10" dirty="0">
                <a:latin typeface="Calibri"/>
                <a:cs typeface="Calibri"/>
              </a:rPr>
              <a:t>r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nd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ale</a:t>
            </a:r>
            <a:r>
              <a:rPr sz="1400" spc="-15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z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-15" dirty="0">
                <a:latin typeface="Calibri"/>
                <a:cs typeface="Calibri"/>
              </a:rPr>
              <a:t>u</a:t>
            </a:r>
            <a:r>
              <a:rPr sz="1400" spc="5" dirty="0">
                <a:latin typeface="Calibri"/>
                <a:cs typeface="Calibri"/>
              </a:rPr>
              <a:t>c</a:t>
            </a:r>
            <a:r>
              <a:rPr sz="1400" dirty="0">
                <a:latin typeface="Calibri"/>
                <a:cs typeface="Calibri"/>
              </a:rPr>
              <a:t>ati</a:t>
            </a:r>
            <a:r>
              <a:rPr sz="1400" spc="-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f</a:t>
            </a:r>
            <a:r>
              <a:rPr sz="1400" spc="10" dirty="0">
                <a:latin typeface="Calibri"/>
                <a:cs typeface="Calibri"/>
              </a:rPr>
              <a:t>o</a:t>
            </a:r>
            <a:r>
              <a:rPr sz="1400" spc="-1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ati</a:t>
            </a:r>
            <a:r>
              <a:rPr sz="1400" spc="-5" dirty="0">
                <a:latin typeface="Calibri"/>
                <a:cs typeface="Calibri"/>
              </a:rPr>
              <a:t>v</a:t>
            </a:r>
            <a:r>
              <a:rPr sz="1400" dirty="0">
                <a:latin typeface="Calibri"/>
                <a:cs typeface="Calibri"/>
              </a:rPr>
              <a:t>a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elle  arti </a:t>
            </a:r>
            <a:r>
              <a:rPr sz="1400" spc="-5" dirty="0">
                <a:latin typeface="Calibri"/>
                <a:cs typeface="Calibri"/>
              </a:rPr>
              <a:t>sceniche finalizzate poi allo </a:t>
            </a:r>
            <a:r>
              <a:rPr sz="1400" spc="-10" dirty="0">
                <a:latin typeface="Calibri"/>
                <a:cs typeface="Calibri"/>
              </a:rPr>
              <a:t>sviluppo di una </a:t>
            </a:r>
            <a:r>
              <a:rPr sz="1400" dirty="0">
                <a:latin typeface="Calibri"/>
                <a:cs typeface="Calibri"/>
              </a:rPr>
              <a:t>messa in </a:t>
            </a:r>
            <a:r>
              <a:rPr sz="1400" spc="-5" dirty="0">
                <a:latin typeface="Calibri"/>
                <a:cs typeface="Calibri"/>
              </a:rPr>
              <a:t>scena finale. </a:t>
            </a:r>
            <a:r>
              <a:rPr sz="1400" dirty="0">
                <a:latin typeface="Calibri"/>
                <a:cs typeface="Calibri"/>
              </a:rPr>
              <a:t>Il </a:t>
            </a:r>
            <a:r>
              <a:rPr sz="1400" spc="-5" dirty="0">
                <a:latin typeface="Calibri"/>
                <a:cs typeface="Calibri"/>
              </a:rPr>
              <a:t>laboratorio </a:t>
            </a:r>
            <a:r>
              <a:rPr sz="1400" spc="-10" dirty="0">
                <a:latin typeface="Calibri"/>
                <a:cs typeface="Calibri"/>
              </a:rPr>
              <a:t>ha </a:t>
            </a:r>
            <a:r>
              <a:rPr sz="1400" spc="-5" dirty="0">
                <a:latin typeface="Calibri"/>
                <a:cs typeface="Calibri"/>
              </a:rPr>
              <a:t> permesso</a:t>
            </a:r>
            <a:r>
              <a:rPr sz="1400" dirty="0">
                <a:latin typeface="Calibri"/>
                <a:cs typeface="Calibri"/>
              </a:rPr>
              <a:t> ai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bambini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</a:t>
            </a:r>
            <a:r>
              <a:rPr sz="1400" spc="-5" dirty="0">
                <a:latin typeface="Calibri"/>
                <a:cs typeface="Calibri"/>
              </a:rPr>
              <a:t> conoscersi</a:t>
            </a:r>
            <a:r>
              <a:rPr sz="1400" dirty="0">
                <a:latin typeface="Calibri"/>
                <a:cs typeface="Calibri"/>
              </a:rPr>
              <a:t> 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migliorarsi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attraverso</a:t>
            </a:r>
            <a:r>
              <a:rPr sz="1400" dirty="0">
                <a:latin typeface="Calibri"/>
                <a:cs typeface="Calibri"/>
              </a:rPr>
              <a:t> la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sperimentazione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l’apprendimento </a:t>
            </a:r>
            <a:r>
              <a:rPr sz="1400" spc="-10" dirty="0">
                <a:latin typeface="Calibri"/>
                <a:cs typeface="Calibri"/>
              </a:rPr>
              <a:t>di </a:t>
            </a:r>
            <a:r>
              <a:rPr sz="1400" spc="-5" dirty="0">
                <a:latin typeface="Calibri"/>
                <a:cs typeface="Calibri"/>
              </a:rPr>
              <a:t>tutti gli strumenti della comunicazione </a:t>
            </a:r>
            <a:r>
              <a:rPr sz="1400" dirty="0">
                <a:latin typeface="Calibri"/>
                <a:cs typeface="Calibri"/>
              </a:rPr>
              <a:t>e </a:t>
            </a:r>
            <a:r>
              <a:rPr sz="1400" spc="-5" dirty="0">
                <a:latin typeface="Calibri"/>
                <a:cs typeface="Calibri"/>
              </a:rPr>
              <a:t>dell’espressione propri della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recitazione, del canto, </a:t>
            </a:r>
            <a:r>
              <a:rPr sz="1400" dirty="0">
                <a:latin typeface="Calibri"/>
                <a:cs typeface="Calibri"/>
              </a:rPr>
              <a:t>e </a:t>
            </a:r>
            <a:r>
              <a:rPr sz="1400" spc="-5" dirty="0">
                <a:latin typeface="Calibri"/>
                <a:cs typeface="Calibri"/>
              </a:rPr>
              <a:t>della </a:t>
            </a:r>
            <a:r>
              <a:rPr sz="1400" spc="-10" dirty="0">
                <a:latin typeface="Calibri"/>
                <a:cs typeface="Calibri"/>
              </a:rPr>
              <a:t>danza. Al </a:t>
            </a:r>
            <a:r>
              <a:rPr sz="1400" spc="-5" dirty="0">
                <a:latin typeface="Calibri"/>
                <a:cs typeface="Calibri"/>
              </a:rPr>
              <a:t>contempo </a:t>
            </a:r>
            <a:r>
              <a:rPr sz="1400" dirty="0">
                <a:latin typeface="Calibri"/>
                <a:cs typeface="Calibri"/>
              </a:rPr>
              <a:t>i </a:t>
            </a:r>
            <a:r>
              <a:rPr sz="1400" spc="-5" dirty="0">
                <a:latin typeface="Calibri"/>
                <a:cs typeface="Calibri"/>
              </a:rPr>
              <a:t>bambini, interpretando </a:t>
            </a:r>
            <a:r>
              <a:rPr sz="1400" dirty="0">
                <a:latin typeface="Calibri"/>
                <a:cs typeface="Calibri"/>
              </a:rPr>
              <a:t>i </a:t>
            </a:r>
            <a:r>
              <a:rPr sz="1400" spc="-10" dirty="0">
                <a:latin typeface="Calibri"/>
                <a:cs typeface="Calibri"/>
              </a:rPr>
              <a:t>personaggi </a:t>
            </a:r>
            <a:r>
              <a:rPr sz="1400" spc="-5" dirty="0">
                <a:latin typeface="Calibri"/>
                <a:cs typeface="Calibri"/>
              </a:rPr>
              <a:t>dei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quattro elementi, concludono </a:t>
            </a:r>
            <a:r>
              <a:rPr sz="1400" spc="-15" dirty="0">
                <a:latin typeface="Calibri"/>
                <a:cs typeface="Calibri"/>
              </a:rPr>
              <a:t>le </a:t>
            </a:r>
            <a:r>
              <a:rPr sz="1400" spc="-5" dirty="0">
                <a:latin typeface="Calibri"/>
                <a:cs typeface="Calibri"/>
              </a:rPr>
              <a:t>attività relative </a:t>
            </a:r>
            <a:r>
              <a:rPr sz="1400" dirty="0">
                <a:latin typeface="Calibri"/>
                <a:cs typeface="Calibri"/>
              </a:rPr>
              <a:t>al </a:t>
            </a:r>
            <a:r>
              <a:rPr sz="1400" spc="-5" dirty="0">
                <a:latin typeface="Calibri"/>
                <a:cs typeface="Calibri"/>
              </a:rPr>
              <a:t>progetto</a:t>
            </a:r>
            <a:r>
              <a:rPr sz="1400" spc="3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 </a:t>
            </a:r>
            <a:r>
              <a:rPr sz="1400" spc="-5" dirty="0">
                <a:latin typeface="Calibri"/>
                <a:cs typeface="Calibri"/>
              </a:rPr>
              <a:t>Circolo acquisendo sempre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più consapevolezza dell’importanza </a:t>
            </a:r>
            <a:r>
              <a:rPr sz="1400" spc="-10" dirty="0">
                <a:latin typeface="Calibri"/>
                <a:cs typeface="Calibri"/>
              </a:rPr>
              <a:t>di </a:t>
            </a:r>
            <a:r>
              <a:rPr sz="1400" spc="-5" dirty="0">
                <a:latin typeface="Calibri"/>
                <a:cs typeface="Calibri"/>
              </a:rPr>
              <a:t>questi elementi così quotidiani, </a:t>
            </a:r>
            <a:r>
              <a:rPr sz="1400" dirty="0">
                <a:latin typeface="Calibri"/>
                <a:cs typeface="Calibri"/>
              </a:rPr>
              <a:t>ma </a:t>
            </a:r>
            <a:r>
              <a:rPr sz="1400" spc="-5" dirty="0">
                <a:latin typeface="Calibri"/>
                <a:cs typeface="Calibri"/>
              </a:rPr>
              <a:t>spesso scontati,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per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salvaguardia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del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pianeta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dei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suoi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abitanti.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30225" y="3421634"/>
            <a:ext cx="6181090" cy="6159500"/>
            <a:chOff x="530225" y="3421634"/>
            <a:chExt cx="6181090" cy="6159500"/>
          </a:xfrm>
        </p:grpSpPr>
        <p:pic>
          <p:nvPicPr>
            <p:cNvPr id="4" name="object 4"/>
            <p:cNvPicPr/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1096644" y="3421634"/>
              <a:ext cx="5120005" cy="384035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530225" y="7263371"/>
              <a:ext cx="6180963" cy="23177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332</Words>
  <Application>Microsoft Office PowerPoint</Application>
  <PresentationFormat>Personalizzato</PresentationFormat>
  <Paragraphs>28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</dc:creator>
  <cp:lastModifiedBy>PC09</cp:lastModifiedBy>
  <cp:revision>1</cp:revision>
  <dcterms:created xsi:type="dcterms:W3CDTF">2024-11-13T11:32:14Z</dcterms:created>
  <dcterms:modified xsi:type="dcterms:W3CDTF">2024-11-13T11:38:53Z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2024-05-29T00:00:00Z</vt:filetime>
  </property>
  <property fmtid="{D5CDD505-2E9C-101B-9397-08002B2CF9AE}" pid="3" name="Creator">
    <vt:lpwstr>Microsoft Word</vt:lpwstr>
  </property>
  <property fmtid="{D5CDD505-2E9C-101B-9397-08002B2CF9AE}" pid="4" name="LastSaved">
    <vt:filetime>2024-11-13T00:00:00Z</vt:filetime>
  </property>
</Properties>
</file>