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10699750"/>
  <p:notesSz cx="7556500" cy="10699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592" y="-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310" y="391223"/>
            <a:ext cx="5650229" cy="960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2595" y="3533838"/>
            <a:ext cx="6677659" cy="452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7744" y="555562"/>
            <a:ext cx="5550535" cy="284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8600"/>
              </a:lnSpc>
              <a:spcBef>
                <a:spcPts val="95"/>
              </a:spcBef>
              <a:tabLst>
                <a:tab pos="2644775" algn="l"/>
                <a:tab pos="3579495" algn="l"/>
              </a:tabLst>
            </a:pPr>
            <a:r>
              <a:rPr sz="3600" spc="10" dirty="0"/>
              <a:t>PROGETTO	</a:t>
            </a:r>
            <a:r>
              <a:rPr sz="3600" spc="-10" dirty="0"/>
              <a:t>DI	</a:t>
            </a:r>
            <a:r>
              <a:rPr sz="3600" spc="-5" dirty="0"/>
              <a:t>CIRCOLO </a:t>
            </a:r>
            <a:r>
              <a:rPr sz="3600" dirty="0"/>
              <a:t> </a:t>
            </a:r>
            <a:r>
              <a:rPr sz="3600" spc="-5" dirty="0"/>
              <a:t>“E.. LE…..MENTI </a:t>
            </a:r>
            <a:r>
              <a:rPr sz="3600" spc="-10" dirty="0"/>
              <a:t>DI</a:t>
            </a:r>
            <a:r>
              <a:rPr sz="3600" spc="-5" dirty="0"/>
              <a:t> </a:t>
            </a:r>
            <a:r>
              <a:rPr sz="3600" dirty="0"/>
              <a:t>CIRCOLO” </a:t>
            </a:r>
            <a:r>
              <a:rPr sz="3600" spc="-795" dirty="0"/>
              <a:t> </a:t>
            </a:r>
            <a:r>
              <a:rPr sz="3600" spc="5" dirty="0"/>
              <a:t>A.S.</a:t>
            </a:r>
            <a:r>
              <a:rPr sz="3600" spc="10" dirty="0"/>
              <a:t> </a:t>
            </a:r>
            <a:r>
              <a:rPr sz="3600" spc="-20" dirty="0"/>
              <a:t>2023-24 </a:t>
            </a:r>
            <a:r>
              <a:rPr sz="3600" spc="-15" dirty="0"/>
              <a:t> </a:t>
            </a:r>
            <a:r>
              <a:rPr sz="3600" dirty="0"/>
              <a:t>DOCUMENTAZIONE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45134" y="3533838"/>
            <a:ext cx="6675120" cy="452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293110" algn="l"/>
              </a:tabLst>
            </a:pPr>
            <a:r>
              <a:rPr sz="3600" b="1" spc="-5" dirty="0">
                <a:latin typeface="Calibri"/>
                <a:cs typeface="Calibri"/>
              </a:rPr>
              <a:t>CLASSE	</a:t>
            </a:r>
            <a:r>
              <a:rPr sz="3600" b="1" spc="-15" dirty="0">
                <a:latin typeface="Calibri"/>
                <a:cs typeface="Calibri"/>
              </a:rPr>
              <a:t>1^	</a:t>
            </a:r>
            <a:r>
              <a:rPr sz="3600" b="1" spc="5" dirty="0">
                <a:latin typeface="Calibri"/>
                <a:cs typeface="Calibri"/>
              </a:rPr>
              <a:t>IL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GELSO</a:t>
            </a:r>
            <a:endParaRPr sz="3600" dirty="0">
              <a:latin typeface="Calibri"/>
              <a:cs typeface="Calibri"/>
            </a:endParaRPr>
          </a:p>
          <a:p>
            <a:pPr marL="12700" marR="12700" algn="just">
              <a:lnSpc>
                <a:spcPct val="114399"/>
              </a:lnSpc>
              <a:spcBef>
                <a:spcPts val="990"/>
              </a:spcBef>
            </a:pPr>
            <a:r>
              <a:rPr sz="1550" spc="15" dirty="0">
                <a:latin typeface="Calibri"/>
                <a:cs typeface="Calibri"/>
              </a:rPr>
              <a:t>Le </a:t>
            </a:r>
            <a:r>
              <a:rPr sz="1550" spc="10" dirty="0">
                <a:latin typeface="Calibri"/>
                <a:cs typeface="Calibri"/>
              </a:rPr>
              <a:t>attività </a:t>
            </a:r>
            <a:r>
              <a:rPr sz="1550" dirty="0">
                <a:latin typeface="Calibri"/>
                <a:cs typeface="Calibri"/>
              </a:rPr>
              <a:t>nella </a:t>
            </a:r>
            <a:r>
              <a:rPr sz="1550" spc="-5" dirty="0">
                <a:latin typeface="Calibri"/>
                <a:cs typeface="Calibri"/>
              </a:rPr>
              <a:t>classe, </a:t>
            </a:r>
            <a:r>
              <a:rPr sz="1550" dirty="0">
                <a:latin typeface="Calibri"/>
                <a:cs typeface="Calibri"/>
              </a:rPr>
              <a:t>partendo </a:t>
            </a:r>
            <a:r>
              <a:rPr sz="1550" spc="10" dirty="0">
                <a:latin typeface="Calibri"/>
                <a:cs typeface="Calibri"/>
              </a:rPr>
              <a:t>dalle </a:t>
            </a:r>
            <a:r>
              <a:rPr sz="1550" spc="5" dirty="0">
                <a:latin typeface="Calibri"/>
                <a:cs typeface="Calibri"/>
              </a:rPr>
              <a:t>finalità </a:t>
            </a:r>
            <a:r>
              <a:rPr sz="1550" spc="10" dirty="0">
                <a:latin typeface="Calibri"/>
                <a:cs typeface="Calibri"/>
              </a:rPr>
              <a:t>indicate </a:t>
            </a:r>
            <a:r>
              <a:rPr sz="1550" spc="-10" dirty="0">
                <a:latin typeface="Calibri"/>
                <a:cs typeface="Calibri"/>
              </a:rPr>
              <a:t>nel </a:t>
            </a:r>
            <a:r>
              <a:rPr sz="1550" spc="15" dirty="0">
                <a:latin typeface="Calibri"/>
                <a:cs typeface="Calibri"/>
              </a:rPr>
              <a:t>PTOF, </a:t>
            </a:r>
            <a:r>
              <a:rPr sz="1550" spc="-5" dirty="0">
                <a:latin typeface="Calibri"/>
                <a:cs typeface="Calibri"/>
              </a:rPr>
              <a:t>si </a:t>
            </a:r>
            <a:r>
              <a:rPr sz="1550" dirty="0">
                <a:latin typeface="Calibri"/>
                <a:cs typeface="Calibri"/>
              </a:rPr>
              <a:t>sono </a:t>
            </a:r>
            <a:r>
              <a:rPr sz="1550" spc="10" dirty="0">
                <a:latin typeface="Calibri"/>
                <a:cs typeface="Calibri"/>
              </a:rPr>
              <a:t>articolate </a:t>
            </a:r>
            <a:r>
              <a:rPr sz="1550" spc="15" dirty="0">
                <a:latin typeface="Calibri"/>
                <a:cs typeface="Calibri"/>
              </a:rPr>
              <a:t> in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continuità</a:t>
            </a:r>
            <a:r>
              <a:rPr sz="1550" spc="10" dirty="0">
                <a:latin typeface="Calibri"/>
                <a:cs typeface="Calibri"/>
              </a:rPr>
              <a:t> con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spc="10" dirty="0">
                <a:latin typeface="Calibri"/>
                <a:cs typeface="Calibri"/>
              </a:rPr>
              <a:t>la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programmazione</a:t>
            </a:r>
            <a:r>
              <a:rPr sz="1550" spc="365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didattica,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hanno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seguito</a:t>
            </a:r>
            <a:r>
              <a:rPr sz="1550" spc="5" dirty="0">
                <a:latin typeface="Calibri"/>
                <a:cs typeface="Calibri"/>
              </a:rPr>
              <a:t> </a:t>
            </a:r>
            <a:r>
              <a:rPr sz="1550" spc="10" dirty="0">
                <a:latin typeface="Calibri"/>
                <a:cs typeface="Calibri"/>
              </a:rPr>
              <a:t>un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approccio 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multidisciplinare</a:t>
            </a:r>
            <a:r>
              <a:rPr sz="1550" spc="10" dirty="0">
                <a:latin typeface="Calibri"/>
                <a:cs typeface="Calibri"/>
              </a:rPr>
              <a:t> e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interdisciplinare,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valorizzando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15" dirty="0">
                <a:latin typeface="Calibri"/>
                <a:cs typeface="Calibri"/>
              </a:rPr>
              <a:t>le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diverse</a:t>
            </a:r>
            <a:r>
              <a:rPr sz="1550" spc="5" dirty="0">
                <a:latin typeface="Calibri"/>
                <a:cs typeface="Calibri"/>
              </a:rPr>
              <a:t> identità</a:t>
            </a:r>
            <a:r>
              <a:rPr sz="1550" spc="10" dirty="0">
                <a:latin typeface="Calibri"/>
                <a:cs typeface="Calibri"/>
              </a:rPr>
              <a:t> e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radici </a:t>
            </a:r>
            <a:r>
              <a:rPr sz="1550" spc="10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culturali</a:t>
            </a:r>
            <a:r>
              <a:rPr sz="1550" spc="10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degli</a:t>
            </a:r>
            <a:r>
              <a:rPr sz="1550" spc="35" dirty="0">
                <a:latin typeface="Calibri"/>
                <a:cs typeface="Calibri"/>
              </a:rPr>
              <a:t> </a:t>
            </a:r>
            <a:r>
              <a:rPr sz="1550" spc="5" dirty="0">
                <a:latin typeface="Calibri"/>
                <a:cs typeface="Calibri"/>
              </a:rPr>
              <a:t>alunni.</a:t>
            </a:r>
            <a:endParaRPr sz="15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Calibri"/>
              <a:cs typeface="Calibri"/>
            </a:endParaRPr>
          </a:p>
          <a:p>
            <a:pPr marL="9525" algn="ctr">
              <a:lnSpc>
                <a:spcPct val="100000"/>
              </a:lnSpc>
            </a:pPr>
            <a:r>
              <a:rPr sz="2000" b="1" spc="15" dirty="0">
                <a:latin typeface="Calibri"/>
                <a:cs typeface="Calibri"/>
              </a:rPr>
              <a:t>MUSICA</a:t>
            </a:r>
            <a:endParaRPr sz="2000" dirty="0">
              <a:latin typeface="Calibri"/>
              <a:cs typeface="Calibri"/>
            </a:endParaRPr>
          </a:p>
          <a:p>
            <a:pPr marL="8890" algn="ctr">
              <a:lnSpc>
                <a:spcPct val="100000"/>
              </a:lnSpc>
              <a:spcBef>
                <a:spcPts val="1055"/>
              </a:spcBef>
            </a:pPr>
            <a:r>
              <a:rPr sz="2000" b="1" spc="5" dirty="0">
                <a:latin typeface="Calibri"/>
                <a:cs typeface="Calibri"/>
              </a:rPr>
              <a:t>Ritmiamo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“I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mattoni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vita”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con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gli </a:t>
            </a:r>
            <a:r>
              <a:rPr sz="2000" b="1" spc="25" dirty="0">
                <a:latin typeface="Calibri"/>
                <a:cs typeface="Calibri"/>
              </a:rPr>
              <a:t>strumenti.</a:t>
            </a:r>
            <a:endParaRPr sz="2000" dirty="0">
              <a:latin typeface="Calibri"/>
              <a:cs typeface="Calibri"/>
            </a:endParaRPr>
          </a:p>
          <a:p>
            <a:pPr marL="12065" marR="5080" indent="-1270" algn="ctr">
              <a:lnSpc>
                <a:spcPct val="110500"/>
              </a:lnSpc>
              <a:spcBef>
                <a:spcPts val="725"/>
              </a:spcBef>
            </a:pP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bambini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cantato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coro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canzone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“I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mattoni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della 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vita” </a:t>
            </a:r>
            <a:r>
              <a:rPr sz="2000" b="1" spc="10" dirty="0">
                <a:latin typeface="Calibri"/>
                <a:cs typeface="Calibri"/>
              </a:rPr>
              <a:t>a </a:t>
            </a:r>
            <a:r>
              <a:rPr sz="2000" b="1" spc="15" dirty="0">
                <a:latin typeface="Calibri"/>
                <a:cs typeface="Calibri"/>
              </a:rPr>
              <a:t>voce unica, </a:t>
            </a:r>
            <a:r>
              <a:rPr sz="2000" b="1" spc="10" dirty="0">
                <a:latin typeface="Calibri"/>
                <a:cs typeface="Calibri"/>
              </a:rPr>
              <a:t>a </a:t>
            </a:r>
            <a:r>
              <a:rPr sz="2000" b="1" spc="15" dirty="0">
                <a:latin typeface="Calibri"/>
                <a:cs typeface="Calibri"/>
              </a:rPr>
              <a:t>voci </a:t>
            </a:r>
            <a:r>
              <a:rPr sz="2000" b="1" spc="10" dirty="0">
                <a:latin typeface="Calibri"/>
                <a:cs typeface="Calibri"/>
              </a:rPr>
              <a:t>alternate, </a:t>
            </a:r>
            <a:r>
              <a:rPr sz="2000" b="1" spc="15" dirty="0">
                <a:latin typeface="Calibri"/>
                <a:cs typeface="Calibri"/>
              </a:rPr>
              <a:t>con </a:t>
            </a:r>
            <a:r>
              <a:rPr sz="2000" b="1" spc="20" dirty="0">
                <a:latin typeface="Calibri"/>
                <a:cs typeface="Calibri"/>
              </a:rPr>
              <a:t>solista </a:t>
            </a:r>
            <a:r>
              <a:rPr sz="2000" b="1" spc="10" dirty="0">
                <a:latin typeface="Calibri"/>
                <a:cs typeface="Calibri"/>
              </a:rPr>
              <a:t>e </a:t>
            </a:r>
            <a:r>
              <a:rPr sz="2000" b="1" spc="20" dirty="0">
                <a:latin typeface="Calibri"/>
                <a:cs typeface="Calibri"/>
              </a:rPr>
              <a:t>coro </a:t>
            </a:r>
            <a:r>
              <a:rPr sz="2000" b="1" spc="30" dirty="0">
                <a:latin typeface="Calibri"/>
                <a:cs typeface="Calibri"/>
              </a:rPr>
              <a:t>per </a:t>
            </a:r>
            <a:r>
              <a:rPr sz="2000" b="1" spc="15" dirty="0">
                <a:latin typeface="Calibri"/>
                <a:cs typeface="Calibri"/>
              </a:rPr>
              <a:t>il 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ritornello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ed</a:t>
            </a:r>
            <a:r>
              <a:rPr sz="2000" b="1" spc="35" dirty="0">
                <a:latin typeface="Calibri"/>
                <a:cs typeface="Calibri"/>
              </a:rPr>
              <a:t> infine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con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gli strumenti</a:t>
            </a:r>
            <a:r>
              <a:rPr sz="2000" b="1" spc="25" dirty="0">
                <a:latin typeface="Calibri"/>
                <a:cs typeface="Calibri"/>
              </a:rPr>
              <a:t> l’hanno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ritmata, </a:t>
            </a:r>
            <a:r>
              <a:rPr sz="2000" b="1" spc="30" dirty="0">
                <a:latin typeface="Calibri"/>
                <a:cs typeface="Calibri"/>
              </a:rPr>
              <a:t>per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35" dirty="0">
                <a:latin typeface="Calibri"/>
                <a:cs typeface="Calibri"/>
              </a:rPr>
              <a:t>poi 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rappresentare</a:t>
            </a:r>
            <a:r>
              <a:rPr sz="2000" b="1" spc="-12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le</a:t>
            </a:r>
            <a:r>
              <a:rPr sz="2000" b="1" spc="-1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parti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canzone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strumento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utilizzato.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362075" y="8169275"/>
            <a:ext cx="3971925" cy="2401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880" y="435292"/>
            <a:ext cx="242887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0" spc="10" dirty="0">
                <a:latin typeface="Calibri"/>
                <a:cs typeface="Calibri"/>
              </a:rPr>
              <a:t>LINGUA</a:t>
            </a:r>
            <a:r>
              <a:rPr b="0" spc="55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INGLESE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5134" y="1257108"/>
            <a:ext cx="6666230" cy="192278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85"/>
              </a:spcBef>
            </a:pPr>
            <a:r>
              <a:rPr sz="1550" b="1" spc="-5" dirty="0">
                <a:latin typeface="Calibri"/>
                <a:cs typeface="Calibri"/>
              </a:rPr>
              <a:t>Lapbook</a:t>
            </a:r>
            <a:r>
              <a:rPr sz="1550" b="1" spc="150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“Four</a:t>
            </a:r>
            <a:r>
              <a:rPr sz="1550" b="1" spc="120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elements”</a:t>
            </a:r>
            <a:endParaRPr sz="1550">
              <a:latin typeface="Calibri"/>
              <a:cs typeface="Calibri"/>
            </a:endParaRPr>
          </a:p>
          <a:p>
            <a:pPr marL="12700" marR="6985" algn="just">
              <a:lnSpc>
                <a:spcPct val="115100"/>
              </a:lnSpc>
              <a:spcBef>
                <a:spcPts val="710"/>
              </a:spcBef>
            </a:pPr>
            <a:r>
              <a:rPr sz="1550" b="1" spc="-10" dirty="0">
                <a:latin typeface="Calibri"/>
                <a:cs typeface="Calibri"/>
              </a:rPr>
              <a:t>L’attività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si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è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svolta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in</a:t>
            </a:r>
            <a:r>
              <a:rPr sz="1550" b="1" spc="5" dirty="0">
                <a:latin typeface="Calibri"/>
                <a:cs typeface="Calibri"/>
              </a:rPr>
              <a:t> diversi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momenti: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inizialmente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si</a:t>
            </a:r>
            <a:r>
              <a:rPr sz="1550" b="1" spc="33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è  </a:t>
            </a:r>
            <a:r>
              <a:rPr sz="1550" b="1" spc="5" dirty="0">
                <a:latin typeface="Calibri"/>
                <a:cs typeface="Calibri"/>
              </a:rPr>
              <a:t>presentato  </a:t>
            </a:r>
            <a:r>
              <a:rPr sz="1550" b="1" spc="-5" dirty="0">
                <a:latin typeface="Calibri"/>
                <a:cs typeface="Calibri"/>
              </a:rPr>
              <a:t>il </a:t>
            </a:r>
            <a:r>
              <a:rPr sz="1550" b="1" dirty="0">
                <a:latin typeface="Calibri"/>
                <a:cs typeface="Calibri"/>
              </a:rPr>
              <a:t> vocabulary </a:t>
            </a:r>
            <a:r>
              <a:rPr sz="1550" b="1" spc="5" dirty="0">
                <a:latin typeface="Calibri"/>
                <a:cs typeface="Calibri"/>
              </a:rPr>
              <a:t>relativo </a:t>
            </a:r>
            <a:r>
              <a:rPr sz="1550" b="1" spc="-5" dirty="0">
                <a:latin typeface="Calibri"/>
                <a:cs typeface="Calibri"/>
              </a:rPr>
              <a:t>ai </a:t>
            </a:r>
            <a:r>
              <a:rPr sz="1550" b="1" spc="10" dirty="0">
                <a:latin typeface="Calibri"/>
                <a:cs typeface="Calibri"/>
              </a:rPr>
              <a:t>4 elementi </a:t>
            </a:r>
            <a:r>
              <a:rPr sz="1550" b="1" spc="20" dirty="0">
                <a:latin typeface="Calibri"/>
                <a:cs typeface="Calibri"/>
              </a:rPr>
              <a:t>(water, </a:t>
            </a:r>
            <a:r>
              <a:rPr sz="1550" b="1" spc="5" dirty="0">
                <a:latin typeface="Calibri"/>
                <a:cs typeface="Calibri"/>
              </a:rPr>
              <a:t>earth, air, </a:t>
            </a:r>
            <a:r>
              <a:rPr sz="1550" b="1" spc="20" dirty="0">
                <a:latin typeface="Calibri"/>
                <a:cs typeface="Calibri"/>
              </a:rPr>
              <a:t>fire) </a:t>
            </a:r>
            <a:r>
              <a:rPr sz="1550" b="1" spc="-5" dirty="0">
                <a:latin typeface="Calibri"/>
                <a:cs typeface="Calibri"/>
              </a:rPr>
              <a:t>poi </a:t>
            </a:r>
            <a:r>
              <a:rPr sz="1550" b="1" spc="10" dirty="0">
                <a:latin typeface="Calibri"/>
                <a:cs typeface="Calibri"/>
              </a:rPr>
              <a:t>è </a:t>
            </a:r>
            <a:r>
              <a:rPr sz="1550" b="1" spc="-15" dirty="0">
                <a:latin typeface="Calibri"/>
                <a:cs typeface="Calibri"/>
              </a:rPr>
              <a:t>stata </a:t>
            </a:r>
            <a:r>
              <a:rPr sz="1550" b="1" spc="-10" dirty="0">
                <a:latin typeface="Calibri"/>
                <a:cs typeface="Calibri"/>
              </a:rPr>
              <a:t>abbinata </a:t>
            </a:r>
            <a:r>
              <a:rPr sz="1550" b="1" dirty="0">
                <a:latin typeface="Calibri"/>
                <a:cs typeface="Calibri"/>
              </a:rPr>
              <a:t>la 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struttura</a:t>
            </a:r>
            <a:r>
              <a:rPr sz="1550" b="1" spc="13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linguistica</a:t>
            </a:r>
            <a:r>
              <a:rPr sz="1550" b="1" spc="21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WHAT</a:t>
            </a:r>
            <a:r>
              <a:rPr sz="1550" b="1" spc="65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IS</a:t>
            </a:r>
            <a:r>
              <a:rPr sz="1550" b="1" spc="2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IT?</a:t>
            </a:r>
            <a:r>
              <a:rPr sz="1550" b="1" spc="4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IT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20" dirty="0">
                <a:latin typeface="Calibri"/>
                <a:cs typeface="Calibri"/>
              </a:rPr>
              <a:t>IS…..</a:t>
            </a:r>
            <a:endParaRPr sz="1550">
              <a:latin typeface="Calibri"/>
              <a:cs typeface="Calibri"/>
            </a:endParaRPr>
          </a:p>
          <a:p>
            <a:pPr marL="12700" marR="5080" algn="just">
              <a:lnSpc>
                <a:spcPct val="112999"/>
              </a:lnSpc>
              <a:spcBef>
                <a:spcPts val="750"/>
              </a:spcBef>
            </a:pPr>
            <a:r>
              <a:rPr sz="1550" b="1" spc="5" dirty="0">
                <a:latin typeface="Calibri"/>
                <a:cs typeface="Calibri"/>
              </a:rPr>
              <a:t>Infine i </a:t>
            </a:r>
            <a:r>
              <a:rPr sz="1550" b="1" spc="-10" dirty="0">
                <a:latin typeface="Calibri"/>
                <a:cs typeface="Calibri"/>
              </a:rPr>
              <a:t>bambini hanno </a:t>
            </a:r>
            <a:r>
              <a:rPr sz="1550" b="1" spc="-5" dirty="0">
                <a:latin typeface="Calibri"/>
                <a:cs typeface="Calibri"/>
              </a:rPr>
              <a:t>inventato </a:t>
            </a:r>
            <a:r>
              <a:rPr sz="1550" b="1" spc="10" dirty="0">
                <a:latin typeface="Calibri"/>
                <a:cs typeface="Calibri"/>
              </a:rPr>
              <a:t>per </a:t>
            </a:r>
            <a:r>
              <a:rPr sz="1550" b="1" spc="-5" dirty="0">
                <a:latin typeface="Calibri"/>
                <a:cs typeface="Calibri"/>
              </a:rPr>
              <a:t>ogni </a:t>
            </a:r>
            <a:r>
              <a:rPr sz="1550" b="1" spc="10" dirty="0">
                <a:latin typeface="Calibri"/>
                <a:cs typeface="Calibri"/>
              </a:rPr>
              <a:t>elemento </a:t>
            </a:r>
            <a:r>
              <a:rPr sz="1550" b="1" dirty="0">
                <a:latin typeface="Calibri"/>
                <a:cs typeface="Calibri"/>
              </a:rPr>
              <a:t>un aggettivo, </a:t>
            </a:r>
            <a:r>
              <a:rPr sz="1550" b="1" spc="-5" dirty="0">
                <a:latin typeface="Calibri"/>
                <a:cs typeface="Calibri"/>
              </a:rPr>
              <a:t>ad </a:t>
            </a:r>
            <a:r>
              <a:rPr sz="1550" b="1" spc="5" dirty="0">
                <a:latin typeface="Calibri"/>
                <a:cs typeface="Calibri"/>
              </a:rPr>
              <a:t>es. </a:t>
            </a:r>
            <a:r>
              <a:rPr sz="1550" b="1" spc="-10" dirty="0">
                <a:latin typeface="Calibri"/>
                <a:cs typeface="Calibri"/>
              </a:rPr>
              <a:t>The </a:t>
            </a:r>
            <a:r>
              <a:rPr sz="1550" b="1" dirty="0">
                <a:latin typeface="Calibri"/>
                <a:cs typeface="Calibri"/>
              </a:rPr>
              <a:t>fire 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is</a:t>
            </a:r>
            <a:r>
              <a:rPr sz="1550" b="1" spc="6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hot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134" y="8647365"/>
            <a:ext cx="5003165" cy="122682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301240">
              <a:lnSpc>
                <a:spcPct val="100000"/>
              </a:lnSpc>
              <a:spcBef>
                <a:spcPts val="1070"/>
              </a:spcBef>
            </a:pPr>
            <a:r>
              <a:rPr sz="2000" b="1" spc="-5" dirty="0">
                <a:latin typeface="Calibri"/>
                <a:cs typeface="Calibri"/>
              </a:rPr>
              <a:t>PROGETTO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DI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PLESSO</a:t>
            </a:r>
            <a:endParaRPr sz="2000">
              <a:latin typeface="Calibri"/>
              <a:cs typeface="Calibri"/>
            </a:endParaRPr>
          </a:p>
          <a:p>
            <a:pPr marL="12700" marR="5080" indent="448309">
              <a:lnSpc>
                <a:spcPct val="112599"/>
              </a:lnSpc>
              <a:spcBef>
                <a:spcPts val="675"/>
              </a:spcBef>
              <a:tabLst>
                <a:tab pos="1604010" algn="l"/>
                <a:tab pos="2165985" algn="l"/>
                <a:tab pos="3575050" algn="l"/>
                <a:tab pos="3860800" algn="l"/>
              </a:tabLst>
            </a:pPr>
            <a:r>
              <a:rPr sz="2000" b="1" spc="45" dirty="0">
                <a:latin typeface="Calibri"/>
                <a:cs typeface="Calibri"/>
              </a:rPr>
              <a:t>MU</a:t>
            </a:r>
            <a:r>
              <a:rPr sz="2000" b="1" spc="20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ICA</a:t>
            </a:r>
            <a:r>
              <a:rPr sz="2000" b="1" spc="10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	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45" dirty="0">
                <a:latin typeface="Calibri"/>
                <a:cs typeface="Calibri"/>
              </a:rPr>
              <a:t>o</a:t>
            </a:r>
            <a:r>
              <a:rPr sz="2000" b="1" spc="1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	</a:t>
            </a:r>
            <a:r>
              <a:rPr sz="2000" b="1" spc="20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35" dirty="0">
                <a:latin typeface="Calibri"/>
                <a:cs typeface="Calibri"/>
              </a:rPr>
              <a:t>e</a:t>
            </a:r>
            <a:r>
              <a:rPr sz="2000" b="1" spc="45" dirty="0">
                <a:latin typeface="Calibri"/>
                <a:cs typeface="Calibri"/>
              </a:rPr>
              <a:t>no</a:t>
            </a:r>
            <a:r>
              <a:rPr sz="2000" b="1" spc="20" dirty="0">
                <a:latin typeface="Calibri"/>
                <a:cs typeface="Calibri"/>
              </a:rPr>
              <a:t>g</a:t>
            </a:r>
            <a:r>
              <a:rPr sz="2000" b="1" spc="30" dirty="0">
                <a:latin typeface="Calibri"/>
                <a:cs typeface="Calibri"/>
              </a:rPr>
              <a:t>r</a:t>
            </a:r>
            <a:r>
              <a:rPr sz="2000" b="1" spc="-20" dirty="0">
                <a:latin typeface="Calibri"/>
                <a:cs typeface="Calibri"/>
              </a:rPr>
              <a:t>a</a:t>
            </a:r>
            <a:r>
              <a:rPr sz="2000" b="1" spc="-40" dirty="0">
                <a:latin typeface="Calibri"/>
                <a:cs typeface="Calibri"/>
              </a:rPr>
              <a:t>f</a:t>
            </a:r>
            <a:r>
              <a:rPr sz="2000" b="1" spc="30" dirty="0">
                <a:latin typeface="Calibri"/>
                <a:cs typeface="Calibri"/>
              </a:rPr>
              <a:t>i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	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	</a:t>
            </a:r>
            <a:r>
              <a:rPr sz="2000" b="1" spc="20" dirty="0">
                <a:latin typeface="Calibri"/>
                <a:cs typeface="Calibri"/>
              </a:rPr>
              <a:t>s</a:t>
            </a:r>
            <a:r>
              <a:rPr sz="2000" b="1" spc="45" dirty="0">
                <a:latin typeface="Calibri"/>
                <a:cs typeface="Calibri"/>
              </a:rPr>
              <a:t>p</a:t>
            </a:r>
            <a:r>
              <a:rPr sz="2000" b="1" spc="3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tta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45" dirty="0">
                <a:latin typeface="Calibri"/>
                <a:cs typeface="Calibri"/>
              </a:rPr>
              <a:t>o</a:t>
            </a:r>
            <a:r>
              <a:rPr sz="2000" b="1" spc="30" dirty="0">
                <a:latin typeface="Calibri"/>
                <a:cs typeface="Calibri"/>
              </a:rPr>
              <a:t>l</a:t>
            </a:r>
            <a:r>
              <a:rPr sz="2000" b="1" spc="5" dirty="0">
                <a:latin typeface="Calibri"/>
                <a:cs typeface="Calibri"/>
              </a:rPr>
              <a:t>o  </a:t>
            </a:r>
            <a:r>
              <a:rPr sz="2000" b="1" spc="20" dirty="0">
                <a:latin typeface="Calibri"/>
                <a:cs typeface="Calibri"/>
              </a:rPr>
              <a:t>famiglie:”Elemental”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9551" y="9196387"/>
            <a:ext cx="153606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82955" algn="l"/>
                <a:tab pos="1336040" algn="l"/>
              </a:tabLst>
            </a:pPr>
            <a:r>
              <a:rPr sz="2000" b="1" spc="35" dirty="0">
                <a:latin typeface="Calibri"/>
                <a:cs typeface="Calibri"/>
              </a:rPr>
              <a:t>f</a:t>
            </a:r>
            <a:r>
              <a:rPr sz="2000" b="1" spc="30" dirty="0">
                <a:latin typeface="Calibri"/>
                <a:cs typeface="Calibri"/>
              </a:rPr>
              <a:t>i</a:t>
            </a:r>
            <a:r>
              <a:rPr sz="2000" b="1" spc="45" dirty="0">
                <a:latin typeface="Calibri"/>
                <a:cs typeface="Calibri"/>
              </a:rPr>
              <a:t>n</a:t>
            </a:r>
            <a:r>
              <a:rPr sz="2000" b="1" spc="-20" dirty="0">
                <a:latin typeface="Calibri"/>
                <a:cs typeface="Calibri"/>
              </a:rPr>
              <a:t>a</a:t>
            </a:r>
            <a:r>
              <a:rPr sz="2000" b="1" spc="30" dirty="0">
                <a:latin typeface="Calibri"/>
                <a:cs typeface="Calibri"/>
              </a:rPr>
              <a:t>l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	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45" dirty="0">
                <a:latin typeface="Calibri"/>
                <a:cs typeface="Calibri"/>
              </a:rPr>
              <a:t>o</a:t>
            </a:r>
            <a:r>
              <a:rPr sz="2000" b="1" spc="1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	</a:t>
            </a:r>
            <a:r>
              <a:rPr sz="2000" b="1" spc="-45" dirty="0">
                <a:latin typeface="Calibri"/>
                <a:cs typeface="Calibri"/>
              </a:rPr>
              <a:t>l</a:t>
            </a:r>
            <a:r>
              <a:rPr sz="2000" b="1" spc="1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57200" y="3307460"/>
            <a:ext cx="6645909" cy="49847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34" y="847281"/>
            <a:ext cx="6670675" cy="24377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13500"/>
              </a:lnSpc>
              <a:spcBef>
                <a:spcPts val="85"/>
              </a:spcBef>
            </a:pPr>
            <a:r>
              <a:rPr sz="1550" b="1" spc="15" dirty="0">
                <a:latin typeface="Calibri"/>
                <a:cs typeface="Calibri"/>
              </a:rPr>
              <a:t>Il percorso </a:t>
            </a:r>
            <a:r>
              <a:rPr sz="1550" b="1" spc="10" dirty="0">
                <a:latin typeface="Calibri"/>
                <a:cs typeface="Calibri"/>
              </a:rPr>
              <a:t>è </a:t>
            </a:r>
            <a:r>
              <a:rPr sz="1550" b="1" spc="-15" dirty="0">
                <a:latin typeface="Calibri"/>
                <a:cs typeface="Calibri"/>
              </a:rPr>
              <a:t>stato </a:t>
            </a:r>
            <a:r>
              <a:rPr sz="1550" b="1" spc="-5" dirty="0">
                <a:latin typeface="Calibri"/>
                <a:cs typeface="Calibri"/>
              </a:rPr>
              <a:t>strutturato </a:t>
            </a:r>
            <a:r>
              <a:rPr sz="1550" b="1" spc="5" dirty="0">
                <a:latin typeface="Calibri"/>
                <a:cs typeface="Calibri"/>
              </a:rPr>
              <a:t>tenendo </a:t>
            </a:r>
            <a:r>
              <a:rPr sz="1550" b="1" dirty="0">
                <a:latin typeface="Calibri"/>
                <a:cs typeface="Calibri"/>
              </a:rPr>
              <a:t>conto </a:t>
            </a:r>
            <a:r>
              <a:rPr sz="1550" b="1" spc="5" dirty="0">
                <a:latin typeface="Calibri"/>
                <a:cs typeface="Calibri"/>
              </a:rPr>
              <a:t>della grande </a:t>
            </a:r>
            <a:r>
              <a:rPr sz="1550" b="1" dirty="0">
                <a:latin typeface="Calibri"/>
                <a:cs typeface="Calibri"/>
              </a:rPr>
              <a:t>valenza educativa </a:t>
            </a:r>
            <a:r>
              <a:rPr sz="1550" b="1" spc="10" dirty="0">
                <a:latin typeface="Calibri"/>
                <a:cs typeface="Calibri"/>
              </a:rPr>
              <a:t>e 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formativa delle </a:t>
            </a:r>
            <a:r>
              <a:rPr sz="1550" b="1" dirty="0">
                <a:latin typeface="Calibri"/>
                <a:cs typeface="Calibri"/>
              </a:rPr>
              <a:t>arti </a:t>
            </a:r>
            <a:r>
              <a:rPr sz="1550" b="1" spc="5" dirty="0">
                <a:latin typeface="Calibri"/>
                <a:cs typeface="Calibri"/>
              </a:rPr>
              <a:t>sceniche </a:t>
            </a:r>
            <a:r>
              <a:rPr sz="1550" b="1" spc="-10" dirty="0">
                <a:latin typeface="Calibri"/>
                <a:cs typeface="Calibri"/>
              </a:rPr>
              <a:t>finalizzate </a:t>
            </a:r>
            <a:r>
              <a:rPr sz="1550" b="1" spc="-5" dirty="0">
                <a:latin typeface="Calibri"/>
                <a:cs typeface="Calibri"/>
              </a:rPr>
              <a:t>poi allo sviluppo di una </a:t>
            </a:r>
            <a:r>
              <a:rPr sz="1550" b="1" spc="5" dirty="0">
                <a:latin typeface="Calibri"/>
                <a:cs typeface="Calibri"/>
              </a:rPr>
              <a:t>messa </a:t>
            </a:r>
            <a:r>
              <a:rPr sz="1550" b="1" dirty="0">
                <a:latin typeface="Calibri"/>
                <a:cs typeface="Calibri"/>
              </a:rPr>
              <a:t>in </a:t>
            </a:r>
            <a:r>
              <a:rPr sz="1550" b="1" spc="5" dirty="0">
                <a:latin typeface="Calibri"/>
                <a:cs typeface="Calibri"/>
              </a:rPr>
              <a:t>scena 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finale.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15" dirty="0">
                <a:latin typeface="Calibri"/>
                <a:cs typeface="Calibri"/>
              </a:rPr>
              <a:t>Il</a:t>
            </a:r>
            <a:r>
              <a:rPr sz="1550" b="1" spc="20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laboratorio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ha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permesso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ai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bambini</a:t>
            </a:r>
            <a:r>
              <a:rPr sz="1550" b="1" spc="-5" dirty="0">
                <a:latin typeface="Calibri"/>
                <a:cs typeface="Calibri"/>
              </a:rPr>
              <a:t> di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conoscersi</a:t>
            </a:r>
            <a:r>
              <a:rPr sz="1550" b="1" spc="10" dirty="0">
                <a:latin typeface="Calibri"/>
                <a:cs typeface="Calibri"/>
              </a:rPr>
              <a:t> e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migliorarsi 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attraverso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la sperimentazione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e </a:t>
            </a:r>
            <a:r>
              <a:rPr sz="1550" b="1" dirty="0">
                <a:latin typeface="Calibri"/>
                <a:cs typeface="Calibri"/>
              </a:rPr>
              <a:t>l’apprendimento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di </a:t>
            </a:r>
            <a:r>
              <a:rPr sz="1550" b="1" spc="-10" dirty="0">
                <a:latin typeface="Calibri"/>
                <a:cs typeface="Calibri"/>
              </a:rPr>
              <a:t>tutti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gli strumenti</a:t>
            </a:r>
            <a:r>
              <a:rPr sz="1550" b="1" spc="5" dirty="0">
                <a:latin typeface="Calibri"/>
                <a:cs typeface="Calibri"/>
              </a:rPr>
              <a:t> della 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comunicazione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e </a:t>
            </a:r>
            <a:r>
              <a:rPr sz="1550" b="1" dirty="0">
                <a:latin typeface="Calibri"/>
                <a:cs typeface="Calibri"/>
              </a:rPr>
              <a:t>dell’espressione</a:t>
            </a:r>
            <a:r>
              <a:rPr sz="1550" b="1" spc="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propri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della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recitazione,</a:t>
            </a:r>
            <a:r>
              <a:rPr sz="1550" b="1" spc="10" dirty="0">
                <a:latin typeface="Calibri"/>
                <a:cs typeface="Calibri"/>
              </a:rPr>
              <a:t> del </a:t>
            </a:r>
            <a:r>
              <a:rPr sz="1550" b="1" spc="-5" dirty="0">
                <a:latin typeface="Calibri"/>
                <a:cs typeface="Calibri"/>
              </a:rPr>
              <a:t>canto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e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della 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spc="-15" dirty="0">
                <a:latin typeface="Calibri"/>
                <a:cs typeface="Calibri"/>
              </a:rPr>
              <a:t>danza. </a:t>
            </a:r>
            <a:r>
              <a:rPr sz="1550" b="1" spc="15" dirty="0">
                <a:latin typeface="Calibri"/>
                <a:cs typeface="Calibri"/>
              </a:rPr>
              <a:t>Al </a:t>
            </a:r>
            <a:r>
              <a:rPr sz="1550" b="1" spc="5" dirty="0">
                <a:latin typeface="Calibri"/>
                <a:cs typeface="Calibri"/>
              </a:rPr>
              <a:t>contempo i </a:t>
            </a:r>
            <a:r>
              <a:rPr sz="1550" b="1" spc="-10" dirty="0">
                <a:latin typeface="Calibri"/>
                <a:cs typeface="Calibri"/>
              </a:rPr>
              <a:t>bambini, </a:t>
            </a:r>
            <a:r>
              <a:rPr sz="1550" b="1" spc="5" dirty="0">
                <a:latin typeface="Calibri"/>
                <a:cs typeface="Calibri"/>
              </a:rPr>
              <a:t>interpretando i </a:t>
            </a:r>
            <a:r>
              <a:rPr sz="1550" b="1" dirty="0">
                <a:latin typeface="Calibri"/>
                <a:cs typeface="Calibri"/>
              </a:rPr>
              <a:t>personaggi </a:t>
            </a:r>
            <a:r>
              <a:rPr sz="1550" b="1" spc="10" dirty="0">
                <a:latin typeface="Calibri"/>
                <a:cs typeface="Calibri"/>
              </a:rPr>
              <a:t>dei </a:t>
            </a:r>
            <a:r>
              <a:rPr sz="1550" b="1" spc="-5" dirty="0">
                <a:latin typeface="Calibri"/>
                <a:cs typeface="Calibri"/>
              </a:rPr>
              <a:t>quattro </a:t>
            </a:r>
            <a:r>
              <a:rPr sz="1550" b="1" spc="10" dirty="0">
                <a:latin typeface="Calibri"/>
                <a:cs typeface="Calibri"/>
              </a:rPr>
              <a:t>elementi, 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concludono</a:t>
            </a:r>
            <a:r>
              <a:rPr sz="1550" b="1" dirty="0">
                <a:latin typeface="Calibri"/>
                <a:cs typeface="Calibri"/>
              </a:rPr>
              <a:t> le </a:t>
            </a:r>
            <a:r>
              <a:rPr sz="1550" b="1" spc="-10" dirty="0">
                <a:latin typeface="Calibri"/>
                <a:cs typeface="Calibri"/>
              </a:rPr>
              <a:t>attività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relative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al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progetto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di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Circolo </a:t>
            </a:r>
            <a:r>
              <a:rPr sz="1550" b="1" spc="-5" dirty="0">
                <a:latin typeface="Calibri"/>
                <a:cs typeface="Calibri"/>
              </a:rPr>
              <a:t>acquisendo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sempre </a:t>
            </a:r>
            <a:r>
              <a:rPr sz="1550" b="1" spc="-5" dirty="0">
                <a:latin typeface="Calibri"/>
                <a:cs typeface="Calibri"/>
              </a:rPr>
              <a:t>più 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consapevolezza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dell’importanza</a:t>
            </a:r>
            <a:r>
              <a:rPr sz="1550" b="1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di questi </a:t>
            </a:r>
            <a:r>
              <a:rPr sz="1550" b="1" spc="10" dirty="0">
                <a:latin typeface="Calibri"/>
                <a:cs typeface="Calibri"/>
              </a:rPr>
              <a:t>elementi </a:t>
            </a:r>
            <a:r>
              <a:rPr sz="1550" b="1" spc="-5" dirty="0">
                <a:latin typeface="Calibri"/>
                <a:cs typeface="Calibri"/>
              </a:rPr>
              <a:t>così </a:t>
            </a:r>
            <a:r>
              <a:rPr sz="1550" b="1" spc="-10" dirty="0">
                <a:latin typeface="Calibri"/>
                <a:cs typeface="Calibri"/>
              </a:rPr>
              <a:t>quotidiani,</a:t>
            </a:r>
            <a:r>
              <a:rPr sz="1550" b="1" spc="-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ma </a:t>
            </a:r>
            <a:r>
              <a:rPr sz="1550" b="1" spc="5" dirty="0">
                <a:latin typeface="Calibri"/>
                <a:cs typeface="Calibri"/>
              </a:rPr>
              <a:t>spesso </a:t>
            </a:r>
            <a:r>
              <a:rPr sz="1550" b="1" spc="10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scontati,</a:t>
            </a:r>
            <a:r>
              <a:rPr sz="1550" b="1" spc="21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per</a:t>
            </a:r>
            <a:r>
              <a:rPr sz="1550" b="1" spc="60" dirty="0">
                <a:latin typeface="Calibri"/>
                <a:cs typeface="Calibri"/>
              </a:rPr>
              <a:t> </a:t>
            </a:r>
            <a:r>
              <a:rPr sz="1550" b="1" dirty="0">
                <a:latin typeface="Calibri"/>
                <a:cs typeface="Calibri"/>
              </a:rPr>
              <a:t>la</a:t>
            </a:r>
            <a:r>
              <a:rPr sz="1550" b="1" spc="-1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salvaguardia</a:t>
            </a:r>
            <a:r>
              <a:rPr sz="1550" b="1" spc="29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del </a:t>
            </a:r>
            <a:r>
              <a:rPr sz="1550" b="1" spc="-5" dirty="0">
                <a:latin typeface="Calibri"/>
                <a:cs typeface="Calibri"/>
              </a:rPr>
              <a:t>pianeta</a:t>
            </a:r>
            <a:r>
              <a:rPr sz="1550" b="1" spc="215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e</a:t>
            </a:r>
            <a:r>
              <a:rPr sz="1550" b="1" spc="5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dei</a:t>
            </a:r>
            <a:r>
              <a:rPr sz="1550" b="1" spc="15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suoi</a:t>
            </a:r>
            <a:r>
              <a:rPr sz="1550" b="1" spc="8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abitanti.</a:t>
            </a:r>
            <a:endParaRPr sz="15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57200" y="4143375"/>
            <a:ext cx="6096000" cy="45713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34" y="435292"/>
            <a:ext cx="470281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5" dirty="0">
                <a:latin typeface="Calibri"/>
                <a:cs typeface="Calibri"/>
              </a:rPr>
              <a:t>I</a:t>
            </a:r>
            <a:r>
              <a:rPr sz="1550" b="1" spc="50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bambini</a:t>
            </a:r>
            <a:r>
              <a:rPr sz="1550" b="1" spc="165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di</a:t>
            </a:r>
            <a:r>
              <a:rPr sz="1550" b="1" spc="90" dirty="0">
                <a:latin typeface="Calibri"/>
                <a:cs typeface="Calibri"/>
              </a:rPr>
              <a:t> </a:t>
            </a:r>
            <a:r>
              <a:rPr sz="1550" b="1" spc="-5" dirty="0">
                <a:latin typeface="Calibri"/>
                <a:cs typeface="Calibri"/>
              </a:rPr>
              <a:t>classe</a:t>
            </a:r>
            <a:r>
              <a:rPr sz="1550" b="1" spc="130" dirty="0">
                <a:latin typeface="Calibri"/>
                <a:cs typeface="Calibri"/>
              </a:rPr>
              <a:t> </a:t>
            </a:r>
            <a:r>
              <a:rPr sz="1550" b="1" spc="10" dirty="0">
                <a:latin typeface="Calibri"/>
                <a:cs typeface="Calibri"/>
              </a:rPr>
              <a:t>1</a:t>
            </a:r>
            <a:r>
              <a:rPr sz="1550" b="1" spc="45" dirty="0">
                <a:latin typeface="Calibri"/>
                <a:cs typeface="Calibri"/>
              </a:rPr>
              <a:t> </a:t>
            </a:r>
            <a:r>
              <a:rPr sz="1550" b="1" spc="-10" dirty="0">
                <a:latin typeface="Calibri"/>
                <a:cs typeface="Calibri"/>
              </a:rPr>
              <a:t>hanno</a:t>
            </a:r>
            <a:r>
              <a:rPr sz="1550" b="1" spc="15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interpretato</a:t>
            </a:r>
            <a:r>
              <a:rPr sz="1550" b="1" spc="15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l’elemento</a:t>
            </a:r>
            <a:r>
              <a:rPr sz="1550" b="1" spc="75" dirty="0">
                <a:latin typeface="Calibri"/>
                <a:cs typeface="Calibri"/>
              </a:rPr>
              <a:t> </a:t>
            </a:r>
            <a:r>
              <a:rPr sz="1550" b="1" spc="5" dirty="0">
                <a:latin typeface="Calibri"/>
                <a:cs typeface="Calibri"/>
              </a:rPr>
              <a:t>aria</a:t>
            </a:r>
            <a:endParaRPr sz="15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57200" y="828675"/>
            <a:ext cx="6645909" cy="49825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430" y="1312227"/>
            <a:ext cx="219329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5" dirty="0">
                <a:latin typeface="Calibri"/>
                <a:cs typeface="Calibri"/>
              </a:rPr>
              <a:t>EDUCAZIONE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CIVICA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8120" y="1731962"/>
            <a:ext cx="3087370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15" dirty="0"/>
              <a:t>La</a:t>
            </a:r>
            <a:r>
              <a:rPr sz="2600" spc="-35" dirty="0"/>
              <a:t> </a:t>
            </a:r>
            <a:r>
              <a:rPr sz="2600" spc="10" dirty="0"/>
              <a:t>giornata</a:t>
            </a:r>
            <a:r>
              <a:rPr sz="2600" spc="-35" dirty="0"/>
              <a:t> </a:t>
            </a:r>
            <a:r>
              <a:rPr sz="2600" spc="30" dirty="0"/>
              <a:t>della</a:t>
            </a:r>
            <a:r>
              <a:rPr sz="2600" spc="-35" dirty="0"/>
              <a:t> </a:t>
            </a:r>
            <a:r>
              <a:rPr sz="2600" dirty="0"/>
              <a:t>terra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549909" y="2250375"/>
            <a:ext cx="6457315" cy="18084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46710" marR="328295" algn="ctr">
              <a:lnSpc>
                <a:spcPct val="111000"/>
              </a:lnSpc>
              <a:spcBef>
                <a:spcPts val="55"/>
              </a:spcBef>
            </a:pPr>
            <a:r>
              <a:rPr sz="2000" b="1" spc="-5" dirty="0">
                <a:latin typeface="Calibri"/>
                <a:cs typeface="Calibri"/>
              </a:rPr>
              <a:t>La </a:t>
            </a:r>
            <a:r>
              <a:rPr sz="2000" b="1" spc="10" dirty="0">
                <a:latin typeface="Calibri"/>
                <a:cs typeface="Calibri"/>
              </a:rPr>
              <a:t>classe, </a:t>
            </a:r>
            <a:r>
              <a:rPr sz="2000" b="1" spc="15" dirty="0">
                <a:latin typeface="Calibri"/>
                <a:cs typeface="Calibri"/>
              </a:rPr>
              <a:t>come </a:t>
            </a:r>
            <a:r>
              <a:rPr sz="2000" b="1" dirty="0">
                <a:latin typeface="Calibri"/>
                <a:cs typeface="Calibri"/>
              </a:rPr>
              <a:t>tutto </a:t>
            </a:r>
            <a:r>
              <a:rPr sz="2000" b="1" spc="15" dirty="0">
                <a:latin typeface="Calibri"/>
                <a:cs typeface="Calibri"/>
              </a:rPr>
              <a:t>il </a:t>
            </a:r>
            <a:r>
              <a:rPr sz="2000" b="1" spc="30" dirty="0">
                <a:latin typeface="Calibri"/>
                <a:cs typeface="Calibri"/>
              </a:rPr>
              <a:t>plesso, ha </a:t>
            </a:r>
            <a:r>
              <a:rPr sz="2000" b="1" spc="15" dirty="0">
                <a:latin typeface="Calibri"/>
                <a:cs typeface="Calibri"/>
              </a:rPr>
              <a:t>aderito all’iniziativa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promossa </a:t>
            </a:r>
            <a:r>
              <a:rPr sz="2000" b="1" spc="10" dirty="0">
                <a:latin typeface="Calibri"/>
                <a:cs typeface="Calibri"/>
              </a:rPr>
              <a:t>dal </a:t>
            </a:r>
            <a:r>
              <a:rPr sz="2000" b="1" spc="25" dirty="0">
                <a:latin typeface="Calibri"/>
                <a:cs typeface="Calibri"/>
              </a:rPr>
              <a:t>Comune di Cesena </a:t>
            </a:r>
            <a:r>
              <a:rPr sz="2000" b="1" spc="15" dirty="0">
                <a:latin typeface="Calibri"/>
                <a:cs typeface="Calibri"/>
              </a:rPr>
              <a:t>che </a:t>
            </a:r>
            <a:r>
              <a:rPr sz="2000" b="1" spc="30" dirty="0">
                <a:latin typeface="Calibri"/>
                <a:cs typeface="Calibri"/>
              </a:rPr>
              <a:t>prevedeva </a:t>
            </a:r>
            <a:r>
              <a:rPr sz="2000" b="1" spc="20" dirty="0">
                <a:latin typeface="Calibri"/>
                <a:cs typeface="Calibri"/>
              </a:rPr>
              <a:t>la </a:t>
            </a:r>
            <a:r>
              <a:rPr sz="2000" b="1" spc="25" dirty="0">
                <a:latin typeface="Calibri"/>
                <a:cs typeface="Calibri"/>
              </a:rPr>
              <a:t> realizzazione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di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poster </a:t>
            </a:r>
            <a:r>
              <a:rPr sz="2000" b="1" spc="30" dirty="0">
                <a:latin typeface="Calibri"/>
                <a:cs typeface="Calibri"/>
              </a:rPr>
              <a:t>per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festeggiare </a:t>
            </a:r>
            <a:r>
              <a:rPr sz="2000" b="1" dirty="0">
                <a:latin typeface="Calibri"/>
                <a:cs typeface="Calibri"/>
              </a:rPr>
              <a:t>tale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giornata.</a:t>
            </a:r>
            <a:endParaRPr sz="2000">
              <a:latin typeface="Calibri"/>
              <a:cs typeface="Calibri"/>
            </a:endParaRPr>
          </a:p>
          <a:p>
            <a:pPr marL="12065" marR="5080" algn="ctr">
              <a:lnSpc>
                <a:spcPct val="112599"/>
              </a:lnSpc>
              <a:spcBef>
                <a:spcPts val="680"/>
              </a:spcBef>
            </a:pP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poster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realizzati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in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35" dirty="0">
                <a:latin typeface="Calibri"/>
                <a:cs typeface="Calibri"/>
              </a:rPr>
              <a:t>gruppo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sono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stati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35" dirty="0">
                <a:latin typeface="Calibri"/>
                <a:cs typeface="Calibri"/>
              </a:rPr>
              <a:t>poi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appesi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nei negozi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delle</a:t>
            </a:r>
            <a:r>
              <a:rPr sz="2000" b="1" spc="20" dirty="0">
                <a:latin typeface="Calibri"/>
                <a:cs typeface="Calibri"/>
              </a:rPr>
              <a:t> vie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centro</a:t>
            </a:r>
            <a:r>
              <a:rPr sz="2000" b="1" spc="30" dirty="0">
                <a:latin typeface="Calibri"/>
                <a:cs typeface="Calibri"/>
              </a:rPr>
              <a:t> della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città.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07489" y="4181475"/>
            <a:ext cx="4545203" cy="46916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475"/>
              </a:spcBef>
            </a:pPr>
            <a:r>
              <a:rPr spc="25" dirty="0"/>
              <a:t>La</a:t>
            </a:r>
            <a:r>
              <a:rPr spc="20" dirty="0"/>
              <a:t> </a:t>
            </a:r>
            <a:r>
              <a:rPr spc="10" dirty="0"/>
              <a:t>giornata</a:t>
            </a:r>
            <a:r>
              <a:rPr spc="25" dirty="0"/>
              <a:t> </a:t>
            </a:r>
            <a:r>
              <a:rPr spc="15" dirty="0"/>
              <a:t>dell’acqua</a:t>
            </a:r>
            <a:r>
              <a:rPr spc="25" dirty="0"/>
              <a:t> </a:t>
            </a:r>
            <a:r>
              <a:rPr spc="15" dirty="0"/>
              <a:t>(attività</a:t>
            </a:r>
            <a:r>
              <a:rPr spc="25" dirty="0"/>
              <a:t> </a:t>
            </a:r>
            <a:r>
              <a:rPr spc="10" dirty="0"/>
              <a:t>a</a:t>
            </a:r>
            <a:r>
              <a:rPr spc="25" dirty="0"/>
              <a:t> </a:t>
            </a:r>
            <a:r>
              <a:rPr spc="15" dirty="0"/>
              <a:t>classi</a:t>
            </a:r>
          </a:p>
          <a:p>
            <a:pPr marL="3175" marR="2540" algn="ctr">
              <a:lnSpc>
                <a:spcPct val="100000"/>
              </a:lnSpc>
              <a:spcBef>
                <a:spcPts val="380"/>
              </a:spcBef>
            </a:pPr>
            <a:r>
              <a:rPr spc="10" dirty="0"/>
              <a:t>aperte</a:t>
            </a:r>
            <a:r>
              <a:rPr spc="55" dirty="0"/>
              <a:t> </a:t>
            </a:r>
            <a:r>
              <a:rPr spc="20" dirty="0"/>
              <a:t>1^</a:t>
            </a:r>
            <a:r>
              <a:rPr spc="-5" dirty="0"/>
              <a:t> </a:t>
            </a:r>
            <a:r>
              <a:rPr spc="10" dirty="0"/>
              <a:t>e</a:t>
            </a:r>
            <a:r>
              <a:rPr spc="-15" dirty="0"/>
              <a:t> </a:t>
            </a:r>
            <a:r>
              <a:rPr spc="5" dirty="0"/>
              <a:t>2^)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4659" y="1440116"/>
            <a:ext cx="6639559" cy="103631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algn="ctr">
              <a:lnSpc>
                <a:spcPct val="111000"/>
              </a:lnSpc>
              <a:spcBef>
                <a:spcPts val="55"/>
              </a:spcBef>
            </a:pPr>
            <a:r>
              <a:rPr sz="2000" b="1" spc="5" dirty="0">
                <a:latin typeface="Calibri"/>
                <a:cs typeface="Calibri"/>
              </a:rPr>
              <a:t>I </a:t>
            </a:r>
            <a:r>
              <a:rPr sz="2000" b="1" spc="25" dirty="0">
                <a:latin typeface="Calibri"/>
                <a:cs typeface="Calibri"/>
              </a:rPr>
              <a:t>bambini </a:t>
            </a:r>
            <a:r>
              <a:rPr sz="2000" b="1" spc="10" dirty="0">
                <a:latin typeface="Calibri"/>
                <a:cs typeface="Calibri"/>
              </a:rPr>
              <a:t>a </a:t>
            </a:r>
            <a:r>
              <a:rPr sz="2000" b="1" spc="35" dirty="0">
                <a:latin typeface="Calibri"/>
                <a:cs typeface="Calibri"/>
              </a:rPr>
              <a:t>gruppi </a:t>
            </a:r>
            <a:r>
              <a:rPr sz="2000" b="1" spc="10" dirty="0">
                <a:latin typeface="Calibri"/>
                <a:cs typeface="Calibri"/>
              </a:rPr>
              <a:t>si </a:t>
            </a:r>
            <a:r>
              <a:rPr sz="2000" b="1" spc="30" dirty="0">
                <a:latin typeface="Calibri"/>
                <a:cs typeface="Calibri"/>
              </a:rPr>
              <a:t>sono </a:t>
            </a:r>
            <a:r>
              <a:rPr sz="2000" b="1" spc="15" dirty="0">
                <a:latin typeface="Calibri"/>
                <a:cs typeface="Calibri"/>
              </a:rPr>
              <a:t>confrontati </a:t>
            </a:r>
            <a:r>
              <a:rPr sz="2000" b="1" spc="25" dirty="0">
                <a:latin typeface="Calibri"/>
                <a:cs typeface="Calibri"/>
              </a:rPr>
              <a:t>sui </a:t>
            </a:r>
            <a:r>
              <a:rPr sz="2000" b="1" spc="15" dirty="0">
                <a:latin typeface="Calibri"/>
                <a:cs typeface="Calibri"/>
              </a:rPr>
              <a:t>comportamenti che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possano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portare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al</a:t>
            </a:r>
            <a:r>
              <a:rPr sz="2000" b="1" spc="20" dirty="0">
                <a:latin typeface="Calibri"/>
                <a:cs typeface="Calibri"/>
              </a:rPr>
              <a:t> risparmio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idrico,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35" dirty="0">
                <a:latin typeface="Calibri"/>
                <a:cs typeface="Calibri"/>
              </a:rPr>
              <a:t>infine</a:t>
            </a:r>
            <a:r>
              <a:rPr sz="2000" b="1" spc="25" dirty="0">
                <a:latin typeface="Calibri"/>
                <a:cs typeface="Calibri"/>
              </a:rPr>
              <a:t> hanno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realizzato 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insieme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immagini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relative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al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percorso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svolto.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959" y="6003661"/>
            <a:ext cx="6433820" cy="20116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R="835660" algn="ctr">
              <a:lnSpc>
                <a:spcPct val="100000"/>
              </a:lnSpc>
              <a:spcBef>
                <a:spcPts val="869"/>
              </a:spcBef>
            </a:pPr>
            <a:r>
              <a:rPr sz="2000" b="1" spc="-5" dirty="0">
                <a:latin typeface="Calibri"/>
                <a:cs typeface="Calibri"/>
              </a:rPr>
              <a:t>GIORNATA:</a:t>
            </a:r>
            <a:endParaRPr sz="2000">
              <a:latin typeface="Calibri"/>
              <a:cs typeface="Calibri"/>
            </a:endParaRPr>
          </a:p>
          <a:p>
            <a:pPr marL="12065" marR="5080" indent="-1270" algn="ctr">
              <a:lnSpc>
                <a:spcPct val="111500"/>
              </a:lnSpc>
              <a:spcBef>
                <a:spcPts val="675"/>
              </a:spcBef>
            </a:pPr>
            <a:r>
              <a:rPr sz="2750" b="1" dirty="0">
                <a:latin typeface="Calibri"/>
                <a:cs typeface="Calibri"/>
              </a:rPr>
              <a:t>“Mi</a:t>
            </a:r>
            <a:r>
              <a:rPr sz="2750" b="1" spc="114" dirty="0">
                <a:latin typeface="Calibri"/>
                <a:cs typeface="Calibri"/>
              </a:rPr>
              <a:t> </a:t>
            </a:r>
            <a:r>
              <a:rPr sz="2750" b="1" spc="5" dirty="0">
                <a:latin typeface="Calibri"/>
                <a:cs typeface="Calibri"/>
              </a:rPr>
              <a:t>illumino</a:t>
            </a:r>
            <a:r>
              <a:rPr sz="2750" b="1" spc="60" dirty="0">
                <a:latin typeface="Calibri"/>
                <a:cs typeface="Calibri"/>
              </a:rPr>
              <a:t> </a:t>
            </a:r>
            <a:r>
              <a:rPr sz="2750" b="1" spc="10" dirty="0">
                <a:latin typeface="Calibri"/>
                <a:cs typeface="Calibri"/>
              </a:rPr>
              <a:t>di</a:t>
            </a:r>
            <a:r>
              <a:rPr sz="2750" b="1" spc="45" dirty="0">
                <a:latin typeface="Calibri"/>
                <a:cs typeface="Calibri"/>
              </a:rPr>
              <a:t> </a:t>
            </a:r>
            <a:r>
              <a:rPr sz="2750" b="1" spc="20" dirty="0">
                <a:latin typeface="Calibri"/>
                <a:cs typeface="Calibri"/>
              </a:rPr>
              <a:t>meno</a:t>
            </a:r>
            <a:r>
              <a:rPr sz="2000" b="1" spc="20" dirty="0">
                <a:latin typeface="Calibri"/>
                <a:cs typeface="Calibri"/>
              </a:rPr>
              <a:t>”: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classe</a:t>
            </a:r>
            <a:r>
              <a:rPr sz="2000" b="1" spc="30" dirty="0">
                <a:latin typeface="Calibri"/>
                <a:cs typeface="Calibri"/>
              </a:rPr>
              <a:t> ha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aderito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alla </a:t>
            </a:r>
            <a:r>
              <a:rPr sz="2000" b="1" spc="20" dirty="0">
                <a:latin typeface="Calibri"/>
                <a:cs typeface="Calibri"/>
              </a:rPr>
              <a:t> giornata </a:t>
            </a:r>
            <a:r>
              <a:rPr sz="2000" b="1" spc="30" dirty="0">
                <a:latin typeface="Calibri"/>
                <a:cs typeface="Calibri"/>
              </a:rPr>
              <a:t>del </a:t>
            </a:r>
            <a:r>
              <a:rPr sz="2000" b="1" spc="20" dirty="0">
                <a:latin typeface="Calibri"/>
                <a:cs typeface="Calibri"/>
              </a:rPr>
              <a:t>risparmio energetico </a:t>
            </a:r>
            <a:r>
              <a:rPr sz="2000" b="1" spc="30" dirty="0">
                <a:latin typeface="Calibri"/>
                <a:cs typeface="Calibri"/>
              </a:rPr>
              <a:t>svolgendo </a:t>
            </a:r>
            <a:r>
              <a:rPr sz="2000" b="1" spc="35" dirty="0">
                <a:latin typeface="Calibri"/>
                <a:cs typeface="Calibri"/>
              </a:rPr>
              <a:t>una </a:t>
            </a:r>
            <a:r>
              <a:rPr sz="2000" b="1" dirty="0">
                <a:latin typeface="Calibri"/>
                <a:cs typeface="Calibri"/>
              </a:rPr>
              <a:t>attività 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laboratoriale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in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cui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realizzato</a:t>
            </a:r>
            <a:r>
              <a:rPr sz="2000" b="1" spc="10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girandola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come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pala </a:t>
            </a:r>
            <a:r>
              <a:rPr sz="2000" b="1" spc="-434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eolica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70355" y="2601086"/>
            <a:ext cx="4410075" cy="3381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34" y="3947477"/>
            <a:ext cx="6675120" cy="122682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1070"/>
              </a:spcBef>
            </a:pPr>
            <a:r>
              <a:rPr sz="2000" b="1" spc="-10" dirty="0">
                <a:latin typeface="Calibri"/>
                <a:cs typeface="Calibri"/>
              </a:rPr>
              <a:t>ITALIANO</a:t>
            </a:r>
            <a:endParaRPr sz="2000">
              <a:latin typeface="Calibri"/>
              <a:cs typeface="Calibri"/>
            </a:endParaRPr>
          </a:p>
          <a:p>
            <a:pPr marL="12065" marR="5080" algn="ctr">
              <a:lnSpc>
                <a:spcPct val="112599"/>
              </a:lnSpc>
              <a:spcBef>
                <a:spcPts val="675"/>
              </a:spcBef>
            </a:pPr>
            <a:r>
              <a:rPr sz="2000" b="1" spc="10" dirty="0">
                <a:latin typeface="Calibri"/>
                <a:cs typeface="Calibri"/>
              </a:rPr>
              <a:t>Gli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alunni</a:t>
            </a:r>
            <a:r>
              <a:rPr sz="2000" b="1" spc="-125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r>
              <a:rPr sz="2000" b="1" spc="-12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svolto</a:t>
            </a:r>
            <a:r>
              <a:rPr sz="2000" b="1" spc="-114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un’attività</a:t>
            </a:r>
            <a:r>
              <a:rPr sz="2000" b="1" spc="-18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di</a:t>
            </a:r>
            <a:r>
              <a:rPr sz="2000" b="1" spc="-1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comprensione</a:t>
            </a:r>
            <a:r>
              <a:rPr sz="2000" b="1" spc="-19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della</a:t>
            </a:r>
            <a:r>
              <a:rPr sz="2000" b="1" spc="-1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storia </a:t>
            </a:r>
            <a:r>
              <a:rPr sz="2000" b="1" spc="-434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“Elemental” </a:t>
            </a:r>
            <a:r>
              <a:rPr sz="2000" b="1" spc="30" dirty="0">
                <a:latin typeface="Calibri"/>
                <a:cs typeface="Calibri"/>
              </a:rPr>
              <a:t>individuando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personaggi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il</a:t>
            </a:r>
            <a:r>
              <a:rPr sz="2000" b="1" spc="30" dirty="0">
                <a:latin typeface="Calibri"/>
                <a:cs typeface="Calibri"/>
              </a:rPr>
              <a:t> luogo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della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storia.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32279" y="457200"/>
            <a:ext cx="4088765" cy="306679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57200" y="5295900"/>
            <a:ext cx="5657850" cy="4759325"/>
            <a:chOff x="457200" y="5295900"/>
            <a:chExt cx="5657850" cy="4759325"/>
          </a:xfrm>
        </p:grpSpPr>
        <p:pic>
          <p:nvPicPr>
            <p:cNvPr id="5" name="object 5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57200" y="5295900"/>
              <a:ext cx="5657850" cy="47589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666750" y="7321804"/>
              <a:ext cx="2255520" cy="258508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666750" y="5399659"/>
              <a:ext cx="2249805" cy="197548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190113" y="5937656"/>
              <a:ext cx="2724150" cy="36611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384" y="744411"/>
            <a:ext cx="6477000" cy="2437765"/>
          </a:xfrm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1145"/>
              </a:spcBef>
            </a:pPr>
            <a:r>
              <a:rPr sz="2000" b="1" spc="-5" dirty="0">
                <a:latin typeface="Calibri"/>
                <a:cs typeface="Calibri"/>
              </a:rPr>
              <a:t>ATTIVITA’INTERDISCIPLINARE</a:t>
            </a:r>
            <a:endParaRPr sz="2000">
              <a:latin typeface="Calibri"/>
              <a:cs typeface="Calibri"/>
            </a:endParaRPr>
          </a:p>
          <a:p>
            <a:pPr marL="107950" marR="108585" indent="27305" algn="ctr">
              <a:lnSpc>
                <a:spcPct val="137700"/>
              </a:lnSpc>
              <a:spcBef>
                <a:spcPts val="145"/>
              </a:spcBef>
            </a:pPr>
            <a:r>
              <a:rPr sz="2000" b="1" spc="15" dirty="0">
                <a:latin typeface="Calibri"/>
                <a:cs typeface="Calibri"/>
              </a:rPr>
              <a:t>Inventiamo</a:t>
            </a:r>
            <a:r>
              <a:rPr sz="2000" b="1" spc="75" dirty="0">
                <a:latin typeface="Calibri"/>
                <a:cs typeface="Calibri"/>
              </a:rPr>
              <a:t> </a:t>
            </a:r>
            <a:r>
              <a:rPr sz="2000" b="1" spc="35" dirty="0">
                <a:latin typeface="Calibri"/>
                <a:cs typeface="Calibri"/>
              </a:rPr>
              <a:t>una</a:t>
            </a:r>
            <a:r>
              <a:rPr sz="2000" b="1" spc="10" dirty="0">
                <a:latin typeface="Calibri"/>
                <a:cs typeface="Calibri"/>
              </a:rPr>
              <a:t> filastrocca e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realizziamo</a:t>
            </a:r>
            <a:r>
              <a:rPr sz="2000" b="1" spc="7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un</a:t>
            </a:r>
            <a:r>
              <a:rPr sz="2000" b="1" spc="7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mandala: 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tutti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bambini,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guidati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dall’insegnante,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r>
              <a:rPr sz="2000" b="1" spc="4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collaborato</a:t>
            </a:r>
            <a:endParaRPr sz="2000">
              <a:latin typeface="Calibri"/>
              <a:cs typeface="Calibri"/>
            </a:endParaRPr>
          </a:p>
          <a:p>
            <a:pPr marL="12065" marR="5080" algn="ctr">
              <a:lnSpc>
                <a:spcPct val="112500"/>
              </a:lnSpc>
              <a:spcBef>
                <a:spcPts val="5"/>
              </a:spcBef>
            </a:pPr>
            <a:r>
              <a:rPr sz="2000" b="1" spc="30" dirty="0">
                <a:latin typeface="Calibri"/>
                <a:cs typeface="Calibri"/>
              </a:rPr>
              <a:t>nella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composizione</a:t>
            </a:r>
            <a:r>
              <a:rPr sz="2000" b="1" spc="25" dirty="0">
                <a:latin typeface="Calibri"/>
                <a:cs typeface="Calibri"/>
              </a:rPr>
              <a:t> di </a:t>
            </a:r>
            <a:r>
              <a:rPr sz="2000" b="1" spc="35" dirty="0">
                <a:latin typeface="Calibri"/>
                <a:cs typeface="Calibri"/>
              </a:rPr>
              <a:t>una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breve </a:t>
            </a:r>
            <a:r>
              <a:rPr sz="2000" b="1" spc="10" dirty="0">
                <a:latin typeface="Calibri"/>
                <a:cs typeface="Calibri"/>
              </a:rPr>
              <a:t>filastrocca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sui </a:t>
            </a:r>
            <a:r>
              <a:rPr sz="2000" b="1" spc="10" dirty="0">
                <a:latin typeface="Calibri"/>
                <a:cs typeface="Calibri"/>
              </a:rPr>
              <a:t>4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elementi </a:t>
            </a:r>
            <a:r>
              <a:rPr sz="2000" b="1" spc="10" dirty="0">
                <a:latin typeface="Calibri"/>
                <a:cs typeface="Calibri"/>
              </a:rPr>
              <a:t>e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realizzato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un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poster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che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è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stato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appeso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in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classe.</a:t>
            </a:r>
            <a:endParaRPr sz="2000">
              <a:latin typeface="Calibri"/>
              <a:cs typeface="Calibri"/>
            </a:endParaRPr>
          </a:p>
          <a:p>
            <a:pPr marL="6350" algn="ctr">
              <a:lnSpc>
                <a:spcPct val="100000"/>
              </a:lnSpc>
              <a:spcBef>
                <a:spcPts val="980"/>
              </a:spcBef>
            </a:pPr>
            <a:r>
              <a:rPr sz="2000" b="1" dirty="0">
                <a:latin typeface="Calibri"/>
                <a:cs typeface="Calibri"/>
              </a:rPr>
              <a:t>L’attività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si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è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conclusa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con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realizzazione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di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un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mandala.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073655" y="3310128"/>
            <a:ext cx="3412490" cy="4549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3469" y="4986591"/>
            <a:ext cx="5373370" cy="883919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70"/>
              </a:spcBef>
            </a:pPr>
            <a:r>
              <a:rPr sz="2000" b="1" spc="-5" dirty="0">
                <a:latin typeface="Calibri"/>
                <a:cs typeface="Calibri"/>
              </a:rPr>
              <a:t>ARTE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IMMAGINE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80"/>
              </a:spcBef>
            </a:pPr>
            <a:r>
              <a:rPr sz="2000" b="1" spc="20" dirty="0">
                <a:latin typeface="Calibri"/>
                <a:cs typeface="Calibri"/>
              </a:rPr>
              <a:t>Realizzazione </a:t>
            </a:r>
            <a:r>
              <a:rPr sz="2000" b="1" spc="30" dirty="0">
                <a:latin typeface="Calibri"/>
                <a:cs typeface="Calibri"/>
              </a:rPr>
              <a:t>dei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4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elementi</a:t>
            </a:r>
            <a:r>
              <a:rPr sz="2000" b="1" spc="15" dirty="0">
                <a:latin typeface="Calibri"/>
                <a:cs typeface="Calibri"/>
              </a:rPr>
              <a:t> con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diverse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tecniche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041717" y="457200"/>
            <a:ext cx="5476748" cy="410781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922779" y="5894120"/>
            <a:ext cx="3714750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34" y="753936"/>
            <a:ext cx="6562090" cy="189420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000" b="1" spc="-5" dirty="0">
                <a:latin typeface="Calibri"/>
                <a:cs typeface="Calibri"/>
              </a:rPr>
              <a:t>CARNEVALE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CON 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4 </a:t>
            </a:r>
            <a:r>
              <a:rPr sz="2000" b="1" spc="5" dirty="0">
                <a:latin typeface="Calibri"/>
                <a:cs typeface="Calibri"/>
              </a:rPr>
              <a:t>ELEMENTI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10500"/>
              </a:lnSpc>
              <a:spcBef>
                <a:spcPts val="725"/>
              </a:spcBef>
            </a:pPr>
            <a:r>
              <a:rPr sz="2000" b="1" spc="5" dirty="0">
                <a:latin typeface="Calibri"/>
                <a:cs typeface="Calibri"/>
              </a:rPr>
              <a:t>I </a:t>
            </a:r>
            <a:r>
              <a:rPr sz="2000" b="1" spc="25" dirty="0">
                <a:latin typeface="Calibri"/>
                <a:cs typeface="Calibri"/>
              </a:rPr>
              <a:t>bambini </a:t>
            </a:r>
            <a:r>
              <a:rPr sz="2000" b="1" spc="30" dirty="0">
                <a:latin typeface="Calibri"/>
                <a:cs typeface="Calibri"/>
              </a:rPr>
              <a:t>nei giorni </a:t>
            </a:r>
            <a:r>
              <a:rPr sz="2000" b="1" spc="25" dirty="0">
                <a:latin typeface="Calibri"/>
                <a:cs typeface="Calibri"/>
              </a:rPr>
              <a:t>precedenti </a:t>
            </a:r>
            <a:r>
              <a:rPr sz="2000" b="1" spc="-5" dirty="0">
                <a:latin typeface="Calibri"/>
                <a:cs typeface="Calibri"/>
              </a:rPr>
              <a:t>al </a:t>
            </a:r>
            <a:r>
              <a:rPr sz="2000" b="1" spc="15" dirty="0">
                <a:latin typeface="Calibri"/>
                <a:cs typeface="Calibri"/>
              </a:rPr>
              <a:t>Carnevale </a:t>
            </a:r>
            <a:r>
              <a:rPr sz="2000" b="1" spc="25" dirty="0">
                <a:latin typeface="Calibri"/>
                <a:cs typeface="Calibri"/>
              </a:rPr>
              <a:t>hanno </a:t>
            </a:r>
            <a:r>
              <a:rPr sz="2000" b="1" spc="15" dirty="0">
                <a:latin typeface="Calibri"/>
                <a:cs typeface="Calibri"/>
              </a:rPr>
              <a:t>costruito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maschere </a:t>
            </a:r>
            <a:r>
              <a:rPr sz="2000" b="1" spc="20" dirty="0">
                <a:latin typeface="Calibri"/>
                <a:cs typeface="Calibri"/>
              </a:rPr>
              <a:t>raffiguranti </a:t>
            </a:r>
            <a:r>
              <a:rPr sz="2000" b="1" spc="5" dirty="0">
                <a:latin typeface="Calibri"/>
                <a:cs typeface="Calibri"/>
              </a:rPr>
              <a:t>i </a:t>
            </a:r>
            <a:r>
              <a:rPr sz="2000" b="1" spc="10" dirty="0">
                <a:latin typeface="Calibri"/>
                <a:cs typeface="Calibri"/>
              </a:rPr>
              <a:t>4 </a:t>
            </a:r>
            <a:r>
              <a:rPr sz="2000" b="1" spc="25" dirty="0">
                <a:latin typeface="Calibri"/>
                <a:cs typeface="Calibri"/>
              </a:rPr>
              <a:t>elementi </a:t>
            </a:r>
            <a:r>
              <a:rPr sz="2000" b="1" spc="10" dirty="0">
                <a:latin typeface="Calibri"/>
                <a:cs typeface="Calibri"/>
              </a:rPr>
              <a:t>e </a:t>
            </a:r>
            <a:r>
              <a:rPr sz="2000" b="1" spc="30" dirty="0">
                <a:latin typeface="Calibri"/>
                <a:cs typeface="Calibri"/>
              </a:rPr>
              <a:t>nella </a:t>
            </a:r>
            <a:r>
              <a:rPr sz="2000" b="1" spc="20" dirty="0">
                <a:latin typeface="Calibri"/>
                <a:cs typeface="Calibri"/>
              </a:rPr>
              <a:t>giornata </a:t>
            </a:r>
            <a:r>
              <a:rPr sz="2000" b="1" spc="25" dirty="0">
                <a:latin typeface="Calibri"/>
                <a:cs typeface="Calibri"/>
              </a:rPr>
              <a:t>di </a:t>
            </a:r>
            <a:r>
              <a:rPr sz="2000" b="1" spc="15" dirty="0">
                <a:latin typeface="Calibri"/>
                <a:cs typeface="Calibri"/>
              </a:rPr>
              <a:t>festa </a:t>
            </a:r>
            <a:r>
              <a:rPr sz="2000" b="1" spc="20" dirty="0">
                <a:latin typeface="Calibri"/>
                <a:cs typeface="Calibri"/>
              </a:rPr>
              <a:t>le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indossate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insieme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tutti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gli</a:t>
            </a:r>
            <a:r>
              <a:rPr sz="2000" b="1" spc="25" dirty="0">
                <a:latin typeface="Calibri"/>
                <a:cs typeface="Calibri"/>
              </a:rPr>
              <a:t> alunni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del</a:t>
            </a:r>
            <a:r>
              <a:rPr sz="2000" b="1" spc="9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plesso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per 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mascherarsi.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5134" y="7985696"/>
            <a:ext cx="6002020" cy="186943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78485" algn="ctr">
              <a:lnSpc>
                <a:spcPct val="100000"/>
              </a:lnSpc>
              <a:spcBef>
                <a:spcPts val="125"/>
              </a:spcBef>
            </a:pPr>
            <a:r>
              <a:rPr sz="2000" b="1" spc="-5" dirty="0">
                <a:latin typeface="Calibri"/>
                <a:cs typeface="Calibri"/>
              </a:rPr>
              <a:t>TECNOLOGIA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11000"/>
              </a:lnSpc>
              <a:spcBef>
                <a:spcPts val="1650"/>
              </a:spcBef>
            </a:pPr>
            <a:r>
              <a:rPr sz="2000" b="1" spc="5" dirty="0">
                <a:latin typeface="Calibri"/>
                <a:cs typeface="Calibri"/>
              </a:rPr>
              <a:t>I </a:t>
            </a:r>
            <a:r>
              <a:rPr sz="2000" b="1" spc="25" dirty="0">
                <a:latin typeface="Calibri"/>
                <a:cs typeface="Calibri"/>
              </a:rPr>
              <a:t>bambini, </a:t>
            </a:r>
            <a:r>
              <a:rPr sz="2000" b="1" spc="20" dirty="0">
                <a:latin typeface="Calibri"/>
                <a:cs typeface="Calibri"/>
              </a:rPr>
              <a:t>durante </a:t>
            </a:r>
            <a:r>
              <a:rPr sz="2000" b="1" spc="5" dirty="0">
                <a:latin typeface="Calibri"/>
                <a:cs typeface="Calibri"/>
              </a:rPr>
              <a:t>i </a:t>
            </a:r>
            <a:r>
              <a:rPr sz="2000" b="1" spc="10" dirty="0">
                <a:latin typeface="Calibri"/>
                <a:cs typeface="Calibri"/>
              </a:rPr>
              <a:t>vari </a:t>
            </a:r>
            <a:r>
              <a:rPr sz="2000" b="1" spc="25" dirty="0">
                <a:latin typeface="Calibri"/>
                <a:cs typeface="Calibri"/>
              </a:rPr>
              <a:t>percorsi di </a:t>
            </a:r>
            <a:r>
              <a:rPr sz="2000" b="1" spc="30" dirty="0">
                <a:latin typeface="Calibri"/>
                <a:cs typeface="Calibri"/>
              </a:rPr>
              <a:t>coding </a:t>
            </a:r>
            <a:r>
              <a:rPr sz="2000" b="1" spc="10" dirty="0">
                <a:latin typeface="Calibri"/>
                <a:cs typeface="Calibri"/>
              </a:rPr>
              <a:t>e </a:t>
            </a:r>
            <a:r>
              <a:rPr sz="2000" b="1" spc="30" dirty="0">
                <a:latin typeface="Calibri"/>
                <a:cs typeface="Calibri"/>
              </a:rPr>
              <a:t>pensiero 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computazionale </a:t>
            </a:r>
            <a:r>
              <a:rPr sz="2000" b="1" spc="25" dirty="0">
                <a:latin typeface="Calibri"/>
                <a:cs typeface="Calibri"/>
              </a:rPr>
              <a:t>hanno </a:t>
            </a:r>
            <a:r>
              <a:rPr sz="2000" b="1" spc="15" dirty="0">
                <a:latin typeface="Calibri"/>
                <a:cs typeface="Calibri"/>
              </a:rPr>
              <a:t>realizzato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immagini </a:t>
            </a:r>
            <a:r>
              <a:rPr sz="2000" b="1" spc="15" dirty="0">
                <a:latin typeface="Calibri"/>
                <a:cs typeface="Calibri"/>
              </a:rPr>
              <a:t>relative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ai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4 </a:t>
            </a:r>
            <a:r>
              <a:rPr sz="2000" b="1" spc="-434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elementi.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13205" y="2771775"/>
            <a:ext cx="4533265" cy="42263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0970" y="435292"/>
            <a:ext cx="320992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quattro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elementi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in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pixel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art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870" y="6546278"/>
            <a:ext cx="328676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10" dirty="0">
                <a:latin typeface="Calibri"/>
                <a:cs typeface="Calibri"/>
              </a:rPr>
              <a:t>Lavoro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classi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aperte</a:t>
            </a:r>
            <a:r>
              <a:rPr sz="2000" b="1" spc="20" dirty="0">
                <a:latin typeface="Calibri"/>
                <a:cs typeface="Calibri"/>
              </a:rPr>
              <a:t> 1^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2^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3^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3680" y="6975538"/>
            <a:ext cx="45561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La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5" dirty="0">
                <a:latin typeface="Calibri"/>
                <a:cs typeface="Calibri"/>
              </a:rPr>
              <a:t>porta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dei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4</a:t>
            </a:r>
            <a:r>
              <a:rPr sz="3600" b="1" spc="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elementi: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134" y="8094535"/>
            <a:ext cx="6669405" cy="18084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indent="-1270" algn="ctr">
              <a:lnSpc>
                <a:spcPct val="111000"/>
              </a:lnSpc>
              <a:spcBef>
                <a:spcPts val="55"/>
              </a:spcBef>
            </a:pP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bambini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divisi</a:t>
            </a:r>
            <a:r>
              <a:rPr sz="2000" b="1" spc="20" dirty="0">
                <a:latin typeface="Calibri"/>
                <a:cs typeface="Calibri"/>
              </a:rPr>
              <a:t> in</a:t>
            </a:r>
            <a:r>
              <a:rPr sz="2000" b="1" spc="35" dirty="0">
                <a:latin typeface="Calibri"/>
                <a:cs typeface="Calibri"/>
              </a:rPr>
              <a:t> gruppi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preparato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le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parti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che 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andavano</a:t>
            </a:r>
            <a:r>
              <a:rPr sz="2000" b="1" spc="-114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comporre</a:t>
            </a:r>
            <a:r>
              <a:rPr sz="2000" b="1" spc="-19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il</a:t>
            </a:r>
            <a:r>
              <a:rPr sz="2000" b="1" spc="-120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murales,</a:t>
            </a:r>
            <a:r>
              <a:rPr sz="2000" b="1" spc="-14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precedentemente</a:t>
            </a:r>
            <a:r>
              <a:rPr sz="2000" b="1" spc="-12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progettato </a:t>
            </a:r>
            <a:r>
              <a:rPr sz="2000" b="1" spc="-434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insieme.</a:t>
            </a:r>
            <a:endParaRPr sz="20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980"/>
              </a:spcBef>
            </a:pP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un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secondo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momento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35" dirty="0">
                <a:latin typeface="Calibri"/>
                <a:cs typeface="Calibri"/>
              </a:rPr>
              <a:t>gruppi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si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sono </a:t>
            </a:r>
            <a:r>
              <a:rPr sz="2000" b="1" spc="25" dirty="0">
                <a:latin typeface="Calibri"/>
                <a:cs typeface="Calibri"/>
              </a:rPr>
              <a:t>riuniti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ed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hanno</a:t>
            </a:r>
            <a:endParaRPr sz="2000">
              <a:latin typeface="Calibri"/>
              <a:cs typeface="Calibri"/>
            </a:endParaRPr>
          </a:p>
          <a:p>
            <a:pPr marL="9525" algn="ctr">
              <a:lnSpc>
                <a:spcPct val="100000"/>
              </a:lnSpc>
              <a:spcBef>
                <a:spcPts val="300"/>
              </a:spcBef>
            </a:pPr>
            <a:r>
              <a:rPr sz="2000" b="1" spc="15" dirty="0">
                <a:latin typeface="Calibri"/>
                <a:cs typeface="Calibri"/>
              </a:rPr>
              <a:t>collaborato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all’allestimento.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58825" y="843914"/>
            <a:ext cx="5988050" cy="4765040"/>
            <a:chOff x="758825" y="843914"/>
            <a:chExt cx="5988050" cy="4765040"/>
          </a:xfrm>
        </p:grpSpPr>
        <p:sp>
          <p:nvSpPr>
            <p:cNvPr id="7" name="object 7"/>
            <p:cNvSpPr/>
            <p:nvPr/>
          </p:nvSpPr>
          <p:spPr>
            <a:xfrm>
              <a:off x="765175" y="850264"/>
              <a:ext cx="5975350" cy="4752340"/>
            </a:xfrm>
            <a:custGeom>
              <a:avLst/>
              <a:gdLst/>
              <a:ahLst/>
              <a:cxnLst/>
              <a:rect l="l" t="t" r="r" b="b"/>
              <a:pathLst>
                <a:path w="5975350" h="4752340">
                  <a:moveTo>
                    <a:pt x="5975350" y="0"/>
                  </a:moveTo>
                  <a:lnTo>
                    <a:pt x="0" y="0"/>
                  </a:lnTo>
                  <a:lnTo>
                    <a:pt x="0" y="4752339"/>
                  </a:lnTo>
                  <a:lnTo>
                    <a:pt x="5975350" y="4752339"/>
                  </a:lnTo>
                  <a:lnTo>
                    <a:pt x="597535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5175" y="850264"/>
              <a:ext cx="5975350" cy="4752340"/>
            </a:xfrm>
            <a:custGeom>
              <a:avLst/>
              <a:gdLst/>
              <a:ahLst/>
              <a:cxnLst/>
              <a:rect l="l" t="t" r="r" b="b"/>
              <a:pathLst>
                <a:path w="5975350" h="4752340">
                  <a:moveTo>
                    <a:pt x="0" y="4752339"/>
                  </a:moveTo>
                  <a:lnTo>
                    <a:pt x="5975350" y="4752339"/>
                  </a:lnTo>
                  <a:lnTo>
                    <a:pt x="5975350" y="0"/>
                  </a:lnTo>
                  <a:lnTo>
                    <a:pt x="0" y="0"/>
                  </a:lnTo>
                  <a:lnTo>
                    <a:pt x="0" y="4752339"/>
                  </a:lnTo>
                  <a:close/>
                </a:path>
              </a:pathLst>
            </a:custGeom>
            <a:ln w="12700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04494" y="1004442"/>
              <a:ext cx="2818383" cy="215265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716020" y="1028699"/>
              <a:ext cx="2831464" cy="212788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882014" y="3152520"/>
              <a:ext cx="2827655" cy="221106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710304" y="3103625"/>
              <a:ext cx="2830829" cy="22631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019300" y="1329613"/>
            <a:ext cx="4814570" cy="83305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502</Words>
  <Application>Microsoft Office PowerPoint</Application>
  <PresentationFormat>Personalizzato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Office Theme</vt:lpstr>
      <vt:lpstr>PROGETTO DI CIRCOLO  “E.. LE…..MENTI DI CIRCOLO”  A.S. 2023-24  DOCUMENTAZIONE</vt:lpstr>
      <vt:lpstr>La giornata della terra</vt:lpstr>
      <vt:lpstr>La giornata dell’acqua (attività a classi aperte 1^ e 2^)</vt:lpstr>
      <vt:lpstr>Diapositiva 4</vt:lpstr>
      <vt:lpstr>Diapositiva 5</vt:lpstr>
      <vt:lpstr>Diapositiva 6</vt:lpstr>
      <vt:lpstr>Diapositiva 7</vt:lpstr>
      <vt:lpstr>Diapositiva 8</vt:lpstr>
      <vt:lpstr>Diapositiva 9</vt:lpstr>
      <vt:lpstr>LINGUA INGLESE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DI CIRCOLO  “E.. LE…..MENTI DI CIRCOLO”  A.S. 2023-24  DOCUMENTAZIONE</dc:title>
  <dc:creator>O</dc:creator>
  <cp:lastModifiedBy>PC09</cp:lastModifiedBy>
  <cp:revision>1</cp:revision>
  <dcterms:created xsi:type="dcterms:W3CDTF">2024-11-13T11:32:02Z</dcterms:created>
  <dcterms:modified xsi:type="dcterms:W3CDTF">2024-11-13T11:37:22Z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2024-11-13T00:00:00Z</vt:filetime>
  </property>
</Properties>
</file>