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7556500" cy="10699750"/>
  <p:notesSz cx="7556500" cy="1069975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2592" y="-10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5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5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5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56310" y="391223"/>
            <a:ext cx="5650229" cy="9601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42595" y="3533838"/>
            <a:ext cx="6677659" cy="45288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07744" y="555562"/>
            <a:ext cx="5550535" cy="28473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28600"/>
              </a:lnSpc>
              <a:spcBef>
                <a:spcPts val="95"/>
              </a:spcBef>
              <a:tabLst>
                <a:tab pos="2644775" algn="l"/>
                <a:tab pos="3579495" algn="l"/>
              </a:tabLst>
            </a:pPr>
            <a:r>
              <a:rPr sz="3600" spc="10" dirty="0"/>
              <a:t>PROGETTO	</a:t>
            </a:r>
            <a:r>
              <a:rPr sz="3600" spc="-10" dirty="0"/>
              <a:t>DI	</a:t>
            </a:r>
            <a:r>
              <a:rPr sz="3600" spc="-5" dirty="0"/>
              <a:t>CIRCOLO </a:t>
            </a:r>
            <a:r>
              <a:rPr sz="3600" dirty="0"/>
              <a:t> </a:t>
            </a:r>
            <a:r>
              <a:rPr sz="3600" spc="-5" dirty="0"/>
              <a:t>“E.. LE…..MENTI </a:t>
            </a:r>
            <a:r>
              <a:rPr sz="3600" spc="-10" dirty="0"/>
              <a:t>DI</a:t>
            </a:r>
            <a:r>
              <a:rPr sz="3600" spc="-5" dirty="0"/>
              <a:t> </a:t>
            </a:r>
            <a:r>
              <a:rPr sz="3600" dirty="0"/>
              <a:t>CIRCOLO” </a:t>
            </a:r>
            <a:r>
              <a:rPr sz="3600" spc="-795" dirty="0"/>
              <a:t> </a:t>
            </a:r>
            <a:r>
              <a:rPr sz="3600" spc="5" dirty="0"/>
              <a:t>A.S.</a:t>
            </a:r>
            <a:r>
              <a:rPr sz="3600" spc="10" dirty="0"/>
              <a:t> </a:t>
            </a:r>
            <a:r>
              <a:rPr sz="3600" spc="-20" dirty="0"/>
              <a:t>2023-24 </a:t>
            </a:r>
            <a:r>
              <a:rPr sz="3600" spc="-15" dirty="0"/>
              <a:t> </a:t>
            </a:r>
            <a:r>
              <a:rPr sz="3600" dirty="0"/>
              <a:t>DOCUMENTAZIONE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445134" y="3533838"/>
            <a:ext cx="6675120" cy="4528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  <a:tabLst>
                <a:tab pos="1792605" algn="l"/>
                <a:tab pos="3293110" algn="l"/>
              </a:tabLst>
            </a:pPr>
            <a:r>
              <a:rPr sz="3600" b="1" spc="-5" dirty="0">
                <a:latin typeface="Calibri"/>
                <a:cs typeface="Calibri"/>
              </a:rPr>
              <a:t>CLASSE	</a:t>
            </a:r>
            <a:r>
              <a:rPr sz="3600" b="1" spc="-15" dirty="0">
                <a:latin typeface="Calibri"/>
                <a:cs typeface="Calibri"/>
              </a:rPr>
              <a:t>1^	</a:t>
            </a:r>
            <a:r>
              <a:rPr sz="3600" b="1" spc="5" dirty="0">
                <a:latin typeface="Calibri"/>
                <a:cs typeface="Calibri"/>
              </a:rPr>
              <a:t>IL</a:t>
            </a:r>
            <a:r>
              <a:rPr sz="3600" b="1" spc="-50" dirty="0">
                <a:latin typeface="Calibri"/>
                <a:cs typeface="Calibri"/>
              </a:rPr>
              <a:t> </a:t>
            </a:r>
            <a:r>
              <a:rPr sz="3600" b="1" spc="-5" dirty="0">
                <a:latin typeface="Calibri"/>
                <a:cs typeface="Calibri"/>
              </a:rPr>
              <a:t>GELSO</a:t>
            </a:r>
            <a:endParaRPr sz="3600" dirty="0">
              <a:latin typeface="Calibri"/>
              <a:cs typeface="Calibri"/>
            </a:endParaRPr>
          </a:p>
          <a:p>
            <a:pPr marL="12700" marR="12700" algn="just">
              <a:lnSpc>
                <a:spcPct val="114399"/>
              </a:lnSpc>
              <a:spcBef>
                <a:spcPts val="990"/>
              </a:spcBef>
            </a:pPr>
            <a:r>
              <a:rPr sz="1550" spc="15" dirty="0">
                <a:latin typeface="Calibri"/>
                <a:cs typeface="Calibri"/>
              </a:rPr>
              <a:t>Le </a:t>
            </a:r>
            <a:r>
              <a:rPr sz="1550" spc="10" dirty="0">
                <a:latin typeface="Calibri"/>
                <a:cs typeface="Calibri"/>
              </a:rPr>
              <a:t>attività </a:t>
            </a:r>
            <a:r>
              <a:rPr sz="1550" dirty="0">
                <a:latin typeface="Calibri"/>
                <a:cs typeface="Calibri"/>
              </a:rPr>
              <a:t>nella </a:t>
            </a:r>
            <a:r>
              <a:rPr sz="1550" spc="-5" dirty="0">
                <a:latin typeface="Calibri"/>
                <a:cs typeface="Calibri"/>
              </a:rPr>
              <a:t>classe, </a:t>
            </a:r>
            <a:r>
              <a:rPr sz="1550" dirty="0">
                <a:latin typeface="Calibri"/>
                <a:cs typeface="Calibri"/>
              </a:rPr>
              <a:t>partendo </a:t>
            </a:r>
            <a:r>
              <a:rPr sz="1550" spc="10" dirty="0">
                <a:latin typeface="Calibri"/>
                <a:cs typeface="Calibri"/>
              </a:rPr>
              <a:t>dalle </a:t>
            </a:r>
            <a:r>
              <a:rPr sz="1550" spc="5" dirty="0">
                <a:latin typeface="Calibri"/>
                <a:cs typeface="Calibri"/>
              </a:rPr>
              <a:t>finalità </a:t>
            </a:r>
            <a:r>
              <a:rPr sz="1550" spc="10" dirty="0">
                <a:latin typeface="Calibri"/>
                <a:cs typeface="Calibri"/>
              </a:rPr>
              <a:t>indicate </a:t>
            </a:r>
            <a:r>
              <a:rPr sz="1550" spc="-10" dirty="0">
                <a:latin typeface="Calibri"/>
                <a:cs typeface="Calibri"/>
              </a:rPr>
              <a:t>nel </a:t>
            </a:r>
            <a:r>
              <a:rPr sz="1550" spc="15" dirty="0">
                <a:latin typeface="Calibri"/>
                <a:cs typeface="Calibri"/>
              </a:rPr>
              <a:t>PTOF, </a:t>
            </a:r>
            <a:r>
              <a:rPr sz="1550" spc="-5" dirty="0">
                <a:latin typeface="Calibri"/>
                <a:cs typeface="Calibri"/>
              </a:rPr>
              <a:t>si </a:t>
            </a:r>
            <a:r>
              <a:rPr sz="1550" dirty="0">
                <a:latin typeface="Calibri"/>
                <a:cs typeface="Calibri"/>
              </a:rPr>
              <a:t>sono </a:t>
            </a:r>
            <a:r>
              <a:rPr sz="1550" spc="10" dirty="0">
                <a:latin typeface="Calibri"/>
                <a:cs typeface="Calibri"/>
              </a:rPr>
              <a:t>articolate </a:t>
            </a:r>
            <a:r>
              <a:rPr sz="1550" spc="15" dirty="0">
                <a:latin typeface="Calibri"/>
                <a:cs typeface="Calibri"/>
              </a:rPr>
              <a:t> in</a:t>
            </a:r>
            <a:r>
              <a:rPr sz="1550" spc="20" dirty="0">
                <a:latin typeface="Calibri"/>
                <a:cs typeface="Calibri"/>
              </a:rPr>
              <a:t> </a:t>
            </a:r>
            <a:r>
              <a:rPr sz="1550" spc="5" dirty="0">
                <a:latin typeface="Calibri"/>
                <a:cs typeface="Calibri"/>
              </a:rPr>
              <a:t>continuità</a:t>
            </a:r>
            <a:r>
              <a:rPr sz="1550" spc="10" dirty="0">
                <a:latin typeface="Calibri"/>
                <a:cs typeface="Calibri"/>
              </a:rPr>
              <a:t> con</a:t>
            </a:r>
            <a:r>
              <a:rPr sz="1550" spc="15" dirty="0">
                <a:latin typeface="Calibri"/>
                <a:cs typeface="Calibri"/>
              </a:rPr>
              <a:t> </a:t>
            </a:r>
            <a:r>
              <a:rPr sz="1550" spc="10" dirty="0">
                <a:latin typeface="Calibri"/>
                <a:cs typeface="Calibri"/>
              </a:rPr>
              <a:t>la</a:t>
            </a:r>
            <a:r>
              <a:rPr sz="1550" spc="15" dirty="0">
                <a:latin typeface="Calibri"/>
                <a:cs typeface="Calibri"/>
              </a:rPr>
              <a:t> </a:t>
            </a:r>
            <a:r>
              <a:rPr sz="1550" spc="5" dirty="0">
                <a:latin typeface="Calibri"/>
                <a:cs typeface="Calibri"/>
              </a:rPr>
              <a:t>programmazione</a:t>
            </a:r>
            <a:r>
              <a:rPr sz="1550" spc="365" dirty="0">
                <a:latin typeface="Calibri"/>
                <a:cs typeface="Calibri"/>
              </a:rPr>
              <a:t> </a:t>
            </a:r>
            <a:r>
              <a:rPr sz="1550" spc="5" dirty="0">
                <a:latin typeface="Calibri"/>
                <a:cs typeface="Calibri"/>
              </a:rPr>
              <a:t>didattica,</a:t>
            </a:r>
            <a:r>
              <a:rPr sz="1550" spc="10" dirty="0">
                <a:latin typeface="Calibri"/>
                <a:cs typeface="Calibri"/>
              </a:rPr>
              <a:t> </a:t>
            </a:r>
            <a:r>
              <a:rPr sz="1550" spc="5" dirty="0">
                <a:latin typeface="Calibri"/>
                <a:cs typeface="Calibri"/>
              </a:rPr>
              <a:t>hanno</a:t>
            </a:r>
            <a:r>
              <a:rPr sz="1550" spc="10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seguito</a:t>
            </a:r>
            <a:r>
              <a:rPr sz="1550" spc="5" dirty="0">
                <a:latin typeface="Calibri"/>
                <a:cs typeface="Calibri"/>
              </a:rPr>
              <a:t> </a:t>
            </a:r>
            <a:r>
              <a:rPr sz="1550" spc="10" dirty="0">
                <a:latin typeface="Calibri"/>
                <a:cs typeface="Calibri"/>
              </a:rPr>
              <a:t>un</a:t>
            </a:r>
            <a:r>
              <a:rPr sz="1550" spc="15" dirty="0">
                <a:latin typeface="Calibri"/>
                <a:cs typeface="Calibri"/>
              </a:rPr>
              <a:t> </a:t>
            </a:r>
            <a:r>
              <a:rPr sz="1550" spc="5" dirty="0">
                <a:latin typeface="Calibri"/>
                <a:cs typeface="Calibri"/>
              </a:rPr>
              <a:t>approccio </a:t>
            </a:r>
            <a:r>
              <a:rPr sz="1550" spc="10" dirty="0">
                <a:latin typeface="Calibri"/>
                <a:cs typeface="Calibri"/>
              </a:rPr>
              <a:t> </a:t>
            </a:r>
            <a:r>
              <a:rPr sz="1550" spc="5" dirty="0">
                <a:latin typeface="Calibri"/>
                <a:cs typeface="Calibri"/>
              </a:rPr>
              <a:t>multidisciplinare</a:t>
            </a:r>
            <a:r>
              <a:rPr sz="1550" spc="10" dirty="0">
                <a:latin typeface="Calibri"/>
                <a:cs typeface="Calibri"/>
              </a:rPr>
              <a:t> e</a:t>
            </a:r>
            <a:r>
              <a:rPr sz="1550" spc="15" dirty="0">
                <a:latin typeface="Calibri"/>
                <a:cs typeface="Calibri"/>
              </a:rPr>
              <a:t> </a:t>
            </a:r>
            <a:r>
              <a:rPr sz="1550" spc="5" dirty="0">
                <a:latin typeface="Calibri"/>
                <a:cs typeface="Calibri"/>
              </a:rPr>
              <a:t>interdisciplinare,</a:t>
            </a:r>
            <a:r>
              <a:rPr sz="1550" spc="10" dirty="0">
                <a:latin typeface="Calibri"/>
                <a:cs typeface="Calibri"/>
              </a:rPr>
              <a:t> </a:t>
            </a:r>
            <a:r>
              <a:rPr sz="1550" spc="5" dirty="0">
                <a:latin typeface="Calibri"/>
                <a:cs typeface="Calibri"/>
              </a:rPr>
              <a:t>valorizzando</a:t>
            </a:r>
            <a:r>
              <a:rPr sz="1550" spc="10" dirty="0">
                <a:latin typeface="Calibri"/>
                <a:cs typeface="Calibri"/>
              </a:rPr>
              <a:t> </a:t>
            </a:r>
            <a:r>
              <a:rPr sz="1550" spc="15" dirty="0">
                <a:latin typeface="Calibri"/>
                <a:cs typeface="Calibri"/>
              </a:rPr>
              <a:t>le</a:t>
            </a:r>
            <a:r>
              <a:rPr sz="1550" spc="20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diverse</a:t>
            </a:r>
            <a:r>
              <a:rPr sz="1550" spc="5" dirty="0">
                <a:latin typeface="Calibri"/>
                <a:cs typeface="Calibri"/>
              </a:rPr>
              <a:t> identità</a:t>
            </a:r>
            <a:r>
              <a:rPr sz="1550" spc="10" dirty="0">
                <a:latin typeface="Calibri"/>
                <a:cs typeface="Calibri"/>
              </a:rPr>
              <a:t> e</a:t>
            </a:r>
            <a:r>
              <a:rPr sz="1550" spc="15" dirty="0">
                <a:latin typeface="Calibri"/>
                <a:cs typeface="Calibri"/>
              </a:rPr>
              <a:t> </a:t>
            </a:r>
            <a:r>
              <a:rPr sz="1550" spc="5" dirty="0">
                <a:latin typeface="Calibri"/>
                <a:cs typeface="Calibri"/>
              </a:rPr>
              <a:t>radici </a:t>
            </a:r>
            <a:r>
              <a:rPr sz="1550" spc="10" dirty="0">
                <a:latin typeface="Calibri"/>
                <a:cs typeface="Calibri"/>
              </a:rPr>
              <a:t> </a:t>
            </a:r>
            <a:r>
              <a:rPr sz="1550" spc="5" dirty="0">
                <a:latin typeface="Calibri"/>
                <a:cs typeface="Calibri"/>
              </a:rPr>
              <a:t>culturali</a:t>
            </a:r>
            <a:r>
              <a:rPr sz="1550" spc="100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degli</a:t>
            </a:r>
            <a:r>
              <a:rPr sz="1550" spc="35" dirty="0">
                <a:latin typeface="Calibri"/>
                <a:cs typeface="Calibri"/>
              </a:rPr>
              <a:t> </a:t>
            </a:r>
            <a:r>
              <a:rPr sz="1550" spc="5" dirty="0">
                <a:latin typeface="Calibri"/>
                <a:cs typeface="Calibri"/>
              </a:rPr>
              <a:t>alunni.</a:t>
            </a:r>
            <a:endParaRPr sz="155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6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00" dirty="0">
              <a:latin typeface="Calibri"/>
              <a:cs typeface="Calibri"/>
            </a:endParaRPr>
          </a:p>
          <a:p>
            <a:pPr marL="9525" algn="ctr">
              <a:lnSpc>
                <a:spcPct val="100000"/>
              </a:lnSpc>
            </a:pPr>
            <a:r>
              <a:rPr sz="2000" b="1" spc="15" dirty="0">
                <a:latin typeface="Calibri"/>
                <a:cs typeface="Calibri"/>
              </a:rPr>
              <a:t>MUSICA</a:t>
            </a:r>
            <a:endParaRPr sz="2000" dirty="0">
              <a:latin typeface="Calibri"/>
              <a:cs typeface="Calibri"/>
            </a:endParaRPr>
          </a:p>
          <a:p>
            <a:pPr marL="8890" algn="ctr">
              <a:lnSpc>
                <a:spcPct val="100000"/>
              </a:lnSpc>
              <a:spcBef>
                <a:spcPts val="1055"/>
              </a:spcBef>
            </a:pPr>
            <a:r>
              <a:rPr sz="2000" b="1" spc="5" dirty="0">
                <a:latin typeface="Calibri"/>
                <a:cs typeface="Calibri"/>
              </a:rPr>
              <a:t>Ritmiamo</a:t>
            </a:r>
            <a:r>
              <a:rPr sz="2000" b="1" spc="35" dirty="0">
                <a:latin typeface="Calibri"/>
                <a:cs typeface="Calibri"/>
              </a:rPr>
              <a:t> </a:t>
            </a:r>
            <a:r>
              <a:rPr sz="2000" b="1" spc="15" dirty="0">
                <a:latin typeface="Calibri"/>
                <a:cs typeface="Calibri"/>
              </a:rPr>
              <a:t>“I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mattoni</a:t>
            </a:r>
            <a:r>
              <a:rPr sz="2000" b="1" spc="20" dirty="0">
                <a:latin typeface="Calibri"/>
                <a:cs typeface="Calibri"/>
              </a:rPr>
              <a:t> </a:t>
            </a:r>
            <a:r>
              <a:rPr sz="2000" b="1" spc="30" dirty="0">
                <a:latin typeface="Calibri"/>
                <a:cs typeface="Calibri"/>
              </a:rPr>
              <a:t>della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spc="5" dirty="0">
                <a:latin typeface="Calibri"/>
                <a:cs typeface="Calibri"/>
              </a:rPr>
              <a:t>vita”</a:t>
            </a:r>
            <a:r>
              <a:rPr sz="2000" b="1" spc="10" dirty="0">
                <a:latin typeface="Calibri"/>
                <a:cs typeface="Calibri"/>
              </a:rPr>
              <a:t> </a:t>
            </a:r>
            <a:r>
              <a:rPr sz="2000" b="1" spc="15" dirty="0">
                <a:latin typeface="Calibri"/>
                <a:cs typeface="Calibri"/>
              </a:rPr>
              <a:t>con</a:t>
            </a:r>
            <a:r>
              <a:rPr sz="2000" b="1" spc="35" dirty="0">
                <a:latin typeface="Calibri"/>
                <a:cs typeface="Calibri"/>
              </a:rPr>
              <a:t> </a:t>
            </a:r>
            <a:r>
              <a:rPr sz="2000" b="1" spc="20" dirty="0">
                <a:latin typeface="Calibri"/>
                <a:cs typeface="Calibri"/>
              </a:rPr>
              <a:t>gli </a:t>
            </a:r>
            <a:r>
              <a:rPr sz="2000" b="1" spc="25" dirty="0">
                <a:latin typeface="Calibri"/>
                <a:cs typeface="Calibri"/>
              </a:rPr>
              <a:t>strumenti.</a:t>
            </a:r>
            <a:endParaRPr sz="2000" dirty="0">
              <a:latin typeface="Calibri"/>
              <a:cs typeface="Calibri"/>
            </a:endParaRPr>
          </a:p>
          <a:p>
            <a:pPr marL="12065" marR="5080" indent="-1270" algn="ctr">
              <a:lnSpc>
                <a:spcPct val="110500"/>
              </a:lnSpc>
              <a:spcBef>
                <a:spcPts val="725"/>
              </a:spcBef>
            </a:pPr>
            <a:r>
              <a:rPr sz="2000" b="1" spc="5" dirty="0">
                <a:latin typeface="Calibri"/>
                <a:cs typeface="Calibri"/>
              </a:rPr>
              <a:t>I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spc="25" dirty="0">
                <a:latin typeface="Calibri"/>
                <a:cs typeface="Calibri"/>
              </a:rPr>
              <a:t>bambini</a:t>
            </a:r>
            <a:r>
              <a:rPr sz="2000" b="1" spc="20" dirty="0">
                <a:latin typeface="Calibri"/>
                <a:cs typeface="Calibri"/>
              </a:rPr>
              <a:t> </a:t>
            </a:r>
            <a:r>
              <a:rPr sz="2000" b="1" spc="25" dirty="0">
                <a:latin typeface="Calibri"/>
                <a:cs typeface="Calibri"/>
              </a:rPr>
              <a:t>hanno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cantato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b="1" spc="20" dirty="0">
                <a:latin typeface="Calibri"/>
                <a:cs typeface="Calibri"/>
              </a:rPr>
              <a:t>in</a:t>
            </a:r>
            <a:r>
              <a:rPr sz="2000" b="1" spc="35" dirty="0">
                <a:latin typeface="Calibri"/>
                <a:cs typeface="Calibri"/>
              </a:rPr>
              <a:t> </a:t>
            </a:r>
            <a:r>
              <a:rPr sz="2000" b="1" spc="20" dirty="0">
                <a:latin typeface="Calibri"/>
                <a:cs typeface="Calibri"/>
              </a:rPr>
              <a:t>coro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b="1" spc="20" dirty="0">
                <a:latin typeface="Calibri"/>
                <a:cs typeface="Calibri"/>
              </a:rPr>
              <a:t>la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spc="20" dirty="0">
                <a:latin typeface="Calibri"/>
                <a:cs typeface="Calibri"/>
              </a:rPr>
              <a:t>canzone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b="1" spc="15" dirty="0">
                <a:latin typeface="Calibri"/>
                <a:cs typeface="Calibri"/>
              </a:rPr>
              <a:t>“I</a:t>
            </a:r>
            <a:r>
              <a:rPr sz="2000" b="1" spc="35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mattoni</a:t>
            </a:r>
            <a:r>
              <a:rPr sz="2000" b="1" spc="20" dirty="0">
                <a:latin typeface="Calibri"/>
                <a:cs typeface="Calibri"/>
              </a:rPr>
              <a:t> </a:t>
            </a:r>
            <a:r>
              <a:rPr sz="2000" b="1" spc="30" dirty="0">
                <a:latin typeface="Calibri"/>
                <a:cs typeface="Calibri"/>
              </a:rPr>
              <a:t>della </a:t>
            </a:r>
            <a:r>
              <a:rPr sz="2000" b="1" spc="35" dirty="0">
                <a:latin typeface="Calibri"/>
                <a:cs typeface="Calibri"/>
              </a:rPr>
              <a:t> </a:t>
            </a:r>
            <a:r>
              <a:rPr sz="2000" b="1" spc="5" dirty="0">
                <a:latin typeface="Calibri"/>
                <a:cs typeface="Calibri"/>
              </a:rPr>
              <a:t>vita” </a:t>
            </a:r>
            <a:r>
              <a:rPr sz="2000" b="1" spc="10" dirty="0">
                <a:latin typeface="Calibri"/>
                <a:cs typeface="Calibri"/>
              </a:rPr>
              <a:t>a </a:t>
            </a:r>
            <a:r>
              <a:rPr sz="2000" b="1" spc="15" dirty="0">
                <a:latin typeface="Calibri"/>
                <a:cs typeface="Calibri"/>
              </a:rPr>
              <a:t>voce unica, </a:t>
            </a:r>
            <a:r>
              <a:rPr sz="2000" b="1" spc="10" dirty="0">
                <a:latin typeface="Calibri"/>
                <a:cs typeface="Calibri"/>
              </a:rPr>
              <a:t>a </a:t>
            </a:r>
            <a:r>
              <a:rPr sz="2000" b="1" spc="15" dirty="0">
                <a:latin typeface="Calibri"/>
                <a:cs typeface="Calibri"/>
              </a:rPr>
              <a:t>voci </a:t>
            </a:r>
            <a:r>
              <a:rPr sz="2000" b="1" spc="10" dirty="0">
                <a:latin typeface="Calibri"/>
                <a:cs typeface="Calibri"/>
              </a:rPr>
              <a:t>alternate, </a:t>
            </a:r>
            <a:r>
              <a:rPr sz="2000" b="1" spc="15" dirty="0">
                <a:latin typeface="Calibri"/>
                <a:cs typeface="Calibri"/>
              </a:rPr>
              <a:t>con </a:t>
            </a:r>
            <a:r>
              <a:rPr sz="2000" b="1" spc="20" dirty="0">
                <a:latin typeface="Calibri"/>
                <a:cs typeface="Calibri"/>
              </a:rPr>
              <a:t>solista </a:t>
            </a:r>
            <a:r>
              <a:rPr sz="2000" b="1" spc="10" dirty="0">
                <a:latin typeface="Calibri"/>
                <a:cs typeface="Calibri"/>
              </a:rPr>
              <a:t>e </a:t>
            </a:r>
            <a:r>
              <a:rPr sz="2000" b="1" spc="20" dirty="0">
                <a:latin typeface="Calibri"/>
                <a:cs typeface="Calibri"/>
              </a:rPr>
              <a:t>coro </a:t>
            </a:r>
            <a:r>
              <a:rPr sz="2000" b="1" spc="30" dirty="0">
                <a:latin typeface="Calibri"/>
                <a:cs typeface="Calibri"/>
              </a:rPr>
              <a:t>per </a:t>
            </a:r>
            <a:r>
              <a:rPr sz="2000" b="1" spc="15" dirty="0">
                <a:latin typeface="Calibri"/>
                <a:cs typeface="Calibri"/>
              </a:rPr>
              <a:t>il </a:t>
            </a:r>
            <a:r>
              <a:rPr sz="2000" b="1" spc="20" dirty="0">
                <a:latin typeface="Calibri"/>
                <a:cs typeface="Calibri"/>
              </a:rPr>
              <a:t> </a:t>
            </a:r>
            <a:r>
              <a:rPr sz="2000" b="1" spc="25" dirty="0">
                <a:latin typeface="Calibri"/>
                <a:cs typeface="Calibri"/>
              </a:rPr>
              <a:t>ritornello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b="1" spc="25" dirty="0">
                <a:latin typeface="Calibri"/>
                <a:cs typeface="Calibri"/>
              </a:rPr>
              <a:t>ed</a:t>
            </a:r>
            <a:r>
              <a:rPr sz="2000" b="1" spc="35" dirty="0">
                <a:latin typeface="Calibri"/>
                <a:cs typeface="Calibri"/>
              </a:rPr>
              <a:t> infine</a:t>
            </a:r>
            <a:r>
              <a:rPr sz="2000" b="1" spc="25" dirty="0">
                <a:latin typeface="Calibri"/>
                <a:cs typeface="Calibri"/>
              </a:rPr>
              <a:t> </a:t>
            </a:r>
            <a:r>
              <a:rPr sz="2000" b="1" spc="15" dirty="0">
                <a:latin typeface="Calibri"/>
                <a:cs typeface="Calibri"/>
              </a:rPr>
              <a:t>con</a:t>
            </a:r>
            <a:r>
              <a:rPr sz="2000" b="1" spc="35" dirty="0">
                <a:latin typeface="Calibri"/>
                <a:cs typeface="Calibri"/>
              </a:rPr>
              <a:t> </a:t>
            </a:r>
            <a:r>
              <a:rPr sz="2000" b="1" spc="20" dirty="0">
                <a:latin typeface="Calibri"/>
                <a:cs typeface="Calibri"/>
              </a:rPr>
              <a:t>gli strumenti</a:t>
            </a:r>
            <a:r>
              <a:rPr sz="2000" b="1" spc="25" dirty="0">
                <a:latin typeface="Calibri"/>
                <a:cs typeface="Calibri"/>
              </a:rPr>
              <a:t> l’hanno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ritmata, </a:t>
            </a:r>
            <a:r>
              <a:rPr sz="2000" b="1" spc="30" dirty="0">
                <a:latin typeface="Calibri"/>
                <a:cs typeface="Calibri"/>
              </a:rPr>
              <a:t>per</a:t>
            </a:r>
            <a:r>
              <a:rPr sz="2000" b="1" spc="25" dirty="0">
                <a:latin typeface="Calibri"/>
                <a:cs typeface="Calibri"/>
              </a:rPr>
              <a:t> </a:t>
            </a:r>
            <a:r>
              <a:rPr sz="2000" b="1" spc="35" dirty="0">
                <a:latin typeface="Calibri"/>
                <a:cs typeface="Calibri"/>
              </a:rPr>
              <a:t>poi </a:t>
            </a:r>
            <a:r>
              <a:rPr sz="2000" b="1" spc="40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rappresentare</a:t>
            </a:r>
            <a:r>
              <a:rPr sz="2000" b="1" spc="-125" dirty="0">
                <a:latin typeface="Calibri"/>
                <a:cs typeface="Calibri"/>
              </a:rPr>
              <a:t> </a:t>
            </a:r>
            <a:r>
              <a:rPr sz="2000" b="1" spc="20" dirty="0">
                <a:latin typeface="Calibri"/>
                <a:cs typeface="Calibri"/>
              </a:rPr>
              <a:t>le</a:t>
            </a:r>
            <a:r>
              <a:rPr sz="2000" b="1" spc="-125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parti</a:t>
            </a:r>
            <a:r>
              <a:rPr sz="2000" b="1" spc="20" dirty="0">
                <a:latin typeface="Calibri"/>
                <a:cs typeface="Calibri"/>
              </a:rPr>
              <a:t> </a:t>
            </a:r>
            <a:r>
              <a:rPr sz="2000" b="1" spc="30" dirty="0">
                <a:latin typeface="Calibri"/>
                <a:cs typeface="Calibri"/>
              </a:rPr>
              <a:t>della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spc="20" dirty="0">
                <a:latin typeface="Calibri"/>
                <a:cs typeface="Calibri"/>
              </a:rPr>
              <a:t>canzone</a:t>
            </a:r>
            <a:r>
              <a:rPr sz="2000" b="1" spc="25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e</a:t>
            </a:r>
            <a:r>
              <a:rPr sz="2000" b="1" spc="25" dirty="0">
                <a:latin typeface="Calibri"/>
                <a:cs typeface="Calibri"/>
              </a:rPr>
              <a:t> </a:t>
            </a:r>
            <a:r>
              <a:rPr sz="2000" b="1" spc="20" dirty="0">
                <a:latin typeface="Calibri"/>
                <a:cs typeface="Calibri"/>
              </a:rPr>
              <a:t>lo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b="1" spc="20" dirty="0">
                <a:latin typeface="Calibri"/>
                <a:cs typeface="Calibri"/>
              </a:rPr>
              <a:t>strumento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b="1" spc="25" dirty="0">
                <a:latin typeface="Calibri"/>
                <a:cs typeface="Calibri"/>
              </a:rPr>
              <a:t>utilizzato.</a:t>
            </a:r>
            <a:endParaRPr sz="20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email"/>
          <a:stretch>
            <a:fillRect/>
          </a:stretch>
        </p:blipFill>
        <p:spPr>
          <a:xfrm>
            <a:off x="1362075" y="8169275"/>
            <a:ext cx="3971925" cy="240156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57880" y="435292"/>
            <a:ext cx="2428875" cy="4489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b="0" spc="10" dirty="0">
                <a:latin typeface="Calibri"/>
                <a:cs typeface="Calibri"/>
              </a:rPr>
              <a:t>LINGUA</a:t>
            </a:r>
            <a:r>
              <a:rPr b="0" spc="55" dirty="0">
                <a:latin typeface="Calibri"/>
                <a:cs typeface="Calibri"/>
              </a:rPr>
              <a:t> </a:t>
            </a:r>
            <a:r>
              <a:rPr b="0" spc="5" dirty="0">
                <a:latin typeface="Calibri"/>
                <a:cs typeface="Calibri"/>
              </a:rPr>
              <a:t>INGLESE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5134" y="1257108"/>
            <a:ext cx="6666230" cy="1922780"/>
          </a:xfrm>
          <a:prstGeom prst="rect">
            <a:avLst/>
          </a:prstGeom>
        </p:spPr>
        <p:txBody>
          <a:bodyPr vert="horz" wrap="square" lIns="0" tIns="13779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85"/>
              </a:spcBef>
            </a:pPr>
            <a:r>
              <a:rPr sz="1550" b="1" spc="-5" dirty="0">
                <a:latin typeface="Calibri"/>
                <a:cs typeface="Calibri"/>
              </a:rPr>
              <a:t>Lapbook</a:t>
            </a:r>
            <a:r>
              <a:rPr sz="1550" b="1" spc="150" dirty="0">
                <a:latin typeface="Calibri"/>
                <a:cs typeface="Calibri"/>
              </a:rPr>
              <a:t> </a:t>
            </a:r>
            <a:r>
              <a:rPr sz="1550" b="1" dirty="0">
                <a:latin typeface="Calibri"/>
                <a:cs typeface="Calibri"/>
              </a:rPr>
              <a:t>“Four</a:t>
            </a:r>
            <a:r>
              <a:rPr sz="1550" b="1" spc="120" dirty="0">
                <a:latin typeface="Calibri"/>
                <a:cs typeface="Calibri"/>
              </a:rPr>
              <a:t> </a:t>
            </a:r>
            <a:r>
              <a:rPr sz="1550" b="1" spc="5" dirty="0">
                <a:latin typeface="Calibri"/>
                <a:cs typeface="Calibri"/>
              </a:rPr>
              <a:t>elements”</a:t>
            </a:r>
            <a:endParaRPr sz="1550">
              <a:latin typeface="Calibri"/>
              <a:cs typeface="Calibri"/>
            </a:endParaRPr>
          </a:p>
          <a:p>
            <a:pPr marL="12700" marR="6985" algn="just">
              <a:lnSpc>
                <a:spcPct val="115100"/>
              </a:lnSpc>
              <a:spcBef>
                <a:spcPts val="710"/>
              </a:spcBef>
            </a:pPr>
            <a:r>
              <a:rPr sz="1550" b="1" spc="-10" dirty="0">
                <a:latin typeface="Calibri"/>
                <a:cs typeface="Calibri"/>
              </a:rPr>
              <a:t>L’attività</a:t>
            </a:r>
            <a:r>
              <a:rPr sz="1550" b="1" spc="-5" dirty="0">
                <a:latin typeface="Calibri"/>
                <a:cs typeface="Calibri"/>
              </a:rPr>
              <a:t> </a:t>
            </a:r>
            <a:r>
              <a:rPr sz="1550" b="1" spc="-10" dirty="0">
                <a:latin typeface="Calibri"/>
                <a:cs typeface="Calibri"/>
              </a:rPr>
              <a:t>si</a:t>
            </a:r>
            <a:r>
              <a:rPr sz="1550" b="1" spc="-5" dirty="0">
                <a:latin typeface="Calibri"/>
                <a:cs typeface="Calibri"/>
              </a:rPr>
              <a:t> </a:t>
            </a:r>
            <a:r>
              <a:rPr sz="1550" b="1" spc="10" dirty="0">
                <a:latin typeface="Calibri"/>
                <a:cs typeface="Calibri"/>
              </a:rPr>
              <a:t>è</a:t>
            </a:r>
            <a:r>
              <a:rPr sz="1550" b="1" spc="15" dirty="0">
                <a:latin typeface="Calibri"/>
                <a:cs typeface="Calibri"/>
              </a:rPr>
              <a:t> </a:t>
            </a:r>
            <a:r>
              <a:rPr sz="1550" b="1" spc="-10" dirty="0">
                <a:latin typeface="Calibri"/>
                <a:cs typeface="Calibri"/>
              </a:rPr>
              <a:t>svolta</a:t>
            </a:r>
            <a:r>
              <a:rPr sz="1550" b="1" spc="-5" dirty="0">
                <a:latin typeface="Calibri"/>
                <a:cs typeface="Calibri"/>
              </a:rPr>
              <a:t> </a:t>
            </a:r>
            <a:r>
              <a:rPr sz="1550" b="1" dirty="0">
                <a:latin typeface="Calibri"/>
                <a:cs typeface="Calibri"/>
              </a:rPr>
              <a:t>in</a:t>
            </a:r>
            <a:r>
              <a:rPr sz="1550" b="1" spc="5" dirty="0">
                <a:latin typeface="Calibri"/>
                <a:cs typeface="Calibri"/>
              </a:rPr>
              <a:t> diversi</a:t>
            </a:r>
            <a:r>
              <a:rPr sz="1550" b="1" spc="10" dirty="0">
                <a:latin typeface="Calibri"/>
                <a:cs typeface="Calibri"/>
              </a:rPr>
              <a:t> </a:t>
            </a:r>
            <a:r>
              <a:rPr sz="1550" b="1" dirty="0">
                <a:latin typeface="Calibri"/>
                <a:cs typeface="Calibri"/>
              </a:rPr>
              <a:t>momenti:</a:t>
            </a:r>
            <a:r>
              <a:rPr sz="1550" b="1" spc="5" dirty="0">
                <a:latin typeface="Calibri"/>
                <a:cs typeface="Calibri"/>
              </a:rPr>
              <a:t> </a:t>
            </a:r>
            <a:r>
              <a:rPr sz="1550" b="1" spc="-5" dirty="0">
                <a:latin typeface="Calibri"/>
                <a:cs typeface="Calibri"/>
              </a:rPr>
              <a:t>inizialmente</a:t>
            </a:r>
            <a:r>
              <a:rPr sz="1550" b="1" dirty="0">
                <a:latin typeface="Calibri"/>
                <a:cs typeface="Calibri"/>
              </a:rPr>
              <a:t> </a:t>
            </a:r>
            <a:r>
              <a:rPr sz="1550" b="1" spc="-10" dirty="0">
                <a:latin typeface="Calibri"/>
                <a:cs typeface="Calibri"/>
              </a:rPr>
              <a:t>si</a:t>
            </a:r>
            <a:r>
              <a:rPr sz="1550" b="1" spc="330" dirty="0">
                <a:latin typeface="Calibri"/>
                <a:cs typeface="Calibri"/>
              </a:rPr>
              <a:t> </a:t>
            </a:r>
            <a:r>
              <a:rPr sz="1550" b="1" spc="10" dirty="0">
                <a:latin typeface="Calibri"/>
                <a:cs typeface="Calibri"/>
              </a:rPr>
              <a:t>è  </a:t>
            </a:r>
            <a:r>
              <a:rPr sz="1550" b="1" spc="5" dirty="0">
                <a:latin typeface="Calibri"/>
                <a:cs typeface="Calibri"/>
              </a:rPr>
              <a:t>presentato  </a:t>
            </a:r>
            <a:r>
              <a:rPr sz="1550" b="1" spc="-5" dirty="0">
                <a:latin typeface="Calibri"/>
                <a:cs typeface="Calibri"/>
              </a:rPr>
              <a:t>il </a:t>
            </a:r>
            <a:r>
              <a:rPr sz="1550" b="1" dirty="0">
                <a:latin typeface="Calibri"/>
                <a:cs typeface="Calibri"/>
              </a:rPr>
              <a:t> vocabulary </a:t>
            </a:r>
            <a:r>
              <a:rPr sz="1550" b="1" spc="5" dirty="0">
                <a:latin typeface="Calibri"/>
                <a:cs typeface="Calibri"/>
              </a:rPr>
              <a:t>relativo </a:t>
            </a:r>
            <a:r>
              <a:rPr sz="1550" b="1" spc="-5" dirty="0">
                <a:latin typeface="Calibri"/>
                <a:cs typeface="Calibri"/>
              </a:rPr>
              <a:t>ai </a:t>
            </a:r>
            <a:r>
              <a:rPr sz="1550" b="1" spc="10" dirty="0">
                <a:latin typeface="Calibri"/>
                <a:cs typeface="Calibri"/>
              </a:rPr>
              <a:t>4 elementi </a:t>
            </a:r>
            <a:r>
              <a:rPr sz="1550" b="1" spc="20" dirty="0">
                <a:latin typeface="Calibri"/>
                <a:cs typeface="Calibri"/>
              </a:rPr>
              <a:t>(water, </a:t>
            </a:r>
            <a:r>
              <a:rPr sz="1550" b="1" spc="5" dirty="0">
                <a:latin typeface="Calibri"/>
                <a:cs typeface="Calibri"/>
              </a:rPr>
              <a:t>earth, air, </a:t>
            </a:r>
            <a:r>
              <a:rPr sz="1550" b="1" spc="20" dirty="0">
                <a:latin typeface="Calibri"/>
                <a:cs typeface="Calibri"/>
              </a:rPr>
              <a:t>fire) </a:t>
            </a:r>
            <a:r>
              <a:rPr sz="1550" b="1" spc="-5" dirty="0">
                <a:latin typeface="Calibri"/>
                <a:cs typeface="Calibri"/>
              </a:rPr>
              <a:t>poi </a:t>
            </a:r>
            <a:r>
              <a:rPr sz="1550" b="1" spc="10" dirty="0">
                <a:latin typeface="Calibri"/>
                <a:cs typeface="Calibri"/>
              </a:rPr>
              <a:t>è </a:t>
            </a:r>
            <a:r>
              <a:rPr sz="1550" b="1" spc="-15" dirty="0">
                <a:latin typeface="Calibri"/>
                <a:cs typeface="Calibri"/>
              </a:rPr>
              <a:t>stata </a:t>
            </a:r>
            <a:r>
              <a:rPr sz="1550" b="1" spc="-10" dirty="0">
                <a:latin typeface="Calibri"/>
                <a:cs typeface="Calibri"/>
              </a:rPr>
              <a:t>abbinata </a:t>
            </a:r>
            <a:r>
              <a:rPr sz="1550" b="1" dirty="0">
                <a:latin typeface="Calibri"/>
                <a:cs typeface="Calibri"/>
              </a:rPr>
              <a:t>la </a:t>
            </a:r>
            <a:r>
              <a:rPr sz="1550" b="1" spc="5" dirty="0">
                <a:latin typeface="Calibri"/>
                <a:cs typeface="Calibri"/>
              </a:rPr>
              <a:t> </a:t>
            </a:r>
            <a:r>
              <a:rPr sz="1550" b="1" dirty="0">
                <a:latin typeface="Calibri"/>
                <a:cs typeface="Calibri"/>
              </a:rPr>
              <a:t>struttura</a:t>
            </a:r>
            <a:r>
              <a:rPr sz="1550" b="1" spc="135" dirty="0">
                <a:latin typeface="Calibri"/>
                <a:cs typeface="Calibri"/>
              </a:rPr>
              <a:t> </a:t>
            </a:r>
            <a:r>
              <a:rPr sz="1550" b="1" spc="-5" dirty="0">
                <a:latin typeface="Calibri"/>
                <a:cs typeface="Calibri"/>
              </a:rPr>
              <a:t>linguistica</a:t>
            </a:r>
            <a:r>
              <a:rPr sz="1550" b="1" spc="215" dirty="0">
                <a:latin typeface="Calibri"/>
                <a:cs typeface="Calibri"/>
              </a:rPr>
              <a:t> </a:t>
            </a:r>
            <a:r>
              <a:rPr sz="1550" b="1" spc="10" dirty="0">
                <a:latin typeface="Calibri"/>
                <a:cs typeface="Calibri"/>
              </a:rPr>
              <a:t>WHAT</a:t>
            </a:r>
            <a:r>
              <a:rPr sz="1550" b="1" spc="65" dirty="0">
                <a:latin typeface="Calibri"/>
                <a:cs typeface="Calibri"/>
              </a:rPr>
              <a:t> </a:t>
            </a:r>
            <a:r>
              <a:rPr sz="1550" b="1" spc="20" dirty="0">
                <a:latin typeface="Calibri"/>
                <a:cs typeface="Calibri"/>
              </a:rPr>
              <a:t>IS</a:t>
            </a:r>
            <a:r>
              <a:rPr sz="1550" b="1" spc="25" dirty="0">
                <a:latin typeface="Calibri"/>
                <a:cs typeface="Calibri"/>
              </a:rPr>
              <a:t> </a:t>
            </a:r>
            <a:r>
              <a:rPr sz="1550" b="1" spc="5" dirty="0">
                <a:latin typeface="Calibri"/>
                <a:cs typeface="Calibri"/>
              </a:rPr>
              <a:t>IT?</a:t>
            </a:r>
            <a:r>
              <a:rPr sz="1550" b="1" spc="40" dirty="0">
                <a:latin typeface="Calibri"/>
                <a:cs typeface="Calibri"/>
              </a:rPr>
              <a:t> </a:t>
            </a:r>
            <a:r>
              <a:rPr sz="1550" b="1" spc="20" dirty="0">
                <a:latin typeface="Calibri"/>
                <a:cs typeface="Calibri"/>
              </a:rPr>
              <a:t>IT</a:t>
            </a:r>
            <a:r>
              <a:rPr sz="1550" b="1" spc="-10" dirty="0">
                <a:latin typeface="Calibri"/>
                <a:cs typeface="Calibri"/>
              </a:rPr>
              <a:t> </a:t>
            </a:r>
            <a:r>
              <a:rPr sz="1550" b="1" spc="20" dirty="0">
                <a:latin typeface="Calibri"/>
                <a:cs typeface="Calibri"/>
              </a:rPr>
              <a:t>IS…..</a:t>
            </a:r>
            <a:endParaRPr sz="1550">
              <a:latin typeface="Calibri"/>
              <a:cs typeface="Calibri"/>
            </a:endParaRPr>
          </a:p>
          <a:p>
            <a:pPr marL="12700" marR="5080" algn="just">
              <a:lnSpc>
                <a:spcPct val="112999"/>
              </a:lnSpc>
              <a:spcBef>
                <a:spcPts val="750"/>
              </a:spcBef>
            </a:pPr>
            <a:r>
              <a:rPr sz="1550" b="1" spc="5" dirty="0">
                <a:latin typeface="Calibri"/>
                <a:cs typeface="Calibri"/>
              </a:rPr>
              <a:t>Infine i </a:t>
            </a:r>
            <a:r>
              <a:rPr sz="1550" b="1" spc="-10" dirty="0">
                <a:latin typeface="Calibri"/>
                <a:cs typeface="Calibri"/>
              </a:rPr>
              <a:t>bambini hanno </a:t>
            </a:r>
            <a:r>
              <a:rPr sz="1550" b="1" spc="-5" dirty="0">
                <a:latin typeface="Calibri"/>
                <a:cs typeface="Calibri"/>
              </a:rPr>
              <a:t>inventato </a:t>
            </a:r>
            <a:r>
              <a:rPr sz="1550" b="1" spc="10" dirty="0">
                <a:latin typeface="Calibri"/>
                <a:cs typeface="Calibri"/>
              </a:rPr>
              <a:t>per </a:t>
            </a:r>
            <a:r>
              <a:rPr sz="1550" b="1" spc="-5" dirty="0">
                <a:latin typeface="Calibri"/>
                <a:cs typeface="Calibri"/>
              </a:rPr>
              <a:t>ogni </a:t>
            </a:r>
            <a:r>
              <a:rPr sz="1550" b="1" spc="10" dirty="0">
                <a:latin typeface="Calibri"/>
                <a:cs typeface="Calibri"/>
              </a:rPr>
              <a:t>elemento </a:t>
            </a:r>
            <a:r>
              <a:rPr sz="1550" b="1" dirty="0">
                <a:latin typeface="Calibri"/>
                <a:cs typeface="Calibri"/>
              </a:rPr>
              <a:t>un aggettivo, </a:t>
            </a:r>
            <a:r>
              <a:rPr sz="1550" b="1" spc="-5" dirty="0">
                <a:latin typeface="Calibri"/>
                <a:cs typeface="Calibri"/>
              </a:rPr>
              <a:t>ad </a:t>
            </a:r>
            <a:r>
              <a:rPr sz="1550" b="1" spc="5" dirty="0">
                <a:latin typeface="Calibri"/>
                <a:cs typeface="Calibri"/>
              </a:rPr>
              <a:t>es. </a:t>
            </a:r>
            <a:r>
              <a:rPr sz="1550" b="1" spc="-10" dirty="0">
                <a:latin typeface="Calibri"/>
                <a:cs typeface="Calibri"/>
              </a:rPr>
              <a:t>The </a:t>
            </a:r>
            <a:r>
              <a:rPr sz="1550" b="1" dirty="0">
                <a:latin typeface="Calibri"/>
                <a:cs typeface="Calibri"/>
              </a:rPr>
              <a:t>fire </a:t>
            </a:r>
            <a:r>
              <a:rPr sz="1550" b="1" spc="5" dirty="0">
                <a:latin typeface="Calibri"/>
                <a:cs typeface="Calibri"/>
              </a:rPr>
              <a:t> </a:t>
            </a:r>
            <a:r>
              <a:rPr sz="1550" b="1" dirty="0">
                <a:latin typeface="Calibri"/>
                <a:cs typeface="Calibri"/>
              </a:rPr>
              <a:t>is</a:t>
            </a:r>
            <a:r>
              <a:rPr sz="1550" b="1" spc="60" dirty="0">
                <a:latin typeface="Calibri"/>
                <a:cs typeface="Calibri"/>
              </a:rPr>
              <a:t> </a:t>
            </a:r>
            <a:r>
              <a:rPr sz="1550" b="1" spc="-5" dirty="0">
                <a:latin typeface="Calibri"/>
                <a:cs typeface="Calibri"/>
              </a:rPr>
              <a:t>hot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5134" y="8647365"/>
            <a:ext cx="5003165" cy="1226820"/>
          </a:xfrm>
          <a:prstGeom prst="rect">
            <a:avLst/>
          </a:prstGeom>
        </p:spPr>
        <p:txBody>
          <a:bodyPr vert="horz" wrap="square" lIns="0" tIns="135890" rIns="0" bIns="0" rtlCol="0">
            <a:spAutoFit/>
          </a:bodyPr>
          <a:lstStyle/>
          <a:p>
            <a:pPr marL="2301240">
              <a:lnSpc>
                <a:spcPct val="100000"/>
              </a:lnSpc>
              <a:spcBef>
                <a:spcPts val="1070"/>
              </a:spcBef>
            </a:pPr>
            <a:r>
              <a:rPr sz="2000" b="1" spc="-5" dirty="0">
                <a:latin typeface="Calibri"/>
                <a:cs typeface="Calibri"/>
              </a:rPr>
              <a:t>PROGETTO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b="1" spc="5" dirty="0">
                <a:latin typeface="Calibri"/>
                <a:cs typeface="Calibri"/>
              </a:rPr>
              <a:t>DI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PLESSO</a:t>
            </a:r>
            <a:endParaRPr sz="2000">
              <a:latin typeface="Calibri"/>
              <a:cs typeface="Calibri"/>
            </a:endParaRPr>
          </a:p>
          <a:p>
            <a:pPr marL="12700" marR="5080" indent="448309">
              <a:lnSpc>
                <a:spcPct val="112599"/>
              </a:lnSpc>
              <a:spcBef>
                <a:spcPts val="675"/>
              </a:spcBef>
              <a:tabLst>
                <a:tab pos="1604010" algn="l"/>
                <a:tab pos="2165985" algn="l"/>
                <a:tab pos="3575050" algn="l"/>
                <a:tab pos="3860800" algn="l"/>
              </a:tabLst>
            </a:pPr>
            <a:r>
              <a:rPr sz="2000" b="1" spc="45" dirty="0">
                <a:latin typeface="Calibri"/>
                <a:cs typeface="Calibri"/>
              </a:rPr>
              <a:t>MU</a:t>
            </a:r>
            <a:r>
              <a:rPr sz="2000" b="1" spc="20" dirty="0">
                <a:latin typeface="Calibri"/>
                <a:cs typeface="Calibri"/>
              </a:rPr>
              <a:t>S</a:t>
            </a:r>
            <a:r>
              <a:rPr sz="2000" b="1" spc="-15" dirty="0">
                <a:latin typeface="Calibri"/>
                <a:cs typeface="Calibri"/>
              </a:rPr>
              <a:t>ICA</a:t>
            </a:r>
            <a:r>
              <a:rPr sz="2000" b="1" spc="10" dirty="0">
                <a:latin typeface="Calibri"/>
                <a:cs typeface="Calibri"/>
              </a:rPr>
              <a:t>L</a:t>
            </a:r>
            <a:r>
              <a:rPr sz="2000" b="1" dirty="0">
                <a:latin typeface="Calibri"/>
                <a:cs typeface="Calibri"/>
              </a:rPr>
              <a:t>	</a:t>
            </a:r>
            <a:r>
              <a:rPr sz="2000" b="1" spc="-15" dirty="0">
                <a:latin typeface="Calibri"/>
                <a:cs typeface="Calibri"/>
              </a:rPr>
              <a:t>c</a:t>
            </a:r>
            <a:r>
              <a:rPr sz="2000" b="1" spc="45" dirty="0">
                <a:latin typeface="Calibri"/>
                <a:cs typeface="Calibri"/>
              </a:rPr>
              <a:t>o</a:t>
            </a:r>
            <a:r>
              <a:rPr sz="2000" b="1" spc="10" dirty="0">
                <a:latin typeface="Calibri"/>
                <a:cs typeface="Calibri"/>
              </a:rPr>
              <a:t>n</a:t>
            </a:r>
            <a:r>
              <a:rPr sz="2000" b="1" dirty="0">
                <a:latin typeface="Calibri"/>
                <a:cs typeface="Calibri"/>
              </a:rPr>
              <a:t>	</a:t>
            </a:r>
            <a:r>
              <a:rPr sz="2000" b="1" spc="20" dirty="0">
                <a:latin typeface="Calibri"/>
                <a:cs typeface="Calibri"/>
              </a:rPr>
              <a:t>s</a:t>
            </a:r>
            <a:r>
              <a:rPr sz="2000" b="1" spc="-15" dirty="0">
                <a:latin typeface="Calibri"/>
                <a:cs typeface="Calibri"/>
              </a:rPr>
              <a:t>c</a:t>
            </a:r>
            <a:r>
              <a:rPr sz="2000" b="1" spc="35" dirty="0">
                <a:latin typeface="Calibri"/>
                <a:cs typeface="Calibri"/>
              </a:rPr>
              <a:t>e</a:t>
            </a:r>
            <a:r>
              <a:rPr sz="2000" b="1" spc="45" dirty="0">
                <a:latin typeface="Calibri"/>
                <a:cs typeface="Calibri"/>
              </a:rPr>
              <a:t>no</a:t>
            </a:r>
            <a:r>
              <a:rPr sz="2000" b="1" spc="20" dirty="0">
                <a:latin typeface="Calibri"/>
                <a:cs typeface="Calibri"/>
              </a:rPr>
              <a:t>g</a:t>
            </a:r>
            <a:r>
              <a:rPr sz="2000" b="1" spc="30" dirty="0">
                <a:latin typeface="Calibri"/>
                <a:cs typeface="Calibri"/>
              </a:rPr>
              <a:t>r</a:t>
            </a:r>
            <a:r>
              <a:rPr sz="2000" b="1" spc="-20" dirty="0">
                <a:latin typeface="Calibri"/>
                <a:cs typeface="Calibri"/>
              </a:rPr>
              <a:t>a</a:t>
            </a:r>
            <a:r>
              <a:rPr sz="2000" b="1" spc="-40" dirty="0">
                <a:latin typeface="Calibri"/>
                <a:cs typeface="Calibri"/>
              </a:rPr>
              <a:t>f</a:t>
            </a:r>
            <a:r>
              <a:rPr sz="2000" b="1" spc="30" dirty="0">
                <a:latin typeface="Calibri"/>
                <a:cs typeface="Calibri"/>
              </a:rPr>
              <a:t>i</a:t>
            </a:r>
            <a:r>
              <a:rPr sz="2000" b="1" spc="10" dirty="0">
                <a:latin typeface="Calibri"/>
                <a:cs typeface="Calibri"/>
              </a:rPr>
              <a:t>e</a:t>
            </a:r>
            <a:r>
              <a:rPr sz="2000" b="1" dirty="0">
                <a:latin typeface="Calibri"/>
                <a:cs typeface="Calibri"/>
              </a:rPr>
              <a:t>	</a:t>
            </a:r>
            <a:r>
              <a:rPr sz="2000" b="1" spc="10" dirty="0">
                <a:latin typeface="Calibri"/>
                <a:cs typeface="Calibri"/>
              </a:rPr>
              <a:t>e</a:t>
            </a:r>
            <a:r>
              <a:rPr sz="2000" b="1" dirty="0">
                <a:latin typeface="Calibri"/>
                <a:cs typeface="Calibri"/>
              </a:rPr>
              <a:t>	</a:t>
            </a:r>
            <a:r>
              <a:rPr sz="2000" b="1" spc="20" dirty="0">
                <a:latin typeface="Calibri"/>
                <a:cs typeface="Calibri"/>
              </a:rPr>
              <a:t>s</a:t>
            </a:r>
            <a:r>
              <a:rPr sz="2000" b="1" spc="45" dirty="0">
                <a:latin typeface="Calibri"/>
                <a:cs typeface="Calibri"/>
              </a:rPr>
              <a:t>p</a:t>
            </a:r>
            <a:r>
              <a:rPr sz="2000" b="1" spc="35" dirty="0">
                <a:latin typeface="Calibri"/>
                <a:cs typeface="Calibri"/>
              </a:rPr>
              <a:t>e</a:t>
            </a:r>
            <a:r>
              <a:rPr sz="2000" b="1" spc="-20" dirty="0">
                <a:latin typeface="Calibri"/>
                <a:cs typeface="Calibri"/>
              </a:rPr>
              <a:t>tta</a:t>
            </a:r>
            <a:r>
              <a:rPr sz="2000" b="1" spc="-15" dirty="0">
                <a:latin typeface="Calibri"/>
                <a:cs typeface="Calibri"/>
              </a:rPr>
              <a:t>c</a:t>
            </a:r>
            <a:r>
              <a:rPr sz="2000" b="1" spc="45" dirty="0">
                <a:latin typeface="Calibri"/>
                <a:cs typeface="Calibri"/>
              </a:rPr>
              <a:t>o</a:t>
            </a:r>
            <a:r>
              <a:rPr sz="2000" b="1" spc="30" dirty="0">
                <a:latin typeface="Calibri"/>
                <a:cs typeface="Calibri"/>
              </a:rPr>
              <a:t>l</a:t>
            </a:r>
            <a:r>
              <a:rPr sz="2000" b="1" spc="5" dirty="0">
                <a:latin typeface="Calibri"/>
                <a:cs typeface="Calibri"/>
              </a:rPr>
              <a:t>o  </a:t>
            </a:r>
            <a:r>
              <a:rPr sz="2000" b="1" spc="20" dirty="0">
                <a:latin typeface="Calibri"/>
                <a:cs typeface="Calibri"/>
              </a:rPr>
              <a:t>famiglie:”Elemental”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579551" y="9196387"/>
            <a:ext cx="1536065" cy="3346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782955" algn="l"/>
                <a:tab pos="1336040" algn="l"/>
              </a:tabLst>
            </a:pPr>
            <a:r>
              <a:rPr sz="2000" b="1" spc="35" dirty="0">
                <a:latin typeface="Calibri"/>
                <a:cs typeface="Calibri"/>
              </a:rPr>
              <a:t>f</a:t>
            </a:r>
            <a:r>
              <a:rPr sz="2000" b="1" spc="30" dirty="0">
                <a:latin typeface="Calibri"/>
                <a:cs typeface="Calibri"/>
              </a:rPr>
              <a:t>i</a:t>
            </a:r>
            <a:r>
              <a:rPr sz="2000" b="1" spc="45" dirty="0">
                <a:latin typeface="Calibri"/>
                <a:cs typeface="Calibri"/>
              </a:rPr>
              <a:t>n</a:t>
            </a:r>
            <a:r>
              <a:rPr sz="2000" b="1" spc="-20" dirty="0">
                <a:latin typeface="Calibri"/>
                <a:cs typeface="Calibri"/>
              </a:rPr>
              <a:t>a</a:t>
            </a:r>
            <a:r>
              <a:rPr sz="2000" b="1" spc="30" dirty="0">
                <a:latin typeface="Calibri"/>
                <a:cs typeface="Calibri"/>
              </a:rPr>
              <a:t>l</a:t>
            </a:r>
            <a:r>
              <a:rPr sz="2000" b="1" spc="10" dirty="0">
                <a:latin typeface="Calibri"/>
                <a:cs typeface="Calibri"/>
              </a:rPr>
              <a:t>e</a:t>
            </a:r>
            <a:r>
              <a:rPr sz="2000" b="1" dirty="0">
                <a:latin typeface="Calibri"/>
                <a:cs typeface="Calibri"/>
              </a:rPr>
              <a:t>	</a:t>
            </a:r>
            <a:r>
              <a:rPr sz="2000" b="1" spc="-15" dirty="0">
                <a:latin typeface="Calibri"/>
                <a:cs typeface="Calibri"/>
              </a:rPr>
              <a:t>c</a:t>
            </a:r>
            <a:r>
              <a:rPr sz="2000" b="1" spc="45" dirty="0">
                <a:latin typeface="Calibri"/>
                <a:cs typeface="Calibri"/>
              </a:rPr>
              <a:t>o</a:t>
            </a:r>
            <a:r>
              <a:rPr sz="2000" b="1" spc="10" dirty="0">
                <a:latin typeface="Calibri"/>
                <a:cs typeface="Calibri"/>
              </a:rPr>
              <a:t>n</a:t>
            </a:r>
            <a:r>
              <a:rPr sz="2000" b="1" dirty="0">
                <a:latin typeface="Calibri"/>
                <a:cs typeface="Calibri"/>
              </a:rPr>
              <a:t>	</a:t>
            </a:r>
            <a:r>
              <a:rPr sz="2000" b="1" spc="-45" dirty="0">
                <a:latin typeface="Calibri"/>
                <a:cs typeface="Calibri"/>
              </a:rPr>
              <a:t>l</a:t>
            </a:r>
            <a:r>
              <a:rPr sz="2000" b="1" spc="10" dirty="0">
                <a:latin typeface="Calibri"/>
                <a:cs typeface="Calibri"/>
              </a:rPr>
              <a:t>e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email"/>
          <a:stretch>
            <a:fillRect/>
          </a:stretch>
        </p:blipFill>
        <p:spPr>
          <a:xfrm>
            <a:off x="457200" y="3307460"/>
            <a:ext cx="6645909" cy="4984749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5134" y="847281"/>
            <a:ext cx="6670675" cy="243776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 algn="just">
              <a:lnSpc>
                <a:spcPct val="113500"/>
              </a:lnSpc>
              <a:spcBef>
                <a:spcPts val="85"/>
              </a:spcBef>
            </a:pPr>
            <a:r>
              <a:rPr sz="1550" b="1" spc="15" dirty="0">
                <a:latin typeface="Calibri"/>
                <a:cs typeface="Calibri"/>
              </a:rPr>
              <a:t>Il percorso </a:t>
            </a:r>
            <a:r>
              <a:rPr sz="1550" b="1" spc="10" dirty="0">
                <a:latin typeface="Calibri"/>
                <a:cs typeface="Calibri"/>
              </a:rPr>
              <a:t>è </a:t>
            </a:r>
            <a:r>
              <a:rPr sz="1550" b="1" spc="-15" dirty="0">
                <a:latin typeface="Calibri"/>
                <a:cs typeface="Calibri"/>
              </a:rPr>
              <a:t>stato </a:t>
            </a:r>
            <a:r>
              <a:rPr sz="1550" b="1" spc="-5" dirty="0">
                <a:latin typeface="Calibri"/>
                <a:cs typeface="Calibri"/>
              </a:rPr>
              <a:t>strutturato </a:t>
            </a:r>
            <a:r>
              <a:rPr sz="1550" b="1" spc="5" dirty="0">
                <a:latin typeface="Calibri"/>
                <a:cs typeface="Calibri"/>
              </a:rPr>
              <a:t>tenendo </a:t>
            </a:r>
            <a:r>
              <a:rPr sz="1550" b="1" dirty="0">
                <a:latin typeface="Calibri"/>
                <a:cs typeface="Calibri"/>
              </a:rPr>
              <a:t>conto </a:t>
            </a:r>
            <a:r>
              <a:rPr sz="1550" b="1" spc="5" dirty="0">
                <a:latin typeface="Calibri"/>
                <a:cs typeface="Calibri"/>
              </a:rPr>
              <a:t>della grande </a:t>
            </a:r>
            <a:r>
              <a:rPr sz="1550" b="1" dirty="0">
                <a:latin typeface="Calibri"/>
                <a:cs typeface="Calibri"/>
              </a:rPr>
              <a:t>valenza educativa </a:t>
            </a:r>
            <a:r>
              <a:rPr sz="1550" b="1" spc="10" dirty="0">
                <a:latin typeface="Calibri"/>
                <a:cs typeface="Calibri"/>
              </a:rPr>
              <a:t>e </a:t>
            </a:r>
            <a:r>
              <a:rPr sz="1550" b="1" spc="15" dirty="0">
                <a:latin typeface="Calibri"/>
                <a:cs typeface="Calibri"/>
              </a:rPr>
              <a:t> </a:t>
            </a:r>
            <a:r>
              <a:rPr sz="1550" b="1" spc="5" dirty="0">
                <a:latin typeface="Calibri"/>
                <a:cs typeface="Calibri"/>
              </a:rPr>
              <a:t>formativa delle </a:t>
            </a:r>
            <a:r>
              <a:rPr sz="1550" b="1" dirty="0">
                <a:latin typeface="Calibri"/>
                <a:cs typeface="Calibri"/>
              </a:rPr>
              <a:t>arti </a:t>
            </a:r>
            <a:r>
              <a:rPr sz="1550" b="1" spc="5" dirty="0">
                <a:latin typeface="Calibri"/>
                <a:cs typeface="Calibri"/>
              </a:rPr>
              <a:t>sceniche </a:t>
            </a:r>
            <a:r>
              <a:rPr sz="1550" b="1" spc="-10" dirty="0">
                <a:latin typeface="Calibri"/>
                <a:cs typeface="Calibri"/>
              </a:rPr>
              <a:t>finalizzate </a:t>
            </a:r>
            <a:r>
              <a:rPr sz="1550" b="1" spc="-5" dirty="0">
                <a:latin typeface="Calibri"/>
                <a:cs typeface="Calibri"/>
              </a:rPr>
              <a:t>poi allo sviluppo di una </a:t>
            </a:r>
            <a:r>
              <a:rPr sz="1550" b="1" spc="5" dirty="0">
                <a:latin typeface="Calibri"/>
                <a:cs typeface="Calibri"/>
              </a:rPr>
              <a:t>messa </a:t>
            </a:r>
            <a:r>
              <a:rPr sz="1550" b="1" dirty="0">
                <a:latin typeface="Calibri"/>
                <a:cs typeface="Calibri"/>
              </a:rPr>
              <a:t>in </a:t>
            </a:r>
            <a:r>
              <a:rPr sz="1550" b="1" spc="5" dirty="0">
                <a:latin typeface="Calibri"/>
                <a:cs typeface="Calibri"/>
              </a:rPr>
              <a:t>scena </a:t>
            </a:r>
            <a:r>
              <a:rPr sz="1550" b="1" spc="10" dirty="0">
                <a:latin typeface="Calibri"/>
                <a:cs typeface="Calibri"/>
              </a:rPr>
              <a:t> </a:t>
            </a:r>
            <a:r>
              <a:rPr sz="1550" b="1" dirty="0">
                <a:latin typeface="Calibri"/>
                <a:cs typeface="Calibri"/>
              </a:rPr>
              <a:t>finale.</a:t>
            </a:r>
            <a:r>
              <a:rPr sz="1550" b="1" spc="5" dirty="0">
                <a:latin typeface="Calibri"/>
                <a:cs typeface="Calibri"/>
              </a:rPr>
              <a:t> </a:t>
            </a:r>
            <a:r>
              <a:rPr sz="1550" b="1" spc="15" dirty="0">
                <a:latin typeface="Calibri"/>
                <a:cs typeface="Calibri"/>
              </a:rPr>
              <a:t>Il</a:t>
            </a:r>
            <a:r>
              <a:rPr sz="1550" b="1" spc="20" dirty="0">
                <a:latin typeface="Calibri"/>
                <a:cs typeface="Calibri"/>
              </a:rPr>
              <a:t> </a:t>
            </a:r>
            <a:r>
              <a:rPr sz="1550" b="1" dirty="0">
                <a:latin typeface="Calibri"/>
                <a:cs typeface="Calibri"/>
              </a:rPr>
              <a:t>laboratorio</a:t>
            </a:r>
            <a:r>
              <a:rPr sz="1550" b="1" spc="5" dirty="0">
                <a:latin typeface="Calibri"/>
                <a:cs typeface="Calibri"/>
              </a:rPr>
              <a:t> </a:t>
            </a:r>
            <a:r>
              <a:rPr sz="1550" b="1" dirty="0">
                <a:latin typeface="Calibri"/>
                <a:cs typeface="Calibri"/>
              </a:rPr>
              <a:t>ha</a:t>
            </a:r>
            <a:r>
              <a:rPr sz="1550" b="1" spc="5" dirty="0">
                <a:latin typeface="Calibri"/>
                <a:cs typeface="Calibri"/>
              </a:rPr>
              <a:t> </a:t>
            </a:r>
            <a:r>
              <a:rPr sz="1550" b="1" spc="10" dirty="0">
                <a:latin typeface="Calibri"/>
                <a:cs typeface="Calibri"/>
              </a:rPr>
              <a:t>permesso</a:t>
            </a:r>
            <a:r>
              <a:rPr sz="1550" b="1" spc="15" dirty="0">
                <a:latin typeface="Calibri"/>
                <a:cs typeface="Calibri"/>
              </a:rPr>
              <a:t> </a:t>
            </a:r>
            <a:r>
              <a:rPr sz="1550" b="1" spc="-5" dirty="0">
                <a:latin typeface="Calibri"/>
                <a:cs typeface="Calibri"/>
              </a:rPr>
              <a:t>ai</a:t>
            </a:r>
            <a:r>
              <a:rPr sz="1550" b="1" dirty="0">
                <a:latin typeface="Calibri"/>
                <a:cs typeface="Calibri"/>
              </a:rPr>
              <a:t> </a:t>
            </a:r>
            <a:r>
              <a:rPr sz="1550" b="1" spc="-10" dirty="0">
                <a:latin typeface="Calibri"/>
                <a:cs typeface="Calibri"/>
              </a:rPr>
              <a:t>bambini</a:t>
            </a:r>
            <a:r>
              <a:rPr sz="1550" b="1" spc="-5" dirty="0">
                <a:latin typeface="Calibri"/>
                <a:cs typeface="Calibri"/>
              </a:rPr>
              <a:t> di</a:t>
            </a:r>
            <a:r>
              <a:rPr sz="1550" b="1" dirty="0">
                <a:latin typeface="Calibri"/>
                <a:cs typeface="Calibri"/>
              </a:rPr>
              <a:t> </a:t>
            </a:r>
            <a:r>
              <a:rPr sz="1550" b="1" spc="5" dirty="0">
                <a:latin typeface="Calibri"/>
                <a:cs typeface="Calibri"/>
              </a:rPr>
              <a:t>conoscersi</a:t>
            </a:r>
            <a:r>
              <a:rPr sz="1550" b="1" spc="10" dirty="0">
                <a:latin typeface="Calibri"/>
                <a:cs typeface="Calibri"/>
              </a:rPr>
              <a:t> e</a:t>
            </a:r>
            <a:r>
              <a:rPr sz="1550" b="1" spc="15" dirty="0">
                <a:latin typeface="Calibri"/>
                <a:cs typeface="Calibri"/>
              </a:rPr>
              <a:t> </a:t>
            </a:r>
            <a:r>
              <a:rPr sz="1550" b="1" spc="10" dirty="0">
                <a:latin typeface="Calibri"/>
                <a:cs typeface="Calibri"/>
              </a:rPr>
              <a:t>migliorarsi </a:t>
            </a:r>
            <a:r>
              <a:rPr sz="1550" b="1" spc="15" dirty="0">
                <a:latin typeface="Calibri"/>
                <a:cs typeface="Calibri"/>
              </a:rPr>
              <a:t> </a:t>
            </a:r>
            <a:r>
              <a:rPr sz="1550" b="1" spc="5" dirty="0">
                <a:latin typeface="Calibri"/>
                <a:cs typeface="Calibri"/>
              </a:rPr>
              <a:t>attraverso</a:t>
            </a:r>
            <a:r>
              <a:rPr sz="1550" b="1" spc="10" dirty="0">
                <a:latin typeface="Calibri"/>
                <a:cs typeface="Calibri"/>
              </a:rPr>
              <a:t> </a:t>
            </a:r>
            <a:r>
              <a:rPr sz="1550" b="1" dirty="0">
                <a:latin typeface="Calibri"/>
                <a:cs typeface="Calibri"/>
              </a:rPr>
              <a:t>la sperimentazione</a:t>
            </a:r>
            <a:r>
              <a:rPr sz="1550" b="1" spc="5" dirty="0">
                <a:latin typeface="Calibri"/>
                <a:cs typeface="Calibri"/>
              </a:rPr>
              <a:t> </a:t>
            </a:r>
            <a:r>
              <a:rPr sz="1550" b="1" spc="10" dirty="0">
                <a:latin typeface="Calibri"/>
                <a:cs typeface="Calibri"/>
              </a:rPr>
              <a:t>e </a:t>
            </a:r>
            <a:r>
              <a:rPr sz="1550" b="1" dirty="0">
                <a:latin typeface="Calibri"/>
                <a:cs typeface="Calibri"/>
              </a:rPr>
              <a:t>l’apprendimento</a:t>
            </a:r>
            <a:r>
              <a:rPr sz="1550" b="1" spc="5" dirty="0">
                <a:latin typeface="Calibri"/>
                <a:cs typeface="Calibri"/>
              </a:rPr>
              <a:t> </a:t>
            </a:r>
            <a:r>
              <a:rPr sz="1550" b="1" spc="-5" dirty="0">
                <a:latin typeface="Calibri"/>
                <a:cs typeface="Calibri"/>
              </a:rPr>
              <a:t>di </a:t>
            </a:r>
            <a:r>
              <a:rPr sz="1550" b="1" spc="-10" dirty="0">
                <a:latin typeface="Calibri"/>
                <a:cs typeface="Calibri"/>
              </a:rPr>
              <a:t>tutti</a:t>
            </a:r>
            <a:r>
              <a:rPr sz="1550" b="1" spc="-5" dirty="0">
                <a:latin typeface="Calibri"/>
                <a:cs typeface="Calibri"/>
              </a:rPr>
              <a:t> </a:t>
            </a:r>
            <a:r>
              <a:rPr sz="1550" b="1" dirty="0">
                <a:latin typeface="Calibri"/>
                <a:cs typeface="Calibri"/>
              </a:rPr>
              <a:t>gli strumenti</a:t>
            </a:r>
            <a:r>
              <a:rPr sz="1550" b="1" spc="5" dirty="0">
                <a:latin typeface="Calibri"/>
                <a:cs typeface="Calibri"/>
              </a:rPr>
              <a:t> della </a:t>
            </a:r>
            <a:r>
              <a:rPr sz="1550" b="1" spc="10" dirty="0">
                <a:latin typeface="Calibri"/>
                <a:cs typeface="Calibri"/>
              </a:rPr>
              <a:t> </a:t>
            </a:r>
            <a:r>
              <a:rPr sz="1550" b="1" spc="-5" dirty="0">
                <a:latin typeface="Calibri"/>
                <a:cs typeface="Calibri"/>
              </a:rPr>
              <a:t>comunicazione</a:t>
            </a:r>
            <a:r>
              <a:rPr sz="1550" b="1" dirty="0">
                <a:latin typeface="Calibri"/>
                <a:cs typeface="Calibri"/>
              </a:rPr>
              <a:t> </a:t>
            </a:r>
            <a:r>
              <a:rPr sz="1550" b="1" spc="10" dirty="0">
                <a:latin typeface="Calibri"/>
                <a:cs typeface="Calibri"/>
              </a:rPr>
              <a:t>e </a:t>
            </a:r>
            <a:r>
              <a:rPr sz="1550" b="1" dirty="0">
                <a:latin typeface="Calibri"/>
                <a:cs typeface="Calibri"/>
              </a:rPr>
              <a:t>dell’espressione</a:t>
            </a:r>
            <a:r>
              <a:rPr sz="1550" b="1" spc="5" dirty="0">
                <a:latin typeface="Calibri"/>
                <a:cs typeface="Calibri"/>
              </a:rPr>
              <a:t> </a:t>
            </a:r>
            <a:r>
              <a:rPr sz="1550" b="1" spc="10" dirty="0">
                <a:latin typeface="Calibri"/>
                <a:cs typeface="Calibri"/>
              </a:rPr>
              <a:t>propri</a:t>
            </a:r>
            <a:r>
              <a:rPr sz="1550" b="1" spc="15" dirty="0">
                <a:latin typeface="Calibri"/>
                <a:cs typeface="Calibri"/>
              </a:rPr>
              <a:t> </a:t>
            </a:r>
            <a:r>
              <a:rPr sz="1550" b="1" spc="5" dirty="0">
                <a:latin typeface="Calibri"/>
                <a:cs typeface="Calibri"/>
              </a:rPr>
              <a:t>della</a:t>
            </a:r>
            <a:r>
              <a:rPr sz="1550" b="1" spc="10" dirty="0">
                <a:latin typeface="Calibri"/>
                <a:cs typeface="Calibri"/>
              </a:rPr>
              <a:t> </a:t>
            </a:r>
            <a:r>
              <a:rPr sz="1550" b="1" spc="5" dirty="0">
                <a:latin typeface="Calibri"/>
                <a:cs typeface="Calibri"/>
              </a:rPr>
              <a:t>recitazione,</a:t>
            </a:r>
            <a:r>
              <a:rPr sz="1550" b="1" spc="10" dirty="0">
                <a:latin typeface="Calibri"/>
                <a:cs typeface="Calibri"/>
              </a:rPr>
              <a:t> del </a:t>
            </a:r>
            <a:r>
              <a:rPr sz="1550" b="1" spc="-5" dirty="0">
                <a:latin typeface="Calibri"/>
                <a:cs typeface="Calibri"/>
              </a:rPr>
              <a:t>canto</a:t>
            </a:r>
            <a:r>
              <a:rPr sz="1550" b="1" dirty="0">
                <a:latin typeface="Calibri"/>
                <a:cs typeface="Calibri"/>
              </a:rPr>
              <a:t> </a:t>
            </a:r>
            <a:r>
              <a:rPr sz="1550" b="1" spc="10" dirty="0">
                <a:latin typeface="Calibri"/>
                <a:cs typeface="Calibri"/>
              </a:rPr>
              <a:t>e</a:t>
            </a:r>
            <a:r>
              <a:rPr sz="1550" b="1" spc="15" dirty="0">
                <a:latin typeface="Calibri"/>
                <a:cs typeface="Calibri"/>
              </a:rPr>
              <a:t> </a:t>
            </a:r>
            <a:r>
              <a:rPr sz="1550" b="1" spc="5" dirty="0">
                <a:latin typeface="Calibri"/>
                <a:cs typeface="Calibri"/>
              </a:rPr>
              <a:t>della </a:t>
            </a:r>
            <a:r>
              <a:rPr sz="1550" b="1" spc="10" dirty="0">
                <a:latin typeface="Calibri"/>
                <a:cs typeface="Calibri"/>
              </a:rPr>
              <a:t> </a:t>
            </a:r>
            <a:r>
              <a:rPr sz="1550" b="1" spc="-15" dirty="0">
                <a:latin typeface="Calibri"/>
                <a:cs typeface="Calibri"/>
              </a:rPr>
              <a:t>danza. </a:t>
            </a:r>
            <a:r>
              <a:rPr sz="1550" b="1" spc="15" dirty="0">
                <a:latin typeface="Calibri"/>
                <a:cs typeface="Calibri"/>
              </a:rPr>
              <a:t>Al </a:t>
            </a:r>
            <a:r>
              <a:rPr sz="1550" b="1" spc="5" dirty="0">
                <a:latin typeface="Calibri"/>
                <a:cs typeface="Calibri"/>
              </a:rPr>
              <a:t>contempo i </a:t>
            </a:r>
            <a:r>
              <a:rPr sz="1550" b="1" spc="-10" dirty="0">
                <a:latin typeface="Calibri"/>
                <a:cs typeface="Calibri"/>
              </a:rPr>
              <a:t>bambini, </a:t>
            </a:r>
            <a:r>
              <a:rPr sz="1550" b="1" spc="5" dirty="0">
                <a:latin typeface="Calibri"/>
                <a:cs typeface="Calibri"/>
              </a:rPr>
              <a:t>interpretando i </a:t>
            </a:r>
            <a:r>
              <a:rPr sz="1550" b="1" dirty="0">
                <a:latin typeface="Calibri"/>
                <a:cs typeface="Calibri"/>
              </a:rPr>
              <a:t>personaggi </a:t>
            </a:r>
            <a:r>
              <a:rPr sz="1550" b="1" spc="10" dirty="0">
                <a:latin typeface="Calibri"/>
                <a:cs typeface="Calibri"/>
              </a:rPr>
              <a:t>dei </a:t>
            </a:r>
            <a:r>
              <a:rPr sz="1550" b="1" spc="-5" dirty="0">
                <a:latin typeface="Calibri"/>
                <a:cs typeface="Calibri"/>
              </a:rPr>
              <a:t>quattro </a:t>
            </a:r>
            <a:r>
              <a:rPr sz="1550" b="1" spc="10" dirty="0">
                <a:latin typeface="Calibri"/>
                <a:cs typeface="Calibri"/>
              </a:rPr>
              <a:t>elementi, </a:t>
            </a:r>
            <a:r>
              <a:rPr sz="1550" b="1" spc="15" dirty="0">
                <a:latin typeface="Calibri"/>
                <a:cs typeface="Calibri"/>
              </a:rPr>
              <a:t> </a:t>
            </a:r>
            <a:r>
              <a:rPr sz="1550" b="1" spc="-5" dirty="0">
                <a:latin typeface="Calibri"/>
                <a:cs typeface="Calibri"/>
              </a:rPr>
              <a:t>concludono</a:t>
            </a:r>
            <a:r>
              <a:rPr sz="1550" b="1" dirty="0">
                <a:latin typeface="Calibri"/>
                <a:cs typeface="Calibri"/>
              </a:rPr>
              <a:t> le </a:t>
            </a:r>
            <a:r>
              <a:rPr sz="1550" b="1" spc="-10" dirty="0">
                <a:latin typeface="Calibri"/>
                <a:cs typeface="Calibri"/>
              </a:rPr>
              <a:t>attività</a:t>
            </a:r>
            <a:r>
              <a:rPr sz="1550" b="1" spc="-5" dirty="0">
                <a:latin typeface="Calibri"/>
                <a:cs typeface="Calibri"/>
              </a:rPr>
              <a:t> </a:t>
            </a:r>
            <a:r>
              <a:rPr sz="1550" b="1" spc="5" dirty="0">
                <a:latin typeface="Calibri"/>
                <a:cs typeface="Calibri"/>
              </a:rPr>
              <a:t>relative</a:t>
            </a:r>
            <a:r>
              <a:rPr sz="1550" b="1" spc="10" dirty="0">
                <a:latin typeface="Calibri"/>
                <a:cs typeface="Calibri"/>
              </a:rPr>
              <a:t> </a:t>
            </a:r>
            <a:r>
              <a:rPr sz="1550" b="1" spc="-5" dirty="0">
                <a:latin typeface="Calibri"/>
                <a:cs typeface="Calibri"/>
              </a:rPr>
              <a:t>al</a:t>
            </a:r>
            <a:r>
              <a:rPr sz="1550" b="1" dirty="0">
                <a:latin typeface="Calibri"/>
                <a:cs typeface="Calibri"/>
              </a:rPr>
              <a:t> </a:t>
            </a:r>
            <a:r>
              <a:rPr sz="1550" b="1" spc="5" dirty="0">
                <a:latin typeface="Calibri"/>
                <a:cs typeface="Calibri"/>
              </a:rPr>
              <a:t>progetto</a:t>
            </a:r>
            <a:r>
              <a:rPr sz="1550" b="1" spc="10" dirty="0">
                <a:latin typeface="Calibri"/>
                <a:cs typeface="Calibri"/>
              </a:rPr>
              <a:t> </a:t>
            </a:r>
            <a:r>
              <a:rPr sz="1550" b="1" spc="-5" dirty="0">
                <a:latin typeface="Calibri"/>
                <a:cs typeface="Calibri"/>
              </a:rPr>
              <a:t>di</a:t>
            </a:r>
            <a:r>
              <a:rPr sz="1550" b="1" dirty="0">
                <a:latin typeface="Calibri"/>
                <a:cs typeface="Calibri"/>
              </a:rPr>
              <a:t> </a:t>
            </a:r>
            <a:r>
              <a:rPr sz="1550" b="1" spc="5" dirty="0">
                <a:latin typeface="Calibri"/>
                <a:cs typeface="Calibri"/>
              </a:rPr>
              <a:t>Circolo </a:t>
            </a:r>
            <a:r>
              <a:rPr sz="1550" b="1" spc="-5" dirty="0">
                <a:latin typeface="Calibri"/>
                <a:cs typeface="Calibri"/>
              </a:rPr>
              <a:t>acquisendo</a:t>
            </a:r>
            <a:r>
              <a:rPr sz="1550" b="1" dirty="0">
                <a:latin typeface="Calibri"/>
                <a:cs typeface="Calibri"/>
              </a:rPr>
              <a:t> </a:t>
            </a:r>
            <a:r>
              <a:rPr sz="1550" b="1" spc="10" dirty="0">
                <a:latin typeface="Calibri"/>
                <a:cs typeface="Calibri"/>
              </a:rPr>
              <a:t>sempre </a:t>
            </a:r>
            <a:r>
              <a:rPr sz="1550" b="1" spc="-5" dirty="0">
                <a:latin typeface="Calibri"/>
                <a:cs typeface="Calibri"/>
              </a:rPr>
              <a:t>più </a:t>
            </a:r>
            <a:r>
              <a:rPr sz="1550" b="1" dirty="0">
                <a:latin typeface="Calibri"/>
                <a:cs typeface="Calibri"/>
              </a:rPr>
              <a:t> </a:t>
            </a:r>
            <a:r>
              <a:rPr sz="1550" b="1" spc="-5" dirty="0">
                <a:latin typeface="Calibri"/>
                <a:cs typeface="Calibri"/>
              </a:rPr>
              <a:t>consapevolezza</a:t>
            </a:r>
            <a:r>
              <a:rPr sz="1550" b="1" dirty="0">
                <a:latin typeface="Calibri"/>
                <a:cs typeface="Calibri"/>
              </a:rPr>
              <a:t> </a:t>
            </a:r>
            <a:r>
              <a:rPr sz="1550" b="1" spc="-5" dirty="0">
                <a:latin typeface="Calibri"/>
                <a:cs typeface="Calibri"/>
              </a:rPr>
              <a:t>dell’importanza</a:t>
            </a:r>
            <a:r>
              <a:rPr sz="1550" b="1" dirty="0">
                <a:latin typeface="Calibri"/>
                <a:cs typeface="Calibri"/>
              </a:rPr>
              <a:t> </a:t>
            </a:r>
            <a:r>
              <a:rPr sz="1550" b="1" spc="-5" dirty="0">
                <a:latin typeface="Calibri"/>
                <a:cs typeface="Calibri"/>
              </a:rPr>
              <a:t>di questi </a:t>
            </a:r>
            <a:r>
              <a:rPr sz="1550" b="1" spc="10" dirty="0">
                <a:latin typeface="Calibri"/>
                <a:cs typeface="Calibri"/>
              </a:rPr>
              <a:t>elementi </a:t>
            </a:r>
            <a:r>
              <a:rPr sz="1550" b="1" spc="-5" dirty="0">
                <a:latin typeface="Calibri"/>
                <a:cs typeface="Calibri"/>
              </a:rPr>
              <a:t>così </a:t>
            </a:r>
            <a:r>
              <a:rPr sz="1550" b="1" spc="-10" dirty="0">
                <a:latin typeface="Calibri"/>
                <a:cs typeface="Calibri"/>
              </a:rPr>
              <a:t>quotidiani,</a:t>
            </a:r>
            <a:r>
              <a:rPr sz="1550" b="1" spc="-5" dirty="0">
                <a:latin typeface="Calibri"/>
                <a:cs typeface="Calibri"/>
              </a:rPr>
              <a:t> </a:t>
            </a:r>
            <a:r>
              <a:rPr sz="1550" b="1" spc="10" dirty="0">
                <a:latin typeface="Calibri"/>
                <a:cs typeface="Calibri"/>
              </a:rPr>
              <a:t>ma </a:t>
            </a:r>
            <a:r>
              <a:rPr sz="1550" b="1" spc="5" dirty="0">
                <a:latin typeface="Calibri"/>
                <a:cs typeface="Calibri"/>
              </a:rPr>
              <a:t>spesso </a:t>
            </a:r>
            <a:r>
              <a:rPr sz="1550" b="1" spc="10" dirty="0">
                <a:latin typeface="Calibri"/>
                <a:cs typeface="Calibri"/>
              </a:rPr>
              <a:t> </a:t>
            </a:r>
            <a:r>
              <a:rPr sz="1550" b="1" spc="-10" dirty="0">
                <a:latin typeface="Calibri"/>
                <a:cs typeface="Calibri"/>
              </a:rPr>
              <a:t>scontati,</a:t>
            </a:r>
            <a:r>
              <a:rPr sz="1550" b="1" spc="215" dirty="0">
                <a:latin typeface="Calibri"/>
                <a:cs typeface="Calibri"/>
              </a:rPr>
              <a:t> </a:t>
            </a:r>
            <a:r>
              <a:rPr sz="1550" b="1" spc="10" dirty="0">
                <a:latin typeface="Calibri"/>
                <a:cs typeface="Calibri"/>
              </a:rPr>
              <a:t>per</a:t>
            </a:r>
            <a:r>
              <a:rPr sz="1550" b="1" spc="60" dirty="0">
                <a:latin typeface="Calibri"/>
                <a:cs typeface="Calibri"/>
              </a:rPr>
              <a:t> </a:t>
            </a:r>
            <a:r>
              <a:rPr sz="1550" b="1" dirty="0">
                <a:latin typeface="Calibri"/>
                <a:cs typeface="Calibri"/>
              </a:rPr>
              <a:t>la</a:t>
            </a:r>
            <a:r>
              <a:rPr sz="1550" b="1" spc="-10" dirty="0">
                <a:latin typeface="Calibri"/>
                <a:cs typeface="Calibri"/>
              </a:rPr>
              <a:t> </a:t>
            </a:r>
            <a:r>
              <a:rPr sz="1550" b="1" spc="-5" dirty="0">
                <a:latin typeface="Calibri"/>
                <a:cs typeface="Calibri"/>
              </a:rPr>
              <a:t>salvaguardia</a:t>
            </a:r>
            <a:r>
              <a:rPr sz="1550" b="1" spc="295" dirty="0">
                <a:latin typeface="Calibri"/>
                <a:cs typeface="Calibri"/>
              </a:rPr>
              <a:t> </a:t>
            </a:r>
            <a:r>
              <a:rPr sz="1550" b="1" spc="10" dirty="0">
                <a:latin typeface="Calibri"/>
                <a:cs typeface="Calibri"/>
              </a:rPr>
              <a:t>del </a:t>
            </a:r>
            <a:r>
              <a:rPr sz="1550" b="1" spc="-5" dirty="0">
                <a:latin typeface="Calibri"/>
                <a:cs typeface="Calibri"/>
              </a:rPr>
              <a:t>pianeta</a:t>
            </a:r>
            <a:r>
              <a:rPr sz="1550" b="1" spc="215" dirty="0">
                <a:latin typeface="Calibri"/>
                <a:cs typeface="Calibri"/>
              </a:rPr>
              <a:t> </a:t>
            </a:r>
            <a:r>
              <a:rPr sz="1550" b="1" spc="10" dirty="0">
                <a:latin typeface="Calibri"/>
                <a:cs typeface="Calibri"/>
              </a:rPr>
              <a:t>e</a:t>
            </a:r>
            <a:r>
              <a:rPr sz="1550" b="1" spc="50" dirty="0">
                <a:latin typeface="Calibri"/>
                <a:cs typeface="Calibri"/>
              </a:rPr>
              <a:t> </a:t>
            </a:r>
            <a:r>
              <a:rPr sz="1550" b="1" spc="10" dirty="0">
                <a:latin typeface="Calibri"/>
                <a:cs typeface="Calibri"/>
              </a:rPr>
              <a:t>dei</a:t>
            </a:r>
            <a:r>
              <a:rPr sz="1550" b="1" spc="15" dirty="0">
                <a:latin typeface="Calibri"/>
                <a:cs typeface="Calibri"/>
              </a:rPr>
              <a:t> </a:t>
            </a:r>
            <a:r>
              <a:rPr sz="1550" b="1" spc="-10" dirty="0">
                <a:latin typeface="Calibri"/>
                <a:cs typeface="Calibri"/>
              </a:rPr>
              <a:t>suoi</a:t>
            </a:r>
            <a:r>
              <a:rPr sz="1550" b="1" spc="85" dirty="0">
                <a:latin typeface="Calibri"/>
                <a:cs typeface="Calibri"/>
              </a:rPr>
              <a:t> </a:t>
            </a:r>
            <a:r>
              <a:rPr sz="1550" b="1" spc="-5" dirty="0">
                <a:latin typeface="Calibri"/>
                <a:cs typeface="Calibri"/>
              </a:rPr>
              <a:t>abitanti.</a:t>
            </a:r>
            <a:endParaRPr sz="155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email"/>
          <a:stretch>
            <a:fillRect/>
          </a:stretch>
        </p:blipFill>
        <p:spPr>
          <a:xfrm>
            <a:off x="457200" y="4143375"/>
            <a:ext cx="6096000" cy="457136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5134" y="435292"/>
            <a:ext cx="4702810" cy="2660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550" b="1" spc="5" dirty="0">
                <a:latin typeface="Calibri"/>
                <a:cs typeface="Calibri"/>
              </a:rPr>
              <a:t>I</a:t>
            </a:r>
            <a:r>
              <a:rPr sz="1550" b="1" spc="50" dirty="0">
                <a:latin typeface="Calibri"/>
                <a:cs typeface="Calibri"/>
              </a:rPr>
              <a:t> </a:t>
            </a:r>
            <a:r>
              <a:rPr sz="1550" b="1" spc="-10" dirty="0">
                <a:latin typeface="Calibri"/>
                <a:cs typeface="Calibri"/>
              </a:rPr>
              <a:t>bambini</a:t>
            </a:r>
            <a:r>
              <a:rPr sz="1550" b="1" spc="165" dirty="0">
                <a:latin typeface="Calibri"/>
                <a:cs typeface="Calibri"/>
              </a:rPr>
              <a:t> </a:t>
            </a:r>
            <a:r>
              <a:rPr sz="1550" b="1" spc="-5" dirty="0">
                <a:latin typeface="Calibri"/>
                <a:cs typeface="Calibri"/>
              </a:rPr>
              <a:t>di</a:t>
            </a:r>
            <a:r>
              <a:rPr sz="1550" b="1" spc="90" dirty="0">
                <a:latin typeface="Calibri"/>
                <a:cs typeface="Calibri"/>
              </a:rPr>
              <a:t> </a:t>
            </a:r>
            <a:r>
              <a:rPr sz="1550" b="1" spc="-5" dirty="0">
                <a:latin typeface="Calibri"/>
                <a:cs typeface="Calibri"/>
              </a:rPr>
              <a:t>classe</a:t>
            </a:r>
            <a:r>
              <a:rPr sz="1550" b="1" spc="130" dirty="0">
                <a:latin typeface="Calibri"/>
                <a:cs typeface="Calibri"/>
              </a:rPr>
              <a:t> </a:t>
            </a:r>
            <a:r>
              <a:rPr sz="1550" b="1" spc="10" dirty="0">
                <a:latin typeface="Calibri"/>
                <a:cs typeface="Calibri"/>
              </a:rPr>
              <a:t>1</a:t>
            </a:r>
            <a:r>
              <a:rPr sz="1550" b="1" spc="45" dirty="0">
                <a:latin typeface="Calibri"/>
                <a:cs typeface="Calibri"/>
              </a:rPr>
              <a:t> </a:t>
            </a:r>
            <a:r>
              <a:rPr sz="1550" b="1" spc="-10" dirty="0">
                <a:latin typeface="Calibri"/>
                <a:cs typeface="Calibri"/>
              </a:rPr>
              <a:t>hanno</a:t>
            </a:r>
            <a:r>
              <a:rPr sz="1550" b="1" spc="155" dirty="0">
                <a:latin typeface="Calibri"/>
                <a:cs typeface="Calibri"/>
              </a:rPr>
              <a:t> </a:t>
            </a:r>
            <a:r>
              <a:rPr sz="1550" b="1" spc="5" dirty="0">
                <a:latin typeface="Calibri"/>
                <a:cs typeface="Calibri"/>
              </a:rPr>
              <a:t>interpretato</a:t>
            </a:r>
            <a:r>
              <a:rPr sz="1550" b="1" spc="155" dirty="0">
                <a:latin typeface="Calibri"/>
                <a:cs typeface="Calibri"/>
              </a:rPr>
              <a:t> </a:t>
            </a:r>
            <a:r>
              <a:rPr sz="1550" b="1" spc="5" dirty="0">
                <a:latin typeface="Calibri"/>
                <a:cs typeface="Calibri"/>
              </a:rPr>
              <a:t>l’elemento</a:t>
            </a:r>
            <a:r>
              <a:rPr sz="1550" b="1" spc="75" dirty="0">
                <a:latin typeface="Calibri"/>
                <a:cs typeface="Calibri"/>
              </a:rPr>
              <a:t> </a:t>
            </a:r>
            <a:r>
              <a:rPr sz="1550" b="1" spc="5" dirty="0">
                <a:latin typeface="Calibri"/>
                <a:cs typeface="Calibri"/>
              </a:rPr>
              <a:t>aria</a:t>
            </a:r>
            <a:endParaRPr sz="155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email"/>
          <a:stretch>
            <a:fillRect/>
          </a:stretch>
        </p:blipFill>
        <p:spPr>
          <a:xfrm>
            <a:off x="457200" y="828675"/>
            <a:ext cx="6645909" cy="4982591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86430" y="1312227"/>
            <a:ext cx="2193290" cy="3346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000" b="1" spc="5" dirty="0">
                <a:latin typeface="Calibri"/>
                <a:cs typeface="Calibri"/>
              </a:rPr>
              <a:t>EDUCAZIONE</a:t>
            </a:r>
            <a:r>
              <a:rPr sz="2000" b="1" spc="-70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CIVICA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38120" y="1731962"/>
            <a:ext cx="3087370" cy="42608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600" spc="15" dirty="0"/>
              <a:t>La</a:t>
            </a:r>
            <a:r>
              <a:rPr sz="2600" spc="-35" dirty="0"/>
              <a:t> </a:t>
            </a:r>
            <a:r>
              <a:rPr sz="2600" spc="10" dirty="0"/>
              <a:t>giornata</a:t>
            </a:r>
            <a:r>
              <a:rPr sz="2600" spc="-35" dirty="0"/>
              <a:t> </a:t>
            </a:r>
            <a:r>
              <a:rPr sz="2600" spc="30" dirty="0"/>
              <a:t>della</a:t>
            </a:r>
            <a:r>
              <a:rPr sz="2600" spc="-35" dirty="0"/>
              <a:t> </a:t>
            </a:r>
            <a:r>
              <a:rPr sz="2600" dirty="0"/>
              <a:t>terra</a:t>
            </a:r>
            <a:endParaRPr sz="2600"/>
          </a:p>
        </p:txBody>
      </p:sp>
      <p:sp>
        <p:nvSpPr>
          <p:cNvPr id="4" name="object 4"/>
          <p:cNvSpPr txBox="1"/>
          <p:nvPr/>
        </p:nvSpPr>
        <p:spPr>
          <a:xfrm>
            <a:off x="549909" y="2250375"/>
            <a:ext cx="6457315" cy="1808480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346710" marR="328295" algn="ctr">
              <a:lnSpc>
                <a:spcPct val="111000"/>
              </a:lnSpc>
              <a:spcBef>
                <a:spcPts val="55"/>
              </a:spcBef>
            </a:pPr>
            <a:r>
              <a:rPr sz="2000" b="1" spc="-5" dirty="0">
                <a:latin typeface="Calibri"/>
                <a:cs typeface="Calibri"/>
              </a:rPr>
              <a:t>La </a:t>
            </a:r>
            <a:r>
              <a:rPr sz="2000" b="1" spc="10" dirty="0">
                <a:latin typeface="Calibri"/>
                <a:cs typeface="Calibri"/>
              </a:rPr>
              <a:t>classe, </a:t>
            </a:r>
            <a:r>
              <a:rPr sz="2000" b="1" spc="15" dirty="0">
                <a:latin typeface="Calibri"/>
                <a:cs typeface="Calibri"/>
              </a:rPr>
              <a:t>come </a:t>
            </a:r>
            <a:r>
              <a:rPr sz="2000" b="1" dirty="0">
                <a:latin typeface="Calibri"/>
                <a:cs typeface="Calibri"/>
              </a:rPr>
              <a:t>tutto </a:t>
            </a:r>
            <a:r>
              <a:rPr sz="2000" b="1" spc="15" dirty="0">
                <a:latin typeface="Calibri"/>
                <a:cs typeface="Calibri"/>
              </a:rPr>
              <a:t>il </a:t>
            </a:r>
            <a:r>
              <a:rPr sz="2000" b="1" spc="30" dirty="0">
                <a:latin typeface="Calibri"/>
                <a:cs typeface="Calibri"/>
              </a:rPr>
              <a:t>plesso, ha </a:t>
            </a:r>
            <a:r>
              <a:rPr sz="2000" b="1" spc="15" dirty="0">
                <a:latin typeface="Calibri"/>
                <a:cs typeface="Calibri"/>
              </a:rPr>
              <a:t>aderito all’iniziativa </a:t>
            </a:r>
            <a:r>
              <a:rPr sz="2000" b="1" spc="-440" dirty="0">
                <a:latin typeface="Calibri"/>
                <a:cs typeface="Calibri"/>
              </a:rPr>
              <a:t> </a:t>
            </a:r>
            <a:r>
              <a:rPr sz="2000" b="1" spc="30" dirty="0">
                <a:latin typeface="Calibri"/>
                <a:cs typeface="Calibri"/>
              </a:rPr>
              <a:t>promossa </a:t>
            </a:r>
            <a:r>
              <a:rPr sz="2000" b="1" spc="10" dirty="0">
                <a:latin typeface="Calibri"/>
                <a:cs typeface="Calibri"/>
              </a:rPr>
              <a:t>dal </a:t>
            </a:r>
            <a:r>
              <a:rPr sz="2000" b="1" spc="25" dirty="0">
                <a:latin typeface="Calibri"/>
                <a:cs typeface="Calibri"/>
              </a:rPr>
              <a:t>Comune di Cesena </a:t>
            </a:r>
            <a:r>
              <a:rPr sz="2000" b="1" spc="15" dirty="0">
                <a:latin typeface="Calibri"/>
                <a:cs typeface="Calibri"/>
              </a:rPr>
              <a:t>che </a:t>
            </a:r>
            <a:r>
              <a:rPr sz="2000" b="1" spc="30" dirty="0">
                <a:latin typeface="Calibri"/>
                <a:cs typeface="Calibri"/>
              </a:rPr>
              <a:t>prevedeva </a:t>
            </a:r>
            <a:r>
              <a:rPr sz="2000" b="1" spc="20" dirty="0">
                <a:latin typeface="Calibri"/>
                <a:cs typeface="Calibri"/>
              </a:rPr>
              <a:t>la </a:t>
            </a:r>
            <a:r>
              <a:rPr sz="2000" b="1" spc="25" dirty="0">
                <a:latin typeface="Calibri"/>
                <a:cs typeface="Calibri"/>
              </a:rPr>
              <a:t> realizzazione</a:t>
            </a:r>
            <a:r>
              <a:rPr sz="2000" b="1" spc="20" dirty="0">
                <a:latin typeface="Calibri"/>
                <a:cs typeface="Calibri"/>
              </a:rPr>
              <a:t> </a:t>
            </a:r>
            <a:r>
              <a:rPr sz="2000" b="1" spc="25" dirty="0">
                <a:latin typeface="Calibri"/>
                <a:cs typeface="Calibri"/>
              </a:rPr>
              <a:t>di</a:t>
            </a:r>
            <a:r>
              <a:rPr sz="2000" b="1" spc="45" dirty="0">
                <a:latin typeface="Calibri"/>
                <a:cs typeface="Calibri"/>
              </a:rPr>
              <a:t> </a:t>
            </a:r>
            <a:r>
              <a:rPr sz="2000" b="1" spc="20" dirty="0">
                <a:latin typeface="Calibri"/>
                <a:cs typeface="Calibri"/>
              </a:rPr>
              <a:t>poster </a:t>
            </a:r>
            <a:r>
              <a:rPr sz="2000" b="1" spc="30" dirty="0">
                <a:latin typeface="Calibri"/>
                <a:cs typeface="Calibri"/>
              </a:rPr>
              <a:t>per</a:t>
            </a:r>
            <a:r>
              <a:rPr sz="2000" b="1" spc="35" dirty="0">
                <a:latin typeface="Calibri"/>
                <a:cs typeface="Calibri"/>
              </a:rPr>
              <a:t> </a:t>
            </a:r>
            <a:r>
              <a:rPr sz="2000" b="1" spc="20" dirty="0">
                <a:latin typeface="Calibri"/>
                <a:cs typeface="Calibri"/>
              </a:rPr>
              <a:t>festeggiare </a:t>
            </a:r>
            <a:r>
              <a:rPr sz="2000" b="1" dirty="0">
                <a:latin typeface="Calibri"/>
                <a:cs typeface="Calibri"/>
              </a:rPr>
              <a:t>tale</a:t>
            </a:r>
            <a:r>
              <a:rPr sz="2000" b="1" spc="20" dirty="0">
                <a:latin typeface="Calibri"/>
                <a:cs typeface="Calibri"/>
              </a:rPr>
              <a:t> </a:t>
            </a:r>
            <a:r>
              <a:rPr sz="2000" b="1" spc="15" dirty="0">
                <a:latin typeface="Calibri"/>
                <a:cs typeface="Calibri"/>
              </a:rPr>
              <a:t>giornata.</a:t>
            </a:r>
            <a:endParaRPr sz="2000">
              <a:latin typeface="Calibri"/>
              <a:cs typeface="Calibri"/>
            </a:endParaRPr>
          </a:p>
          <a:p>
            <a:pPr marL="12065" marR="5080" algn="ctr">
              <a:lnSpc>
                <a:spcPct val="112599"/>
              </a:lnSpc>
              <a:spcBef>
                <a:spcPts val="680"/>
              </a:spcBef>
            </a:pPr>
            <a:r>
              <a:rPr sz="2000" b="1" spc="5" dirty="0">
                <a:latin typeface="Calibri"/>
                <a:cs typeface="Calibri"/>
              </a:rPr>
              <a:t>I</a:t>
            </a:r>
            <a:r>
              <a:rPr sz="2000" b="1" spc="-15" dirty="0">
                <a:latin typeface="Calibri"/>
                <a:cs typeface="Calibri"/>
              </a:rPr>
              <a:t> </a:t>
            </a:r>
            <a:r>
              <a:rPr sz="2000" b="1" spc="20" dirty="0">
                <a:latin typeface="Calibri"/>
                <a:cs typeface="Calibri"/>
              </a:rPr>
              <a:t>poster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realizzati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b="1" spc="20" dirty="0">
                <a:latin typeface="Calibri"/>
                <a:cs typeface="Calibri"/>
              </a:rPr>
              <a:t>in</a:t>
            </a:r>
            <a:r>
              <a:rPr sz="2000" b="1" spc="40" dirty="0">
                <a:latin typeface="Calibri"/>
                <a:cs typeface="Calibri"/>
              </a:rPr>
              <a:t> </a:t>
            </a:r>
            <a:r>
              <a:rPr sz="2000" b="1" spc="35" dirty="0">
                <a:latin typeface="Calibri"/>
                <a:cs typeface="Calibri"/>
              </a:rPr>
              <a:t>gruppo</a:t>
            </a:r>
            <a:r>
              <a:rPr sz="2000" b="1" spc="40" dirty="0">
                <a:latin typeface="Calibri"/>
                <a:cs typeface="Calibri"/>
              </a:rPr>
              <a:t> </a:t>
            </a:r>
            <a:r>
              <a:rPr sz="2000" b="1" spc="30" dirty="0">
                <a:latin typeface="Calibri"/>
                <a:cs typeface="Calibri"/>
              </a:rPr>
              <a:t>sono</a:t>
            </a:r>
            <a:r>
              <a:rPr sz="2000" b="1" spc="4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stati</a:t>
            </a:r>
            <a:r>
              <a:rPr sz="2000" b="1" spc="25" dirty="0">
                <a:latin typeface="Calibri"/>
                <a:cs typeface="Calibri"/>
              </a:rPr>
              <a:t> </a:t>
            </a:r>
            <a:r>
              <a:rPr sz="2000" b="1" spc="35" dirty="0">
                <a:latin typeface="Calibri"/>
                <a:cs typeface="Calibri"/>
              </a:rPr>
              <a:t>poi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b="1" spc="20" dirty="0">
                <a:latin typeface="Calibri"/>
                <a:cs typeface="Calibri"/>
              </a:rPr>
              <a:t>appesi</a:t>
            </a:r>
            <a:r>
              <a:rPr sz="2000" b="1" spc="25" dirty="0">
                <a:latin typeface="Calibri"/>
                <a:cs typeface="Calibri"/>
              </a:rPr>
              <a:t> </a:t>
            </a:r>
            <a:r>
              <a:rPr sz="2000" b="1" spc="30" dirty="0">
                <a:latin typeface="Calibri"/>
                <a:cs typeface="Calibri"/>
              </a:rPr>
              <a:t>nei negozi </a:t>
            </a:r>
            <a:r>
              <a:rPr sz="2000" b="1" spc="-440" dirty="0">
                <a:latin typeface="Calibri"/>
                <a:cs typeface="Calibri"/>
              </a:rPr>
              <a:t> </a:t>
            </a:r>
            <a:r>
              <a:rPr sz="2000" b="1" spc="30" dirty="0">
                <a:latin typeface="Calibri"/>
                <a:cs typeface="Calibri"/>
              </a:rPr>
              <a:t>delle</a:t>
            </a:r>
            <a:r>
              <a:rPr sz="2000" b="1" spc="20" dirty="0">
                <a:latin typeface="Calibri"/>
                <a:cs typeface="Calibri"/>
              </a:rPr>
              <a:t> vie</a:t>
            </a:r>
            <a:r>
              <a:rPr sz="2000" b="1" spc="25" dirty="0">
                <a:latin typeface="Calibri"/>
                <a:cs typeface="Calibri"/>
              </a:rPr>
              <a:t> </a:t>
            </a:r>
            <a:r>
              <a:rPr sz="2000" b="1" spc="30" dirty="0">
                <a:latin typeface="Calibri"/>
                <a:cs typeface="Calibri"/>
              </a:rPr>
              <a:t>del</a:t>
            </a:r>
            <a:r>
              <a:rPr sz="2000" b="1" spc="20" dirty="0">
                <a:latin typeface="Calibri"/>
                <a:cs typeface="Calibri"/>
              </a:rPr>
              <a:t> </a:t>
            </a:r>
            <a:r>
              <a:rPr sz="2000" b="1" spc="15" dirty="0">
                <a:latin typeface="Calibri"/>
                <a:cs typeface="Calibri"/>
              </a:rPr>
              <a:t>centro</a:t>
            </a:r>
            <a:r>
              <a:rPr sz="2000" b="1" spc="30" dirty="0">
                <a:latin typeface="Calibri"/>
                <a:cs typeface="Calibri"/>
              </a:rPr>
              <a:t> della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città.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email"/>
          <a:stretch>
            <a:fillRect/>
          </a:stretch>
        </p:blipFill>
        <p:spPr>
          <a:xfrm>
            <a:off x="1507489" y="4181475"/>
            <a:ext cx="4545203" cy="469163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475"/>
              </a:spcBef>
            </a:pPr>
            <a:r>
              <a:rPr spc="25" dirty="0"/>
              <a:t>La</a:t>
            </a:r>
            <a:r>
              <a:rPr spc="20" dirty="0"/>
              <a:t> </a:t>
            </a:r>
            <a:r>
              <a:rPr spc="10" dirty="0"/>
              <a:t>giornata</a:t>
            </a:r>
            <a:r>
              <a:rPr spc="25" dirty="0"/>
              <a:t> </a:t>
            </a:r>
            <a:r>
              <a:rPr spc="15" dirty="0"/>
              <a:t>dell’acqua</a:t>
            </a:r>
            <a:r>
              <a:rPr spc="25" dirty="0"/>
              <a:t> </a:t>
            </a:r>
            <a:r>
              <a:rPr spc="15" dirty="0"/>
              <a:t>(attività</a:t>
            </a:r>
            <a:r>
              <a:rPr spc="25" dirty="0"/>
              <a:t> </a:t>
            </a:r>
            <a:r>
              <a:rPr spc="10" dirty="0"/>
              <a:t>a</a:t>
            </a:r>
            <a:r>
              <a:rPr spc="25" dirty="0"/>
              <a:t> </a:t>
            </a:r>
            <a:r>
              <a:rPr spc="15" dirty="0"/>
              <a:t>classi</a:t>
            </a:r>
          </a:p>
          <a:p>
            <a:pPr marL="3175" marR="2540" algn="ctr">
              <a:lnSpc>
                <a:spcPct val="100000"/>
              </a:lnSpc>
              <a:spcBef>
                <a:spcPts val="380"/>
              </a:spcBef>
            </a:pPr>
            <a:r>
              <a:rPr spc="10" dirty="0"/>
              <a:t>aperte</a:t>
            </a:r>
            <a:r>
              <a:rPr spc="55" dirty="0"/>
              <a:t> </a:t>
            </a:r>
            <a:r>
              <a:rPr spc="20" dirty="0"/>
              <a:t>1^</a:t>
            </a:r>
            <a:r>
              <a:rPr spc="-5" dirty="0"/>
              <a:t> </a:t>
            </a:r>
            <a:r>
              <a:rPr spc="10" dirty="0"/>
              <a:t>e</a:t>
            </a:r>
            <a:r>
              <a:rPr spc="-15" dirty="0"/>
              <a:t> </a:t>
            </a:r>
            <a:r>
              <a:rPr spc="5" dirty="0"/>
              <a:t>2^)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4659" y="1440116"/>
            <a:ext cx="6639559" cy="1036319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065" marR="5080" algn="ctr">
              <a:lnSpc>
                <a:spcPct val="111000"/>
              </a:lnSpc>
              <a:spcBef>
                <a:spcPts val="55"/>
              </a:spcBef>
            </a:pPr>
            <a:r>
              <a:rPr sz="2000" b="1" spc="5" dirty="0">
                <a:latin typeface="Calibri"/>
                <a:cs typeface="Calibri"/>
              </a:rPr>
              <a:t>I </a:t>
            </a:r>
            <a:r>
              <a:rPr sz="2000" b="1" spc="25" dirty="0">
                <a:latin typeface="Calibri"/>
                <a:cs typeface="Calibri"/>
              </a:rPr>
              <a:t>bambini </a:t>
            </a:r>
            <a:r>
              <a:rPr sz="2000" b="1" spc="10" dirty="0">
                <a:latin typeface="Calibri"/>
                <a:cs typeface="Calibri"/>
              </a:rPr>
              <a:t>a </a:t>
            </a:r>
            <a:r>
              <a:rPr sz="2000" b="1" spc="35" dirty="0">
                <a:latin typeface="Calibri"/>
                <a:cs typeface="Calibri"/>
              </a:rPr>
              <a:t>gruppi </a:t>
            </a:r>
            <a:r>
              <a:rPr sz="2000" b="1" spc="10" dirty="0">
                <a:latin typeface="Calibri"/>
                <a:cs typeface="Calibri"/>
              </a:rPr>
              <a:t>si </a:t>
            </a:r>
            <a:r>
              <a:rPr sz="2000" b="1" spc="30" dirty="0">
                <a:latin typeface="Calibri"/>
                <a:cs typeface="Calibri"/>
              </a:rPr>
              <a:t>sono </a:t>
            </a:r>
            <a:r>
              <a:rPr sz="2000" b="1" spc="15" dirty="0">
                <a:latin typeface="Calibri"/>
                <a:cs typeface="Calibri"/>
              </a:rPr>
              <a:t>confrontati </a:t>
            </a:r>
            <a:r>
              <a:rPr sz="2000" b="1" spc="25" dirty="0">
                <a:latin typeface="Calibri"/>
                <a:cs typeface="Calibri"/>
              </a:rPr>
              <a:t>sui </a:t>
            </a:r>
            <a:r>
              <a:rPr sz="2000" b="1" spc="15" dirty="0">
                <a:latin typeface="Calibri"/>
                <a:cs typeface="Calibri"/>
              </a:rPr>
              <a:t>comportamenti che </a:t>
            </a:r>
            <a:r>
              <a:rPr sz="2000" b="1" spc="-440" dirty="0">
                <a:latin typeface="Calibri"/>
                <a:cs typeface="Calibri"/>
              </a:rPr>
              <a:t> </a:t>
            </a:r>
            <a:r>
              <a:rPr sz="2000" b="1" spc="25" dirty="0">
                <a:latin typeface="Calibri"/>
                <a:cs typeface="Calibri"/>
              </a:rPr>
              <a:t>possano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b="1" spc="20" dirty="0">
                <a:latin typeface="Calibri"/>
                <a:cs typeface="Calibri"/>
              </a:rPr>
              <a:t>portare</a:t>
            </a:r>
            <a:r>
              <a:rPr sz="2000" b="1" spc="25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al</a:t>
            </a:r>
            <a:r>
              <a:rPr sz="2000" b="1" spc="20" dirty="0">
                <a:latin typeface="Calibri"/>
                <a:cs typeface="Calibri"/>
              </a:rPr>
              <a:t> risparmio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b="1" spc="25" dirty="0">
                <a:latin typeface="Calibri"/>
                <a:cs typeface="Calibri"/>
              </a:rPr>
              <a:t>idrico,</a:t>
            </a:r>
            <a:r>
              <a:rPr sz="2000" b="1" dirty="0">
                <a:latin typeface="Calibri"/>
                <a:cs typeface="Calibri"/>
              </a:rPr>
              <a:t> </a:t>
            </a:r>
            <a:r>
              <a:rPr sz="2000" b="1" spc="35" dirty="0">
                <a:latin typeface="Calibri"/>
                <a:cs typeface="Calibri"/>
              </a:rPr>
              <a:t>infine</a:t>
            </a:r>
            <a:r>
              <a:rPr sz="2000" b="1" spc="25" dirty="0">
                <a:latin typeface="Calibri"/>
                <a:cs typeface="Calibri"/>
              </a:rPr>
              <a:t> hanno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b="1" spc="15" dirty="0">
                <a:latin typeface="Calibri"/>
                <a:cs typeface="Calibri"/>
              </a:rPr>
              <a:t>realizzato </a:t>
            </a:r>
            <a:r>
              <a:rPr sz="2000" b="1" spc="20" dirty="0">
                <a:latin typeface="Calibri"/>
                <a:cs typeface="Calibri"/>
              </a:rPr>
              <a:t> </a:t>
            </a:r>
            <a:r>
              <a:rPr sz="2000" b="1" spc="25" dirty="0">
                <a:latin typeface="Calibri"/>
                <a:cs typeface="Calibri"/>
              </a:rPr>
              <a:t>insieme</a:t>
            </a:r>
            <a:r>
              <a:rPr sz="2000" b="1" spc="40" dirty="0">
                <a:latin typeface="Calibri"/>
                <a:cs typeface="Calibri"/>
              </a:rPr>
              <a:t> </a:t>
            </a:r>
            <a:r>
              <a:rPr sz="2000" b="1" spc="20" dirty="0">
                <a:latin typeface="Calibri"/>
                <a:cs typeface="Calibri"/>
              </a:rPr>
              <a:t>immagini</a:t>
            </a:r>
            <a:r>
              <a:rPr sz="2000" b="1" spc="35" dirty="0">
                <a:latin typeface="Calibri"/>
                <a:cs typeface="Calibri"/>
              </a:rPr>
              <a:t> </a:t>
            </a:r>
            <a:r>
              <a:rPr sz="2000" b="1" spc="15" dirty="0">
                <a:latin typeface="Calibri"/>
                <a:cs typeface="Calibri"/>
              </a:rPr>
              <a:t>relative</a:t>
            </a:r>
            <a:r>
              <a:rPr sz="2000" b="1" spc="25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al</a:t>
            </a:r>
            <a:r>
              <a:rPr sz="2000" b="1" spc="20" dirty="0">
                <a:latin typeface="Calibri"/>
                <a:cs typeface="Calibri"/>
              </a:rPr>
              <a:t> </a:t>
            </a:r>
            <a:r>
              <a:rPr sz="2000" b="1" spc="25" dirty="0">
                <a:latin typeface="Calibri"/>
                <a:cs typeface="Calibri"/>
              </a:rPr>
              <a:t>percorso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b="1" spc="20" dirty="0">
                <a:latin typeface="Calibri"/>
                <a:cs typeface="Calibri"/>
              </a:rPr>
              <a:t>svolto.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8959" y="6003661"/>
            <a:ext cx="6433820" cy="2011680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R="835660" algn="ctr">
              <a:lnSpc>
                <a:spcPct val="100000"/>
              </a:lnSpc>
              <a:spcBef>
                <a:spcPts val="869"/>
              </a:spcBef>
            </a:pPr>
            <a:r>
              <a:rPr sz="2000" b="1" spc="-5" dirty="0">
                <a:latin typeface="Calibri"/>
                <a:cs typeface="Calibri"/>
              </a:rPr>
              <a:t>GIORNATA:</a:t>
            </a:r>
            <a:endParaRPr sz="2000">
              <a:latin typeface="Calibri"/>
              <a:cs typeface="Calibri"/>
            </a:endParaRPr>
          </a:p>
          <a:p>
            <a:pPr marL="12065" marR="5080" indent="-1270" algn="ctr">
              <a:lnSpc>
                <a:spcPct val="111500"/>
              </a:lnSpc>
              <a:spcBef>
                <a:spcPts val="675"/>
              </a:spcBef>
            </a:pPr>
            <a:r>
              <a:rPr sz="2750" b="1" dirty="0">
                <a:latin typeface="Calibri"/>
                <a:cs typeface="Calibri"/>
              </a:rPr>
              <a:t>“Mi</a:t>
            </a:r>
            <a:r>
              <a:rPr sz="2750" b="1" spc="114" dirty="0">
                <a:latin typeface="Calibri"/>
                <a:cs typeface="Calibri"/>
              </a:rPr>
              <a:t> </a:t>
            </a:r>
            <a:r>
              <a:rPr sz="2750" b="1" spc="5" dirty="0">
                <a:latin typeface="Calibri"/>
                <a:cs typeface="Calibri"/>
              </a:rPr>
              <a:t>illumino</a:t>
            </a:r>
            <a:r>
              <a:rPr sz="2750" b="1" spc="60" dirty="0">
                <a:latin typeface="Calibri"/>
                <a:cs typeface="Calibri"/>
              </a:rPr>
              <a:t> </a:t>
            </a:r>
            <a:r>
              <a:rPr sz="2750" b="1" spc="10" dirty="0">
                <a:latin typeface="Calibri"/>
                <a:cs typeface="Calibri"/>
              </a:rPr>
              <a:t>di</a:t>
            </a:r>
            <a:r>
              <a:rPr sz="2750" b="1" spc="45" dirty="0">
                <a:latin typeface="Calibri"/>
                <a:cs typeface="Calibri"/>
              </a:rPr>
              <a:t> </a:t>
            </a:r>
            <a:r>
              <a:rPr sz="2750" b="1" spc="20" dirty="0">
                <a:latin typeface="Calibri"/>
                <a:cs typeface="Calibri"/>
              </a:rPr>
              <a:t>meno</a:t>
            </a:r>
            <a:r>
              <a:rPr sz="2000" b="1" spc="20" dirty="0">
                <a:latin typeface="Calibri"/>
                <a:cs typeface="Calibri"/>
              </a:rPr>
              <a:t>”: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spc="20" dirty="0">
                <a:latin typeface="Calibri"/>
                <a:cs typeface="Calibri"/>
              </a:rPr>
              <a:t>la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spc="5" dirty="0">
                <a:latin typeface="Calibri"/>
                <a:cs typeface="Calibri"/>
              </a:rPr>
              <a:t>classe</a:t>
            </a:r>
            <a:r>
              <a:rPr sz="2000" b="1" spc="30" dirty="0">
                <a:latin typeface="Calibri"/>
                <a:cs typeface="Calibri"/>
              </a:rPr>
              <a:t> ha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spc="15" dirty="0">
                <a:latin typeface="Calibri"/>
                <a:cs typeface="Calibri"/>
              </a:rPr>
              <a:t>aderito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b="1" spc="15" dirty="0">
                <a:latin typeface="Calibri"/>
                <a:cs typeface="Calibri"/>
              </a:rPr>
              <a:t>alla </a:t>
            </a:r>
            <a:r>
              <a:rPr sz="2000" b="1" spc="20" dirty="0">
                <a:latin typeface="Calibri"/>
                <a:cs typeface="Calibri"/>
              </a:rPr>
              <a:t> giornata </a:t>
            </a:r>
            <a:r>
              <a:rPr sz="2000" b="1" spc="30" dirty="0">
                <a:latin typeface="Calibri"/>
                <a:cs typeface="Calibri"/>
              </a:rPr>
              <a:t>del </a:t>
            </a:r>
            <a:r>
              <a:rPr sz="2000" b="1" spc="20" dirty="0">
                <a:latin typeface="Calibri"/>
                <a:cs typeface="Calibri"/>
              </a:rPr>
              <a:t>risparmio energetico </a:t>
            </a:r>
            <a:r>
              <a:rPr sz="2000" b="1" spc="30" dirty="0">
                <a:latin typeface="Calibri"/>
                <a:cs typeface="Calibri"/>
              </a:rPr>
              <a:t>svolgendo </a:t>
            </a:r>
            <a:r>
              <a:rPr sz="2000" b="1" spc="35" dirty="0">
                <a:latin typeface="Calibri"/>
                <a:cs typeface="Calibri"/>
              </a:rPr>
              <a:t>una </a:t>
            </a:r>
            <a:r>
              <a:rPr sz="2000" b="1" dirty="0">
                <a:latin typeface="Calibri"/>
                <a:cs typeface="Calibri"/>
              </a:rPr>
              <a:t>attività </a:t>
            </a:r>
            <a:r>
              <a:rPr sz="2000" b="1" spc="5" dirty="0">
                <a:latin typeface="Calibri"/>
                <a:cs typeface="Calibri"/>
              </a:rPr>
              <a:t> </a:t>
            </a:r>
            <a:r>
              <a:rPr sz="2000" b="1" spc="15" dirty="0">
                <a:latin typeface="Calibri"/>
                <a:cs typeface="Calibri"/>
              </a:rPr>
              <a:t>laboratoriale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b="1" spc="20" dirty="0">
                <a:latin typeface="Calibri"/>
                <a:cs typeface="Calibri"/>
              </a:rPr>
              <a:t>in</a:t>
            </a:r>
            <a:r>
              <a:rPr sz="2000" b="1" spc="45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cui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b="1" spc="25" dirty="0">
                <a:latin typeface="Calibri"/>
                <a:cs typeface="Calibri"/>
              </a:rPr>
              <a:t>hanno</a:t>
            </a:r>
            <a:r>
              <a:rPr sz="2000" b="1" spc="40" dirty="0">
                <a:latin typeface="Calibri"/>
                <a:cs typeface="Calibri"/>
              </a:rPr>
              <a:t> </a:t>
            </a:r>
            <a:r>
              <a:rPr sz="2000" b="1" spc="15" dirty="0">
                <a:latin typeface="Calibri"/>
                <a:cs typeface="Calibri"/>
              </a:rPr>
              <a:t>realizzato</a:t>
            </a:r>
            <a:r>
              <a:rPr sz="2000" b="1" spc="105" dirty="0">
                <a:latin typeface="Calibri"/>
                <a:cs typeface="Calibri"/>
              </a:rPr>
              <a:t> </a:t>
            </a:r>
            <a:r>
              <a:rPr sz="2000" b="1" spc="20" dirty="0">
                <a:latin typeface="Calibri"/>
                <a:cs typeface="Calibri"/>
              </a:rPr>
              <a:t>la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spc="25" dirty="0">
                <a:latin typeface="Calibri"/>
                <a:cs typeface="Calibri"/>
              </a:rPr>
              <a:t>girandola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spc="15" dirty="0">
                <a:latin typeface="Calibri"/>
                <a:cs typeface="Calibri"/>
              </a:rPr>
              <a:t>come</a:t>
            </a:r>
            <a:r>
              <a:rPr sz="2000" b="1" spc="40" dirty="0">
                <a:latin typeface="Calibri"/>
                <a:cs typeface="Calibri"/>
              </a:rPr>
              <a:t> </a:t>
            </a:r>
            <a:r>
              <a:rPr sz="2000" b="1" spc="15" dirty="0">
                <a:latin typeface="Calibri"/>
                <a:cs typeface="Calibri"/>
              </a:rPr>
              <a:t>pala </a:t>
            </a:r>
            <a:r>
              <a:rPr sz="2000" b="1" spc="-434" dirty="0">
                <a:latin typeface="Calibri"/>
                <a:cs typeface="Calibri"/>
              </a:rPr>
              <a:t> </a:t>
            </a:r>
            <a:r>
              <a:rPr sz="2000" b="1" spc="25" dirty="0">
                <a:latin typeface="Calibri"/>
                <a:cs typeface="Calibri"/>
              </a:rPr>
              <a:t>eolica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email"/>
          <a:stretch>
            <a:fillRect/>
          </a:stretch>
        </p:blipFill>
        <p:spPr>
          <a:xfrm>
            <a:off x="1570355" y="2601086"/>
            <a:ext cx="4410075" cy="33813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5134" y="3947477"/>
            <a:ext cx="6675120" cy="1226820"/>
          </a:xfrm>
          <a:prstGeom prst="rect">
            <a:avLst/>
          </a:prstGeom>
        </p:spPr>
        <p:txBody>
          <a:bodyPr vert="horz" wrap="square" lIns="0" tIns="135890" rIns="0" bIns="0" rtlCol="0">
            <a:spAutoFit/>
          </a:bodyPr>
          <a:lstStyle/>
          <a:p>
            <a:pPr marL="8890" algn="ctr">
              <a:lnSpc>
                <a:spcPct val="100000"/>
              </a:lnSpc>
              <a:spcBef>
                <a:spcPts val="1070"/>
              </a:spcBef>
            </a:pPr>
            <a:r>
              <a:rPr sz="2000" b="1" spc="-10" dirty="0">
                <a:latin typeface="Calibri"/>
                <a:cs typeface="Calibri"/>
              </a:rPr>
              <a:t>ITALIANO</a:t>
            </a:r>
            <a:endParaRPr sz="2000">
              <a:latin typeface="Calibri"/>
              <a:cs typeface="Calibri"/>
            </a:endParaRPr>
          </a:p>
          <a:p>
            <a:pPr marL="12065" marR="5080" algn="ctr">
              <a:lnSpc>
                <a:spcPct val="112599"/>
              </a:lnSpc>
              <a:spcBef>
                <a:spcPts val="675"/>
              </a:spcBef>
            </a:pPr>
            <a:r>
              <a:rPr sz="2000" b="1" spc="10" dirty="0">
                <a:latin typeface="Calibri"/>
                <a:cs typeface="Calibri"/>
              </a:rPr>
              <a:t>Gli</a:t>
            </a:r>
            <a:r>
              <a:rPr sz="2000" b="1" spc="-55" dirty="0">
                <a:latin typeface="Calibri"/>
                <a:cs typeface="Calibri"/>
              </a:rPr>
              <a:t> </a:t>
            </a:r>
            <a:r>
              <a:rPr sz="2000" b="1" spc="25" dirty="0">
                <a:latin typeface="Calibri"/>
                <a:cs typeface="Calibri"/>
              </a:rPr>
              <a:t>alunni</a:t>
            </a:r>
            <a:r>
              <a:rPr sz="2000" b="1" spc="-125" dirty="0">
                <a:latin typeface="Calibri"/>
                <a:cs typeface="Calibri"/>
              </a:rPr>
              <a:t> </a:t>
            </a:r>
            <a:r>
              <a:rPr sz="2000" b="1" spc="25" dirty="0">
                <a:latin typeface="Calibri"/>
                <a:cs typeface="Calibri"/>
              </a:rPr>
              <a:t>hanno</a:t>
            </a:r>
            <a:r>
              <a:rPr sz="2000" b="1" spc="-120" dirty="0">
                <a:latin typeface="Calibri"/>
                <a:cs typeface="Calibri"/>
              </a:rPr>
              <a:t> </a:t>
            </a:r>
            <a:r>
              <a:rPr sz="2000" b="1" spc="20" dirty="0">
                <a:latin typeface="Calibri"/>
                <a:cs typeface="Calibri"/>
              </a:rPr>
              <a:t>svolto</a:t>
            </a:r>
            <a:r>
              <a:rPr sz="2000" b="1" spc="-114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un’attività</a:t>
            </a:r>
            <a:r>
              <a:rPr sz="2000" b="1" spc="-180" dirty="0">
                <a:latin typeface="Calibri"/>
                <a:cs typeface="Calibri"/>
              </a:rPr>
              <a:t> </a:t>
            </a:r>
            <a:r>
              <a:rPr sz="2000" b="1" spc="25" dirty="0">
                <a:latin typeface="Calibri"/>
                <a:cs typeface="Calibri"/>
              </a:rPr>
              <a:t>di</a:t>
            </a:r>
            <a:r>
              <a:rPr sz="2000" b="1" spc="-130" dirty="0">
                <a:latin typeface="Calibri"/>
                <a:cs typeface="Calibri"/>
              </a:rPr>
              <a:t> </a:t>
            </a:r>
            <a:r>
              <a:rPr sz="2000" b="1" spc="20" dirty="0">
                <a:latin typeface="Calibri"/>
                <a:cs typeface="Calibri"/>
              </a:rPr>
              <a:t>comprensione</a:t>
            </a:r>
            <a:r>
              <a:rPr sz="2000" b="1" spc="-195" dirty="0">
                <a:latin typeface="Calibri"/>
                <a:cs typeface="Calibri"/>
              </a:rPr>
              <a:t> </a:t>
            </a:r>
            <a:r>
              <a:rPr sz="2000" b="1" spc="30" dirty="0">
                <a:latin typeface="Calibri"/>
                <a:cs typeface="Calibri"/>
              </a:rPr>
              <a:t>della</a:t>
            </a:r>
            <a:r>
              <a:rPr sz="2000" b="1" spc="-180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storia </a:t>
            </a:r>
            <a:r>
              <a:rPr sz="2000" b="1" spc="-434" dirty="0">
                <a:latin typeface="Calibri"/>
                <a:cs typeface="Calibri"/>
              </a:rPr>
              <a:t> </a:t>
            </a:r>
            <a:r>
              <a:rPr sz="2000" b="1" spc="15" dirty="0">
                <a:latin typeface="Calibri"/>
                <a:cs typeface="Calibri"/>
              </a:rPr>
              <a:t>“Elemental” </a:t>
            </a:r>
            <a:r>
              <a:rPr sz="2000" b="1" spc="30" dirty="0">
                <a:latin typeface="Calibri"/>
                <a:cs typeface="Calibri"/>
              </a:rPr>
              <a:t>individuando</a:t>
            </a:r>
            <a:r>
              <a:rPr sz="2000" b="1" spc="40" dirty="0">
                <a:latin typeface="Calibri"/>
                <a:cs typeface="Calibri"/>
              </a:rPr>
              <a:t> </a:t>
            </a:r>
            <a:r>
              <a:rPr sz="2000" b="1" spc="5" dirty="0">
                <a:latin typeface="Calibri"/>
                <a:cs typeface="Calibri"/>
              </a:rPr>
              <a:t>i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b="1" spc="25" dirty="0">
                <a:latin typeface="Calibri"/>
                <a:cs typeface="Calibri"/>
              </a:rPr>
              <a:t>personaggi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e</a:t>
            </a:r>
            <a:r>
              <a:rPr sz="2000" b="1" spc="35" dirty="0">
                <a:latin typeface="Calibri"/>
                <a:cs typeface="Calibri"/>
              </a:rPr>
              <a:t> </a:t>
            </a:r>
            <a:r>
              <a:rPr sz="2000" b="1" spc="15" dirty="0">
                <a:latin typeface="Calibri"/>
                <a:cs typeface="Calibri"/>
              </a:rPr>
              <a:t>il</a:t>
            </a:r>
            <a:r>
              <a:rPr sz="2000" b="1" spc="30" dirty="0">
                <a:latin typeface="Calibri"/>
                <a:cs typeface="Calibri"/>
              </a:rPr>
              <a:t> luogo</a:t>
            </a:r>
            <a:r>
              <a:rPr sz="2000" b="1" spc="40" dirty="0">
                <a:latin typeface="Calibri"/>
                <a:cs typeface="Calibri"/>
              </a:rPr>
              <a:t> </a:t>
            </a:r>
            <a:r>
              <a:rPr sz="2000" b="1" spc="30" dirty="0">
                <a:latin typeface="Calibri"/>
                <a:cs typeface="Calibri"/>
              </a:rPr>
              <a:t>della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spc="15" dirty="0">
                <a:latin typeface="Calibri"/>
                <a:cs typeface="Calibri"/>
              </a:rPr>
              <a:t>storia.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email"/>
          <a:stretch>
            <a:fillRect/>
          </a:stretch>
        </p:blipFill>
        <p:spPr>
          <a:xfrm>
            <a:off x="1732279" y="457200"/>
            <a:ext cx="4088765" cy="3066796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457200" y="5295900"/>
            <a:ext cx="5657850" cy="4759325"/>
            <a:chOff x="457200" y="5295900"/>
            <a:chExt cx="5657850" cy="4759325"/>
          </a:xfrm>
        </p:grpSpPr>
        <p:pic>
          <p:nvPicPr>
            <p:cNvPr id="5" name="object 5"/>
            <p:cNvPicPr/>
            <p:nvPr/>
          </p:nvPicPr>
          <p:blipFill>
            <a:blip r:embed="rId3" cstate="email"/>
            <a:stretch>
              <a:fillRect/>
            </a:stretch>
          </p:blipFill>
          <p:spPr>
            <a:xfrm>
              <a:off x="457200" y="5295900"/>
              <a:ext cx="5657850" cy="4758944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email"/>
            <a:stretch>
              <a:fillRect/>
            </a:stretch>
          </p:blipFill>
          <p:spPr>
            <a:xfrm>
              <a:off x="666750" y="7321804"/>
              <a:ext cx="2255520" cy="2585085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email"/>
            <a:stretch>
              <a:fillRect/>
            </a:stretch>
          </p:blipFill>
          <p:spPr>
            <a:xfrm>
              <a:off x="666750" y="5399659"/>
              <a:ext cx="2249805" cy="1975485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email"/>
            <a:stretch>
              <a:fillRect/>
            </a:stretch>
          </p:blipFill>
          <p:spPr>
            <a:xfrm>
              <a:off x="3190113" y="5937656"/>
              <a:ext cx="2724150" cy="366115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0384" y="744411"/>
            <a:ext cx="6477000" cy="2437765"/>
          </a:xfrm>
          <a:prstGeom prst="rect">
            <a:avLst/>
          </a:prstGeom>
        </p:spPr>
        <p:txBody>
          <a:bodyPr vert="horz" wrap="square" lIns="0" tIns="145415" rIns="0" bIns="0" rtlCol="0">
            <a:spAutoFit/>
          </a:bodyPr>
          <a:lstStyle/>
          <a:p>
            <a:pPr marL="14604" algn="ctr">
              <a:lnSpc>
                <a:spcPct val="100000"/>
              </a:lnSpc>
              <a:spcBef>
                <a:spcPts val="1145"/>
              </a:spcBef>
            </a:pPr>
            <a:r>
              <a:rPr sz="2000" b="1" spc="-5" dirty="0">
                <a:latin typeface="Calibri"/>
                <a:cs typeface="Calibri"/>
              </a:rPr>
              <a:t>ATTIVITA’INTERDISCIPLINARE</a:t>
            </a:r>
            <a:endParaRPr sz="2000">
              <a:latin typeface="Calibri"/>
              <a:cs typeface="Calibri"/>
            </a:endParaRPr>
          </a:p>
          <a:p>
            <a:pPr marL="107950" marR="108585" indent="27305" algn="ctr">
              <a:lnSpc>
                <a:spcPct val="137700"/>
              </a:lnSpc>
              <a:spcBef>
                <a:spcPts val="145"/>
              </a:spcBef>
            </a:pPr>
            <a:r>
              <a:rPr sz="2000" b="1" spc="15" dirty="0">
                <a:latin typeface="Calibri"/>
                <a:cs typeface="Calibri"/>
              </a:rPr>
              <a:t>Inventiamo</a:t>
            </a:r>
            <a:r>
              <a:rPr sz="2000" b="1" spc="75" dirty="0">
                <a:latin typeface="Calibri"/>
                <a:cs typeface="Calibri"/>
              </a:rPr>
              <a:t> </a:t>
            </a:r>
            <a:r>
              <a:rPr sz="2000" b="1" spc="35" dirty="0">
                <a:latin typeface="Calibri"/>
                <a:cs typeface="Calibri"/>
              </a:rPr>
              <a:t>una</a:t>
            </a:r>
            <a:r>
              <a:rPr sz="2000" b="1" spc="10" dirty="0">
                <a:latin typeface="Calibri"/>
                <a:cs typeface="Calibri"/>
              </a:rPr>
              <a:t> filastrocca e</a:t>
            </a:r>
            <a:r>
              <a:rPr sz="2000" b="1" spc="65" dirty="0">
                <a:latin typeface="Calibri"/>
                <a:cs typeface="Calibri"/>
              </a:rPr>
              <a:t> </a:t>
            </a:r>
            <a:r>
              <a:rPr sz="2000" b="1" spc="20" dirty="0">
                <a:latin typeface="Calibri"/>
                <a:cs typeface="Calibri"/>
              </a:rPr>
              <a:t>realizziamo</a:t>
            </a:r>
            <a:r>
              <a:rPr sz="2000" b="1" spc="75" dirty="0">
                <a:latin typeface="Calibri"/>
                <a:cs typeface="Calibri"/>
              </a:rPr>
              <a:t> </a:t>
            </a:r>
            <a:r>
              <a:rPr sz="2000" b="1" spc="30" dirty="0">
                <a:latin typeface="Calibri"/>
                <a:cs typeface="Calibri"/>
              </a:rPr>
              <a:t>un</a:t>
            </a:r>
            <a:r>
              <a:rPr sz="2000" b="1" spc="75" dirty="0">
                <a:latin typeface="Calibri"/>
                <a:cs typeface="Calibri"/>
              </a:rPr>
              <a:t> </a:t>
            </a:r>
            <a:r>
              <a:rPr sz="2000" b="1" spc="20" dirty="0">
                <a:latin typeface="Calibri"/>
                <a:cs typeface="Calibri"/>
              </a:rPr>
              <a:t>mandala: </a:t>
            </a:r>
            <a:r>
              <a:rPr sz="2000" b="1" spc="25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tutti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b="1" spc="5" dirty="0">
                <a:latin typeface="Calibri"/>
                <a:cs typeface="Calibri"/>
              </a:rPr>
              <a:t>i</a:t>
            </a:r>
            <a:r>
              <a:rPr sz="2000" b="1" spc="40" dirty="0">
                <a:latin typeface="Calibri"/>
                <a:cs typeface="Calibri"/>
              </a:rPr>
              <a:t> </a:t>
            </a:r>
            <a:r>
              <a:rPr sz="2000" b="1" spc="25" dirty="0">
                <a:latin typeface="Calibri"/>
                <a:cs typeface="Calibri"/>
              </a:rPr>
              <a:t>bambini,</a:t>
            </a:r>
            <a:r>
              <a:rPr sz="2000" b="1" spc="10" dirty="0">
                <a:latin typeface="Calibri"/>
                <a:cs typeface="Calibri"/>
              </a:rPr>
              <a:t> </a:t>
            </a:r>
            <a:r>
              <a:rPr sz="2000" b="1" spc="15" dirty="0">
                <a:latin typeface="Calibri"/>
                <a:cs typeface="Calibri"/>
              </a:rPr>
              <a:t>guidati</a:t>
            </a:r>
            <a:r>
              <a:rPr sz="2000" b="1" spc="35" dirty="0">
                <a:latin typeface="Calibri"/>
                <a:cs typeface="Calibri"/>
              </a:rPr>
              <a:t> </a:t>
            </a:r>
            <a:r>
              <a:rPr sz="2000" b="1" spc="20" dirty="0">
                <a:latin typeface="Calibri"/>
                <a:cs typeface="Calibri"/>
              </a:rPr>
              <a:t>dall’insegnante,</a:t>
            </a:r>
            <a:r>
              <a:rPr sz="2000" b="1" spc="10" dirty="0">
                <a:latin typeface="Calibri"/>
                <a:cs typeface="Calibri"/>
              </a:rPr>
              <a:t> </a:t>
            </a:r>
            <a:r>
              <a:rPr sz="2000" b="1" spc="25" dirty="0">
                <a:latin typeface="Calibri"/>
                <a:cs typeface="Calibri"/>
              </a:rPr>
              <a:t>hanno</a:t>
            </a:r>
            <a:r>
              <a:rPr sz="2000" b="1" spc="40" dirty="0">
                <a:latin typeface="Calibri"/>
                <a:cs typeface="Calibri"/>
              </a:rPr>
              <a:t> </a:t>
            </a:r>
            <a:r>
              <a:rPr sz="2000" b="1" spc="15" dirty="0">
                <a:latin typeface="Calibri"/>
                <a:cs typeface="Calibri"/>
              </a:rPr>
              <a:t>collaborato</a:t>
            </a:r>
            <a:endParaRPr sz="2000">
              <a:latin typeface="Calibri"/>
              <a:cs typeface="Calibri"/>
            </a:endParaRPr>
          </a:p>
          <a:p>
            <a:pPr marL="12065" marR="5080" algn="ctr">
              <a:lnSpc>
                <a:spcPct val="112500"/>
              </a:lnSpc>
              <a:spcBef>
                <a:spcPts val="5"/>
              </a:spcBef>
            </a:pPr>
            <a:r>
              <a:rPr sz="2000" b="1" spc="30" dirty="0">
                <a:latin typeface="Calibri"/>
                <a:cs typeface="Calibri"/>
              </a:rPr>
              <a:t>nella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spc="30" dirty="0">
                <a:latin typeface="Calibri"/>
                <a:cs typeface="Calibri"/>
              </a:rPr>
              <a:t>composizione</a:t>
            </a:r>
            <a:r>
              <a:rPr sz="2000" b="1" spc="25" dirty="0">
                <a:latin typeface="Calibri"/>
                <a:cs typeface="Calibri"/>
              </a:rPr>
              <a:t> di </a:t>
            </a:r>
            <a:r>
              <a:rPr sz="2000" b="1" spc="35" dirty="0">
                <a:latin typeface="Calibri"/>
                <a:cs typeface="Calibri"/>
              </a:rPr>
              <a:t>una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spc="30" dirty="0">
                <a:latin typeface="Calibri"/>
                <a:cs typeface="Calibri"/>
              </a:rPr>
              <a:t>breve </a:t>
            </a:r>
            <a:r>
              <a:rPr sz="2000" b="1" spc="10" dirty="0">
                <a:latin typeface="Calibri"/>
                <a:cs typeface="Calibri"/>
              </a:rPr>
              <a:t>filastrocca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spc="25" dirty="0">
                <a:latin typeface="Calibri"/>
                <a:cs typeface="Calibri"/>
              </a:rPr>
              <a:t>sui </a:t>
            </a:r>
            <a:r>
              <a:rPr sz="2000" b="1" spc="10" dirty="0">
                <a:latin typeface="Calibri"/>
                <a:cs typeface="Calibri"/>
              </a:rPr>
              <a:t>4</a:t>
            </a:r>
            <a:r>
              <a:rPr sz="2000" b="1" spc="20" dirty="0">
                <a:latin typeface="Calibri"/>
                <a:cs typeface="Calibri"/>
              </a:rPr>
              <a:t> </a:t>
            </a:r>
            <a:r>
              <a:rPr sz="2000" b="1" spc="25" dirty="0">
                <a:latin typeface="Calibri"/>
                <a:cs typeface="Calibri"/>
              </a:rPr>
              <a:t>elementi </a:t>
            </a:r>
            <a:r>
              <a:rPr sz="2000" b="1" spc="10" dirty="0">
                <a:latin typeface="Calibri"/>
                <a:cs typeface="Calibri"/>
              </a:rPr>
              <a:t>e </a:t>
            </a:r>
            <a:r>
              <a:rPr sz="2000" b="1" spc="-440" dirty="0">
                <a:latin typeface="Calibri"/>
                <a:cs typeface="Calibri"/>
              </a:rPr>
              <a:t> </a:t>
            </a:r>
            <a:r>
              <a:rPr sz="2000" b="1" spc="15" dirty="0">
                <a:latin typeface="Calibri"/>
                <a:cs typeface="Calibri"/>
              </a:rPr>
              <a:t>realizzato</a:t>
            </a:r>
            <a:r>
              <a:rPr sz="2000" b="1" spc="25" dirty="0">
                <a:latin typeface="Calibri"/>
                <a:cs typeface="Calibri"/>
              </a:rPr>
              <a:t> </a:t>
            </a:r>
            <a:r>
              <a:rPr sz="2000" b="1" spc="30" dirty="0">
                <a:latin typeface="Calibri"/>
                <a:cs typeface="Calibri"/>
              </a:rPr>
              <a:t>un</a:t>
            </a:r>
            <a:r>
              <a:rPr sz="2000" b="1" spc="35" dirty="0">
                <a:latin typeface="Calibri"/>
                <a:cs typeface="Calibri"/>
              </a:rPr>
              <a:t> </a:t>
            </a:r>
            <a:r>
              <a:rPr sz="2000" b="1" spc="20" dirty="0">
                <a:latin typeface="Calibri"/>
                <a:cs typeface="Calibri"/>
              </a:rPr>
              <a:t>poster</a:t>
            </a:r>
            <a:r>
              <a:rPr sz="2000" b="1" spc="25" dirty="0">
                <a:latin typeface="Calibri"/>
                <a:cs typeface="Calibri"/>
              </a:rPr>
              <a:t> </a:t>
            </a:r>
            <a:r>
              <a:rPr sz="2000" b="1" spc="15" dirty="0">
                <a:latin typeface="Calibri"/>
                <a:cs typeface="Calibri"/>
              </a:rPr>
              <a:t>che</a:t>
            </a:r>
            <a:r>
              <a:rPr sz="2000" b="1" spc="25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è</a:t>
            </a:r>
            <a:r>
              <a:rPr sz="2000" b="1" spc="25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stato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b="1" spc="25" dirty="0">
                <a:latin typeface="Calibri"/>
                <a:cs typeface="Calibri"/>
              </a:rPr>
              <a:t>appeso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b="1" spc="20" dirty="0">
                <a:latin typeface="Calibri"/>
                <a:cs typeface="Calibri"/>
              </a:rPr>
              <a:t>in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classe.</a:t>
            </a:r>
            <a:endParaRPr sz="2000">
              <a:latin typeface="Calibri"/>
              <a:cs typeface="Calibri"/>
            </a:endParaRPr>
          </a:p>
          <a:p>
            <a:pPr marL="6350" algn="ctr">
              <a:lnSpc>
                <a:spcPct val="100000"/>
              </a:lnSpc>
              <a:spcBef>
                <a:spcPts val="980"/>
              </a:spcBef>
            </a:pPr>
            <a:r>
              <a:rPr sz="2000" b="1" dirty="0">
                <a:latin typeface="Calibri"/>
                <a:cs typeface="Calibri"/>
              </a:rPr>
              <a:t>L’attività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si</a:t>
            </a:r>
            <a:r>
              <a:rPr sz="2000" b="1" spc="20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è</a:t>
            </a:r>
            <a:r>
              <a:rPr sz="2000" b="1" spc="25" dirty="0">
                <a:latin typeface="Calibri"/>
                <a:cs typeface="Calibri"/>
              </a:rPr>
              <a:t> </a:t>
            </a:r>
            <a:r>
              <a:rPr sz="2000" b="1" spc="20" dirty="0">
                <a:latin typeface="Calibri"/>
                <a:cs typeface="Calibri"/>
              </a:rPr>
              <a:t>conclusa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spc="15" dirty="0">
                <a:latin typeface="Calibri"/>
                <a:cs typeface="Calibri"/>
              </a:rPr>
              <a:t>con</a:t>
            </a:r>
            <a:r>
              <a:rPr sz="2000" b="1" spc="35" dirty="0">
                <a:latin typeface="Calibri"/>
                <a:cs typeface="Calibri"/>
              </a:rPr>
              <a:t> </a:t>
            </a:r>
            <a:r>
              <a:rPr sz="2000" b="1" spc="20" dirty="0">
                <a:latin typeface="Calibri"/>
                <a:cs typeface="Calibri"/>
              </a:rPr>
              <a:t>la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spc="25" dirty="0">
                <a:latin typeface="Calibri"/>
                <a:cs typeface="Calibri"/>
              </a:rPr>
              <a:t>realizzazione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b="1" spc="25" dirty="0">
                <a:latin typeface="Calibri"/>
                <a:cs typeface="Calibri"/>
              </a:rPr>
              <a:t>di</a:t>
            </a:r>
            <a:r>
              <a:rPr sz="2000" b="1" spc="20" dirty="0">
                <a:latin typeface="Calibri"/>
                <a:cs typeface="Calibri"/>
              </a:rPr>
              <a:t> </a:t>
            </a:r>
            <a:r>
              <a:rPr sz="2000" b="1" spc="30" dirty="0">
                <a:latin typeface="Calibri"/>
                <a:cs typeface="Calibri"/>
              </a:rPr>
              <a:t>un</a:t>
            </a:r>
            <a:r>
              <a:rPr sz="2000" b="1" spc="35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mandala.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email"/>
          <a:stretch>
            <a:fillRect/>
          </a:stretch>
        </p:blipFill>
        <p:spPr>
          <a:xfrm>
            <a:off x="2073655" y="3310128"/>
            <a:ext cx="3412490" cy="454952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93469" y="4986591"/>
            <a:ext cx="5373370" cy="883919"/>
          </a:xfrm>
          <a:prstGeom prst="rect">
            <a:avLst/>
          </a:prstGeom>
        </p:spPr>
        <p:txBody>
          <a:bodyPr vert="horz" wrap="square" lIns="0" tIns="13589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70"/>
              </a:spcBef>
            </a:pPr>
            <a:r>
              <a:rPr sz="2000" b="1" spc="-5" dirty="0">
                <a:latin typeface="Calibri"/>
                <a:cs typeface="Calibri"/>
              </a:rPr>
              <a:t>ARTE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E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IMMAGINE</a:t>
            </a:r>
            <a:endParaRPr sz="2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980"/>
              </a:spcBef>
            </a:pPr>
            <a:r>
              <a:rPr sz="2000" b="1" spc="20" dirty="0">
                <a:latin typeface="Calibri"/>
                <a:cs typeface="Calibri"/>
              </a:rPr>
              <a:t>Realizzazione </a:t>
            </a:r>
            <a:r>
              <a:rPr sz="2000" b="1" spc="30" dirty="0">
                <a:latin typeface="Calibri"/>
                <a:cs typeface="Calibri"/>
              </a:rPr>
              <a:t>dei</a:t>
            </a:r>
            <a:r>
              <a:rPr sz="2000" b="1" spc="15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4</a:t>
            </a:r>
            <a:r>
              <a:rPr sz="2000" b="1" spc="15" dirty="0">
                <a:latin typeface="Calibri"/>
                <a:cs typeface="Calibri"/>
              </a:rPr>
              <a:t> </a:t>
            </a:r>
            <a:r>
              <a:rPr sz="2000" b="1" spc="25" dirty="0">
                <a:latin typeface="Calibri"/>
                <a:cs typeface="Calibri"/>
              </a:rPr>
              <a:t>elementi</a:t>
            </a:r>
            <a:r>
              <a:rPr sz="2000" b="1" spc="15" dirty="0">
                <a:latin typeface="Calibri"/>
                <a:cs typeface="Calibri"/>
              </a:rPr>
              <a:t> con</a:t>
            </a:r>
            <a:r>
              <a:rPr sz="2000" b="1" spc="35" dirty="0">
                <a:latin typeface="Calibri"/>
                <a:cs typeface="Calibri"/>
              </a:rPr>
              <a:t> </a:t>
            </a:r>
            <a:r>
              <a:rPr sz="2000" b="1" spc="30" dirty="0">
                <a:latin typeface="Calibri"/>
                <a:cs typeface="Calibri"/>
              </a:rPr>
              <a:t>diverse</a:t>
            </a:r>
            <a:r>
              <a:rPr sz="2000" b="1" spc="20" dirty="0">
                <a:latin typeface="Calibri"/>
                <a:cs typeface="Calibri"/>
              </a:rPr>
              <a:t> </a:t>
            </a:r>
            <a:r>
              <a:rPr sz="2000" b="1" spc="15" dirty="0">
                <a:latin typeface="Calibri"/>
                <a:cs typeface="Calibri"/>
              </a:rPr>
              <a:t>tecniche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email"/>
          <a:stretch>
            <a:fillRect/>
          </a:stretch>
        </p:blipFill>
        <p:spPr>
          <a:xfrm>
            <a:off x="1041717" y="457200"/>
            <a:ext cx="5476748" cy="410781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email"/>
          <a:stretch>
            <a:fillRect/>
          </a:stretch>
        </p:blipFill>
        <p:spPr>
          <a:xfrm>
            <a:off x="1922779" y="5894120"/>
            <a:ext cx="3714750" cy="389572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5134" y="753936"/>
            <a:ext cx="6562090" cy="1894205"/>
          </a:xfrm>
          <a:prstGeom prst="rect">
            <a:avLst/>
          </a:prstGeom>
        </p:spPr>
        <p:txBody>
          <a:bodyPr vert="horz" wrap="square" lIns="0" tIns="135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70"/>
              </a:spcBef>
            </a:pPr>
            <a:r>
              <a:rPr sz="2000" b="1" spc="-5" dirty="0">
                <a:latin typeface="Calibri"/>
                <a:cs typeface="Calibri"/>
              </a:rPr>
              <a:t>CARNEVALE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CON </a:t>
            </a:r>
            <a:r>
              <a:rPr sz="2000" b="1" spc="5" dirty="0">
                <a:latin typeface="Calibri"/>
                <a:cs typeface="Calibri"/>
              </a:rPr>
              <a:t>I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4 </a:t>
            </a:r>
            <a:r>
              <a:rPr sz="2000" b="1" spc="5" dirty="0">
                <a:latin typeface="Calibri"/>
                <a:cs typeface="Calibri"/>
              </a:rPr>
              <a:t>ELEMENTI</a:t>
            </a:r>
            <a:endParaRPr sz="2000">
              <a:latin typeface="Calibri"/>
              <a:cs typeface="Calibri"/>
            </a:endParaRPr>
          </a:p>
          <a:p>
            <a:pPr marL="12700" marR="5080">
              <a:lnSpc>
                <a:spcPct val="110500"/>
              </a:lnSpc>
              <a:spcBef>
                <a:spcPts val="725"/>
              </a:spcBef>
            </a:pPr>
            <a:r>
              <a:rPr sz="2000" b="1" spc="5" dirty="0">
                <a:latin typeface="Calibri"/>
                <a:cs typeface="Calibri"/>
              </a:rPr>
              <a:t>I </a:t>
            </a:r>
            <a:r>
              <a:rPr sz="2000" b="1" spc="25" dirty="0">
                <a:latin typeface="Calibri"/>
                <a:cs typeface="Calibri"/>
              </a:rPr>
              <a:t>bambini </a:t>
            </a:r>
            <a:r>
              <a:rPr sz="2000" b="1" spc="30" dirty="0">
                <a:latin typeface="Calibri"/>
                <a:cs typeface="Calibri"/>
              </a:rPr>
              <a:t>nei giorni </a:t>
            </a:r>
            <a:r>
              <a:rPr sz="2000" b="1" spc="25" dirty="0">
                <a:latin typeface="Calibri"/>
                <a:cs typeface="Calibri"/>
              </a:rPr>
              <a:t>precedenti </a:t>
            </a:r>
            <a:r>
              <a:rPr sz="2000" b="1" spc="-5" dirty="0">
                <a:latin typeface="Calibri"/>
                <a:cs typeface="Calibri"/>
              </a:rPr>
              <a:t>al </a:t>
            </a:r>
            <a:r>
              <a:rPr sz="2000" b="1" spc="15" dirty="0">
                <a:latin typeface="Calibri"/>
                <a:cs typeface="Calibri"/>
              </a:rPr>
              <a:t>Carnevale </a:t>
            </a:r>
            <a:r>
              <a:rPr sz="2000" b="1" spc="25" dirty="0">
                <a:latin typeface="Calibri"/>
                <a:cs typeface="Calibri"/>
              </a:rPr>
              <a:t>hanno </a:t>
            </a:r>
            <a:r>
              <a:rPr sz="2000" b="1" spc="15" dirty="0">
                <a:latin typeface="Calibri"/>
                <a:cs typeface="Calibri"/>
              </a:rPr>
              <a:t>costruito </a:t>
            </a:r>
            <a:r>
              <a:rPr sz="2000" b="1" spc="-440" dirty="0">
                <a:latin typeface="Calibri"/>
                <a:cs typeface="Calibri"/>
              </a:rPr>
              <a:t> </a:t>
            </a:r>
            <a:r>
              <a:rPr sz="2000" b="1" spc="15" dirty="0">
                <a:latin typeface="Calibri"/>
                <a:cs typeface="Calibri"/>
              </a:rPr>
              <a:t>maschere </a:t>
            </a:r>
            <a:r>
              <a:rPr sz="2000" b="1" spc="20" dirty="0">
                <a:latin typeface="Calibri"/>
                <a:cs typeface="Calibri"/>
              </a:rPr>
              <a:t>raffiguranti </a:t>
            </a:r>
            <a:r>
              <a:rPr sz="2000" b="1" spc="5" dirty="0">
                <a:latin typeface="Calibri"/>
                <a:cs typeface="Calibri"/>
              </a:rPr>
              <a:t>i </a:t>
            </a:r>
            <a:r>
              <a:rPr sz="2000" b="1" spc="10" dirty="0">
                <a:latin typeface="Calibri"/>
                <a:cs typeface="Calibri"/>
              </a:rPr>
              <a:t>4 </a:t>
            </a:r>
            <a:r>
              <a:rPr sz="2000" b="1" spc="25" dirty="0">
                <a:latin typeface="Calibri"/>
                <a:cs typeface="Calibri"/>
              </a:rPr>
              <a:t>elementi </a:t>
            </a:r>
            <a:r>
              <a:rPr sz="2000" b="1" spc="10" dirty="0">
                <a:latin typeface="Calibri"/>
                <a:cs typeface="Calibri"/>
              </a:rPr>
              <a:t>e </a:t>
            </a:r>
            <a:r>
              <a:rPr sz="2000" b="1" spc="30" dirty="0">
                <a:latin typeface="Calibri"/>
                <a:cs typeface="Calibri"/>
              </a:rPr>
              <a:t>nella </a:t>
            </a:r>
            <a:r>
              <a:rPr sz="2000" b="1" spc="20" dirty="0">
                <a:latin typeface="Calibri"/>
                <a:cs typeface="Calibri"/>
              </a:rPr>
              <a:t>giornata </a:t>
            </a:r>
            <a:r>
              <a:rPr sz="2000" b="1" spc="25" dirty="0">
                <a:latin typeface="Calibri"/>
                <a:cs typeface="Calibri"/>
              </a:rPr>
              <a:t>di </a:t>
            </a:r>
            <a:r>
              <a:rPr sz="2000" b="1" spc="15" dirty="0">
                <a:latin typeface="Calibri"/>
                <a:cs typeface="Calibri"/>
              </a:rPr>
              <a:t>festa </a:t>
            </a:r>
            <a:r>
              <a:rPr sz="2000" b="1" spc="20" dirty="0">
                <a:latin typeface="Calibri"/>
                <a:cs typeface="Calibri"/>
              </a:rPr>
              <a:t>le </a:t>
            </a:r>
            <a:r>
              <a:rPr sz="2000" b="1" spc="-440" dirty="0">
                <a:latin typeface="Calibri"/>
                <a:cs typeface="Calibri"/>
              </a:rPr>
              <a:t> </a:t>
            </a:r>
            <a:r>
              <a:rPr sz="2000" b="1" spc="25" dirty="0">
                <a:latin typeface="Calibri"/>
                <a:cs typeface="Calibri"/>
              </a:rPr>
              <a:t>hanno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b="1" spc="20" dirty="0">
                <a:latin typeface="Calibri"/>
                <a:cs typeface="Calibri"/>
              </a:rPr>
              <a:t>indossate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b="1" spc="25" dirty="0">
                <a:latin typeface="Calibri"/>
                <a:cs typeface="Calibri"/>
              </a:rPr>
              <a:t>insieme</a:t>
            </a:r>
            <a:r>
              <a:rPr sz="2000" b="1" spc="35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a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tutti</a:t>
            </a:r>
            <a:r>
              <a:rPr sz="2000" b="1" spc="25" dirty="0">
                <a:latin typeface="Calibri"/>
                <a:cs typeface="Calibri"/>
              </a:rPr>
              <a:t> </a:t>
            </a:r>
            <a:r>
              <a:rPr sz="2000" b="1" spc="20" dirty="0">
                <a:latin typeface="Calibri"/>
                <a:cs typeface="Calibri"/>
              </a:rPr>
              <a:t>gli</a:t>
            </a:r>
            <a:r>
              <a:rPr sz="2000" b="1" spc="25" dirty="0">
                <a:latin typeface="Calibri"/>
                <a:cs typeface="Calibri"/>
              </a:rPr>
              <a:t> alunni</a:t>
            </a:r>
            <a:r>
              <a:rPr sz="2000" b="1" spc="20" dirty="0">
                <a:latin typeface="Calibri"/>
                <a:cs typeface="Calibri"/>
              </a:rPr>
              <a:t> </a:t>
            </a:r>
            <a:r>
              <a:rPr sz="2000" b="1" spc="30" dirty="0">
                <a:latin typeface="Calibri"/>
                <a:cs typeface="Calibri"/>
              </a:rPr>
              <a:t>del</a:t>
            </a:r>
            <a:r>
              <a:rPr sz="2000" b="1" spc="90" dirty="0">
                <a:latin typeface="Calibri"/>
                <a:cs typeface="Calibri"/>
              </a:rPr>
              <a:t> </a:t>
            </a:r>
            <a:r>
              <a:rPr sz="2000" b="1" spc="25" dirty="0">
                <a:latin typeface="Calibri"/>
                <a:cs typeface="Calibri"/>
              </a:rPr>
              <a:t>plesso</a:t>
            </a:r>
            <a:r>
              <a:rPr sz="2000" b="1" spc="35" dirty="0">
                <a:latin typeface="Calibri"/>
                <a:cs typeface="Calibri"/>
              </a:rPr>
              <a:t> </a:t>
            </a:r>
            <a:r>
              <a:rPr sz="2000" b="1" spc="30" dirty="0">
                <a:latin typeface="Calibri"/>
                <a:cs typeface="Calibri"/>
              </a:rPr>
              <a:t>per </a:t>
            </a:r>
            <a:r>
              <a:rPr sz="2000" b="1" spc="35" dirty="0">
                <a:latin typeface="Calibri"/>
                <a:cs typeface="Calibri"/>
              </a:rPr>
              <a:t> </a:t>
            </a:r>
            <a:r>
              <a:rPr sz="2000" b="1" spc="15" dirty="0">
                <a:latin typeface="Calibri"/>
                <a:cs typeface="Calibri"/>
              </a:rPr>
              <a:t>mascherarsi.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5134" y="7985696"/>
            <a:ext cx="6002020" cy="186943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578485" algn="ctr">
              <a:lnSpc>
                <a:spcPct val="100000"/>
              </a:lnSpc>
              <a:spcBef>
                <a:spcPts val="125"/>
              </a:spcBef>
            </a:pPr>
            <a:r>
              <a:rPr sz="2000" b="1" spc="-5" dirty="0">
                <a:latin typeface="Calibri"/>
                <a:cs typeface="Calibri"/>
              </a:rPr>
              <a:t>TECNOLOGIA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000">
              <a:latin typeface="Calibri"/>
              <a:cs typeface="Calibri"/>
            </a:endParaRPr>
          </a:p>
          <a:p>
            <a:pPr marL="12700" marR="5080">
              <a:lnSpc>
                <a:spcPct val="111000"/>
              </a:lnSpc>
              <a:spcBef>
                <a:spcPts val="1650"/>
              </a:spcBef>
            </a:pPr>
            <a:r>
              <a:rPr sz="2000" b="1" spc="5" dirty="0">
                <a:latin typeface="Calibri"/>
                <a:cs typeface="Calibri"/>
              </a:rPr>
              <a:t>I </a:t>
            </a:r>
            <a:r>
              <a:rPr sz="2000" b="1" spc="25" dirty="0">
                <a:latin typeface="Calibri"/>
                <a:cs typeface="Calibri"/>
              </a:rPr>
              <a:t>bambini, </a:t>
            </a:r>
            <a:r>
              <a:rPr sz="2000" b="1" spc="20" dirty="0">
                <a:latin typeface="Calibri"/>
                <a:cs typeface="Calibri"/>
              </a:rPr>
              <a:t>durante </a:t>
            </a:r>
            <a:r>
              <a:rPr sz="2000" b="1" spc="5" dirty="0">
                <a:latin typeface="Calibri"/>
                <a:cs typeface="Calibri"/>
              </a:rPr>
              <a:t>i </a:t>
            </a:r>
            <a:r>
              <a:rPr sz="2000" b="1" spc="10" dirty="0">
                <a:latin typeface="Calibri"/>
                <a:cs typeface="Calibri"/>
              </a:rPr>
              <a:t>vari </a:t>
            </a:r>
            <a:r>
              <a:rPr sz="2000" b="1" spc="25" dirty="0">
                <a:latin typeface="Calibri"/>
                <a:cs typeface="Calibri"/>
              </a:rPr>
              <a:t>percorsi di </a:t>
            </a:r>
            <a:r>
              <a:rPr sz="2000" b="1" spc="30" dirty="0">
                <a:latin typeface="Calibri"/>
                <a:cs typeface="Calibri"/>
              </a:rPr>
              <a:t>coding </a:t>
            </a:r>
            <a:r>
              <a:rPr sz="2000" b="1" spc="10" dirty="0">
                <a:latin typeface="Calibri"/>
                <a:cs typeface="Calibri"/>
              </a:rPr>
              <a:t>e </a:t>
            </a:r>
            <a:r>
              <a:rPr sz="2000" b="1" spc="30" dirty="0">
                <a:latin typeface="Calibri"/>
                <a:cs typeface="Calibri"/>
              </a:rPr>
              <a:t>pensiero </a:t>
            </a:r>
            <a:r>
              <a:rPr sz="2000" b="1" spc="35" dirty="0">
                <a:latin typeface="Calibri"/>
                <a:cs typeface="Calibri"/>
              </a:rPr>
              <a:t> </a:t>
            </a:r>
            <a:r>
              <a:rPr sz="2000" b="1" spc="20" dirty="0">
                <a:latin typeface="Calibri"/>
                <a:cs typeface="Calibri"/>
              </a:rPr>
              <a:t>computazionale </a:t>
            </a:r>
            <a:r>
              <a:rPr sz="2000" b="1" spc="25" dirty="0">
                <a:latin typeface="Calibri"/>
                <a:cs typeface="Calibri"/>
              </a:rPr>
              <a:t>hanno </a:t>
            </a:r>
            <a:r>
              <a:rPr sz="2000" b="1" spc="15" dirty="0">
                <a:latin typeface="Calibri"/>
                <a:cs typeface="Calibri"/>
              </a:rPr>
              <a:t>realizzato</a:t>
            </a:r>
            <a:r>
              <a:rPr sz="2000" b="1" spc="25" dirty="0">
                <a:latin typeface="Calibri"/>
                <a:cs typeface="Calibri"/>
              </a:rPr>
              <a:t> </a:t>
            </a:r>
            <a:r>
              <a:rPr sz="2000" b="1" spc="20" dirty="0">
                <a:latin typeface="Calibri"/>
                <a:cs typeface="Calibri"/>
              </a:rPr>
              <a:t>immagini </a:t>
            </a:r>
            <a:r>
              <a:rPr sz="2000" b="1" spc="15" dirty="0">
                <a:latin typeface="Calibri"/>
                <a:cs typeface="Calibri"/>
              </a:rPr>
              <a:t>relative</a:t>
            </a:r>
            <a:r>
              <a:rPr sz="2000" b="1" spc="20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ai</a:t>
            </a:r>
            <a:r>
              <a:rPr sz="2000" b="1" spc="15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4 </a:t>
            </a:r>
            <a:r>
              <a:rPr sz="2000" b="1" spc="-434" dirty="0">
                <a:latin typeface="Calibri"/>
                <a:cs typeface="Calibri"/>
              </a:rPr>
              <a:t> </a:t>
            </a:r>
            <a:r>
              <a:rPr sz="2000" b="1" spc="25" dirty="0">
                <a:latin typeface="Calibri"/>
                <a:cs typeface="Calibri"/>
              </a:rPr>
              <a:t>elementi.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email"/>
          <a:stretch>
            <a:fillRect/>
          </a:stretch>
        </p:blipFill>
        <p:spPr>
          <a:xfrm>
            <a:off x="1513205" y="2771775"/>
            <a:ext cx="4533265" cy="422630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80970" y="435292"/>
            <a:ext cx="3209925" cy="3346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000" b="1" spc="5" dirty="0">
                <a:latin typeface="Calibri"/>
                <a:cs typeface="Calibri"/>
              </a:rPr>
              <a:t>I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quattro</a:t>
            </a:r>
            <a:r>
              <a:rPr sz="2000" b="1" spc="20" dirty="0">
                <a:latin typeface="Calibri"/>
                <a:cs typeface="Calibri"/>
              </a:rPr>
              <a:t> </a:t>
            </a:r>
            <a:r>
              <a:rPr sz="2000" b="1" spc="25" dirty="0">
                <a:latin typeface="Calibri"/>
                <a:cs typeface="Calibri"/>
              </a:rPr>
              <a:t>elementi</a:t>
            </a:r>
            <a:r>
              <a:rPr sz="2000" b="1" spc="15" dirty="0">
                <a:latin typeface="Calibri"/>
                <a:cs typeface="Calibri"/>
              </a:rPr>
              <a:t> </a:t>
            </a:r>
            <a:r>
              <a:rPr sz="2000" b="1" spc="20" dirty="0">
                <a:latin typeface="Calibri"/>
                <a:cs typeface="Calibri"/>
              </a:rPr>
              <a:t>in</a:t>
            </a:r>
            <a:r>
              <a:rPr sz="2000" b="1" spc="25" dirty="0">
                <a:latin typeface="Calibri"/>
                <a:cs typeface="Calibri"/>
              </a:rPr>
              <a:t> </a:t>
            </a:r>
            <a:r>
              <a:rPr sz="2000" b="1" spc="20" dirty="0">
                <a:latin typeface="Calibri"/>
                <a:cs typeface="Calibri"/>
              </a:rPr>
              <a:t>pixel</a:t>
            </a:r>
            <a:r>
              <a:rPr sz="2000" b="1" spc="10" dirty="0">
                <a:latin typeface="Calibri"/>
                <a:cs typeface="Calibri"/>
              </a:rPr>
              <a:t> </a:t>
            </a:r>
            <a:r>
              <a:rPr sz="2000" b="1" spc="5" dirty="0">
                <a:latin typeface="Calibri"/>
                <a:cs typeface="Calibri"/>
              </a:rPr>
              <a:t>art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142870" y="6546278"/>
            <a:ext cx="3286760" cy="3346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000" b="1" spc="10" dirty="0">
                <a:latin typeface="Calibri"/>
                <a:cs typeface="Calibri"/>
              </a:rPr>
              <a:t>Lavoro</a:t>
            </a:r>
            <a:r>
              <a:rPr sz="2000" b="1" spc="25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a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spc="5" dirty="0">
                <a:latin typeface="Calibri"/>
                <a:cs typeface="Calibri"/>
              </a:rPr>
              <a:t>classi</a:t>
            </a:r>
            <a:r>
              <a:rPr sz="2000" b="1" spc="20" dirty="0">
                <a:latin typeface="Calibri"/>
                <a:cs typeface="Calibri"/>
              </a:rPr>
              <a:t> </a:t>
            </a:r>
            <a:r>
              <a:rPr sz="2000" b="1" spc="15" dirty="0">
                <a:latin typeface="Calibri"/>
                <a:cs typeface="Calibri"/>
              </a:rPr>
              <a:t>aperte</a:t>
            </a:r>
            <a:r>
              <a:rPr sz="2000" b="1" spc="20" dirty="0">
                <a:latin typeface="Calibri"/>
                <a:cs typeface="Calibri"/>
              </a:rPr>
              <a:t> 1^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spc="20" dirty="0">
                <a:latin typeface="Calibri"/>
                <a:cs typeface="Calibri"/>
              </a:rPr>
              <a:t>2^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spc="20" dirty="0">
                <a:latin typeface="Calibri"/>
                <a:cs typeface="Calibri"/>
              </a:rPr>
              <a:t>3^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03680" y="6975538"/>
            <a:ext cx="455612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15" dirty="0">
                <a:latin typeface="Calibri"/>
                <a:cs typeface="Calibri"/>
              </a:rPr>
              <a:t>La</a:t>
            </a:r>
            <a:r>
              <a:rPr sz="3600" b="1" spc="10" dirty="0">
                <a:latin typeface="Calibri"/>
                <a:cs typeface="Calibri"/>
              </a:rPr>
              <a:t> </a:t>
            </a:r>
            <a:r>
              <a:rPr sz="3600" b="1" spc="5" dirty="0">
                <a:latin typeface="Calibri"/>
                <a:cs typeface="Calibri"/>
              </a:rPr>
              <a:t>porta</a:t>
            </a:r>
            <a:r>
              <a:rPr sz="3600" b="1" spc="15" dirty="0">
                <a:latin typeface="Calibri"/>
                <a:cs typeface="Calibri"/>
              </a:rPr>
              <a:t> </a:t>
            </a:r>
            <a:r>
              <a:rPr sz="3600" b="1" dirty="0">
                <a:latin typeface="Calibri"/>
                <a:cs typeface="Calibri"/>
              </a:rPr>
              <a:t>dei</a:t>
            </a:r>
            <a:r>
              <a:rPr sz="3600" b="1" spc="-5" dirty="0">
                <a:latin typeface="Calibri"/>
                <a:cs typeface="Calibri"/>
              </a:rPr>
              <a:t> </a:t>
            </a:r>
            <a:r>
              <a:rPr sz="3600" b="1" dirty="0">
                <a:latin typeface="Calibri"/>
                <a:cs typeface="Calibri"/>
              </a:rPr>
              <a:t>4</a:t>
            </a:r>
            <a:r>
              <a:rPr sz="3600" b="1" spc="25" dirty="0">
                <a:latin typeface="Calibri"/>
                <a:cs typeface="Calibri"/>
              </a:rPr>
              <a:t> </a:t>
            </a:r>
            <a:r>
              <a:rPr sz="3600" b="1" dirty="0">
                <a:latin typeface="Calibri"/>
                <a:cs typeface="Calibri"/>
              </a:rPr>
              <a:t>elementi: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5134" y="8094535"/>
            <a:ext cx="6669405" cy="1808480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065" marR="5080" indent="-1270" algn="ctr">
              <a:lnSpc>
                <a:spcPct val="111000"/>
              </a:lnSpc>
              <a:spcBef>
                <a:spcPts val="55"/>
              </a:spcBef>
            </a:pPr>
            <a:r>
              <a:rPr sz="2000" b="1" spc="5" dirty="0">
                <a:latin typeface="Calibri"/>
                <a:cs typeface="Calibri"/>
              </a:rPr>
              <a:t>I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spc="25" dirty="0">
                <a:latin typeface="Calibri"/>
                <a:cs typeface="Calibri"/>
              </a:rPr>
              <a:t>bambini</a:t>
            </a:r>
            <a:r>
              <a:rPr sz="2000" b="1" spc="20" dirty="0">
                <a:latin typeface="Calibri"/>
                <a:cs typeface="Calibri"/>
              </a:rPr>
              <a:t> </a:t>
            </a:r>
            <a:r>
              <a:rPr sz="2000" b="1" spc="25" dirty="0">
                <a:latin typeface="Calibri"/>
                <a:cs typeface="Calibri"/>
              </a:rPr>
              <a:t>divisi</a:t>
            </a:r>
            <a:r>
              <a:rPr sz="2000" b="1" spc="20" dirty="0">
                <a:latin typeface="Calibri"/>
                <a:cs typeface="Calibri"/>
              </a:rPr>
              <a:t> in</a:t>
            </a:r>
            <a:r>
              <a:rPr sz="2000" b="1" spc="35" dirty="0">
                <a:latin typeface="Calibri"/>
                <a:cs typeface="Calibri"/>
              </a:rPr>
              <a:t> gruppi</a:t>
            </a:r>
            <a:r>
              <a:rPr sz="2000" b="1" spc="20" dirty="0">
                <a:latin typeface="Calibri"/>
                <a:cs typeface="Calibri"/>
              </a:rPr>
              <a:t> </a:t>
            </a:r>
            <a:r>
              <a:rPr sz="2000" b="1" spc="25" dirty="0">
                <a:latin typeface="Calibri"/>
                <a:cs typeface="Calibri"/>
              </a:rPr>
              <a:t>hanno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b="1" spc="15" dirty="0">
                <a:latin typeface="Calibri"/>
                <a:cs typeface="Calibri"/>
              </a:rPr>
              <a:t>preparato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b="1" spc="20" dirty="0">
                <a:latin typeface="Calibri"/>
                <a:cs typeface="Calibri"/>
              </a:rPr>
              <a:t>le</a:t>
            </a:r>
            <a:r>
              <a:rPr sz="2000" b="1" spc="25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parti</a:t>
            </a:r>
            <a:r>
              <a:rPr sz="2000" b="1" spc="25" dirty="0">
                <a:latin typeface="Calibri"/>
                <a:cs typeface="Calibri"/>
              </a:rPr>
              <a:t> </a:t>
            </a:r>
            <a:r>
              <a:rPr sz="2000" b="1" spc="15" dirty="0">
                <a:latin typeface="Calibri"/>
                <a:cs typeface="Calibri"/>
              </a:rPr>
              <a:t>che </a:t>
            </a:r>
            <a:r>
              <a:rPr sz="2000" b="1" spc="20" dirty="0">
                <a:latin typeface="Calibri"/>
                <a:cs typeface="Calibri"/>
              </a:rPr>
              <a:t> </a:t>
            </a:r>
            <a:r>
              <a:rPr sz="2000" b="1" spc="15" dirty="0">
                <a:latin typeface="Calibri"/>
                <a:cs typeface="Calibri"/>
              </a:rPr>
              <a:t>andavano</a:t>
            </a:r>
            <a:r>
              <a:rPr sz="2000" b="1" spc="-114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a</a:t>
            </a:r>
            <a:r>
              <a:rPr sz="2000" b="1" spc="-15" dirty="0">
                <a:latin typeface="Calibri"/>
                <a:cs typeface="Calibri"/>
              </a:rPr>
              <a:t> </a:t>
            </a:r>
            <a:r>
              <a:rPr sz="2000" b="1" spc="25" dirty="0">
                <a:latin typeface="Calibri"/>
                <a:cs typeface="Calibri"/>
              </a:rPr>
              <a:t>comporre</a:t>
            </a:r>
            <a:r>
              <a:rPr sz="2000" b="1" spc="-195" dirty="0">
                <a:latin typeface="Calibri"/>
                <a:cs typeface="Calibri"/>
              </a:rPr>
              <a:t> </a:t>
            </a:r>
            <a:r>
              <a:rPr sz="2000" b="1" spc="15" dirty="0">
                <a:latin typeface="Calibri"/>
                <a:cs typeface="Calibri"/>
              </a:rPr>
              <a:t>il</a:t>
            </a:r>
            <a:r>
              <a:rPr sz="2000" b="1" spc="-120" dirty="0">
                <a:latin typeface="Calibri"/>
                <a:cs typeface="Calibri"/>
              </a:rPr>
              <a:t> </a:t>
            </a:r>
            <a:r>
              <a:rPr sz="2000" b="1" spc="20" dirty="0">
                <a:latin typeface="Calibri"/>
                <a:cs typeface="Calibri"/>
              </a:rPr>
              <a:t>murales,</a:t>
            </a:r>
            <a:r>
              <a:rPr sz="2000" b="1" spc="-140" dirty="0">
                <a:latin typeface="Calibri"/>
                <a:cs typeface="Calibri"/>
              </a:rPr>
              <a:t> </a:t>
            </a:r>
            <a:r>
              <a:rPr sz="2000" b="1" spc="5" dirty="0">
                <a:latin typeface="Calibri"/>
                <a:cs typeface="Calibri"/>
              </a:rPr>
              <a:t>precedentemente</a:t>
            </a:r>
            <a:r>
              <a:rPr sz="2000" b="1" spc="-120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progettato </a:t>
            </a:r>
            <a:r>
              <a:rPr sz="2000" b="1" spc="-434" dirty="0">
                <a:latin typeface="Calibri"/>
                <a:cs typeface="Calibri"/>
              </a:rPr>
              <a:t> </a:t>
            </a:r>
            <a:r>
              <a:rPr sz="2000" b="1" spc="30" dirty="0">
                <a:latin typeface="Calibri"/>
                <a:cs typeface="Calibri"/>
              </a:rPr>
              <a:t>insieme.</a:t>
            </a:r>
            <a:endParaRPr sz="2000">
              <a:latin typeface="Calibri"/>
              <a:cs typeface="Calibri"/>
            </a:endParaRPr>
          </a:p>
          <a:p>
            <a:pPr marL="1905" algn="ctr">
              <a:lnSpc>
                <a:spcPct val="100000"/>
              </a:lnSpc>
              <a:spcBef>
                <a:spcPts val="980"/>
              </a:spcBef>
            </a:pPr>
            <a:r>
              <a:rPr sz="2000" b="1" dirty="0">
                <a:latin typeface="Calibri"/>
                <a:cs typeface="Calibri"/>
              </a:rPr>
              <a:t>In</a:t>
            </a:r>
            <a:r>
              <a:rPr sz="2000" b="1" spc="35" dirty="0">
                <a:latin typeface="Calibri"/>
                <a:cs typeface="Calibri"/>
              </a:rPr>
              <a:t> </a:t>
            </a:r>
            <a:r>
              <a:rPr sz="2000" b="1" spc="30" dirty="0">
                <a:latin typeface="Calibri"/>
                <a:cs typeface="Calibri"/>
              </a:rPr>
              <a:t>un</a:t>
            </a:r>
            <a:r>
              <a:rPr sz="2000" b="1" spc="35" dirty="0">
                <a:latin typeface="Calibri"/>
                <a:cs typeface="Calibri"/>
              </a:rPr>
              <a:t> </a:t>
            </a:r>
            <a:r>
              <a:rPr sz="2000" b="1" spc="30" dirty="0">
                <a:latin typeface="Calibri"/>
                <a:cs typeface="Calibri"/>
              </a:rPr>
              <a:t>secondo</a:t>
            </a:r>
            <a:r>
              <a:rPr sz="2000" b="1" spc="45" dirty="0">
                <a:latin typeface="Calibri"/>
                <a:cs typeface="Calibri"/>
              </a:rPr>
              <a:t> </a:t>
            </a:r>
            <a:r>
              <a:rPr sz="2000" b="1" spc="20" dirty="0">
                <a:latin typeface="Calibri"/>
                <a:cs typeface="Calibri"/>
              </a:rPr>
              <a:t>momento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b="1" spc="5" dirty="0">
                <a:latin typeface="Calibri"/>
                <a:cs typeface="Calibri"/>
              </a:rPr>
              <a:t>i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b="1" spc="35" dirty="0">
                <a:latin typeface="Calibri"/>
                <a:cs typeface="Calibri"/>
              </a:rPr>
              <a:t>gruppi</a:t>
            </a:r>
            <a:r>
              <a:rPr sz="2000" b="1" spc="20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si</a:t>
            </a:r>
            <a:r>
              <a:rPr sz="2000" b="1" spc="20" dirty="0">
                <a:latin typeface="Calibri"/>
                <a:cs typeface="Calibri"/>
              </a:rPr>
              <a:t> </a:t>
            </a:r>
            <a:r>
              <a:rPr sz="2000" b="1" spc="30" dirty="0">
                <a:latin typeface="Calibri"/>
                <a:cs typeface="Calibri"/>
              </a:rPr>
              <a:t>sono </a:t>
            </a:r>
            <a:r>
              <a:rPr sz="2000" b="1" spc="25" dirty="0">
                <a:latin typeface="Calibri"/>
                <a:cs typeface="Calibri"/>
              </a:rPr>
              <a:t>riuniti</a:t>
            </a:r>
            <a:r>
              <a:rPr sz="2000" b="1" spc="20" dirty="0">
                <a:latin typeface="Calibri"/>
                <a:cs typeface="Calibri"/>
              </a:rPr>
              <a:t> </a:t>
            </a:r>
            <a:r>
              <a:rPr sz="2000" b="1" spc="25" dirty="0">
                <a:latin typeface="Calibri"/>
                <a:cs typeface="Calibri"/>
              </a:rPr>
              <a:t>ed</a:t>
            </a:r>
            <a:r>
              <a:rPr sz="2000" b="1" spc="35" dirty="0">
                <a:latin typeface="Calibri"/>
                <a:cs typeface="Calibri"/>
              </a:rPr>
              <a:t> </a:t>
            </a:r>
            <a:r>
              <a:rPr sz="2000" b="1" spc="25" dirty="0">
                <a:latin typeface="Calibri"/>
                <a:cs typeface="Calibri"/>
              </a:rPr>
              <a:t>hanno</a:t>
            </a:r>
            <a:endParaRPr sz="2000">
              <a:latin typeface="Calibri"/>
              <a:cs typeface="Calibri"/>
            </a:endParaRPr>
          </a:p>
          <a:p>
            <a:pPr marL="9525" algn="ctr">
              <a:lnSpc>
                <a:spcPct val="100000"/>
              </a:lnSpc>
              <a:spcBef>
                <a:spcPts val="300"/>
              </a:spcBef>
            </a:pPr>
            <a:r>
              <a:rPr sz="2000" b="1" spc="15" dirty="0">
                <a:latin typeface="Calibri"/>
                <a:cs typeface="Calibri"/>
              </a:rPr>
              <a:t>collaborato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b="1" spc="15" dirty="0">
                <a:latin typeface="Calibri"/>
                <a:cs typeface="Calibri"/>
              </a:rPr>
              <a:t>all’allestimento.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758825" y="843914"/>
            <a:ext cx="5988050" cy="4765040"/>
            <a:chOff x="758825" y="843914"/>
            <a:chExt cx="5988050" cy="4765040"/>
          </a:xfrm>
        </p:grpSpPr>
        <p:sp>
          <p:nvSpPr>
            <p:cNvPr id="7" name="object 7"/>
            <p:cNvSpPr/>
            <p:nvPr/>
          </p:nvSpPr>
          <p:spPr>
            <a:xfrm>
              <a:off x="765175" y="850264"/>
              <a:ext cx="5975350" cy="4752340"/>
            </a:xfrm>
            <a:custGeom>
              <a:avLst/>
              <a:gdLst/>
              <a:ahLst/>
              <a:cxnLst/>
              <a:rect l="l" t="t" r="r" b="b"/>
              <a:pathLst>
                <a:path w="5975350" h="4752340">
                  <a:moveTo>
                    <a:pt x="5975350" y="0"/>
                  </a:moveTo>
                  <a:lnTo>
                    <a:pt x="0" y="0"/>
                  </a:lnTo>
                  <a:lnTo>
                    <a:pt x="0" y="4752339"/>
                  </a:lnTo>
                  <a:lnTo>
                    <a:pt x="5975350" y="4752339"/>
                  </a:lnTo>
                  <a:lnTo>
                    <a:pt x="5975350" y="0"/>
                  </a:lnTo>
                  <a:close/>
                </a:path>
              </a:pathLst>
            </a:custGeom>
            <a:solidFill>
              <a:srgbClr val="EC7C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65175" y="850264"/>
              <a:ext cx="5975350" cy="4752340"/>
            </a:xfrm>
            <a:custGeom>
              <a:avLst/>
              <a:gdLst/>
              <a:ahLst/>
              <a:cxnLst/>
              <a:rect l="l" t="t" r="r" b="b"/>
              <a:pathLst>
                <a:path w="5975350" h="4752340">
                  <a:moveTo>
                    <a:pt x="0" y="4752339"/>
                  </a:moveTo>
                  <a:lnTo>
                    <a:pt x="5975350" y="4752339"/>
                  </a:lnTo>
                  <a:lnTo>
                    <a:pt x="5975350" y="0"/>
                  </a:lnTo>
                  <a:lnTo>
                    <a:pt x="0" y="0"/>
                  </a:lnTo>
                  <a:lnTo>
                    <a:pt x="0" y="4752339"/>
                  </a:lnTo>
                  <a:close/>
                </a:path>
              </a:pathLst>
            </a:custGeom>
            <a:ln w="12700">
              <a:solidFill>
                <a:srgbClr val="172C5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email"/>
            <a:stretch>
              <a:fillRect/>
            </a:stretch>
          </p:blipFill>
          <p:spPr>
            <a:xfrm>
              <a:off x="904494" y="1004442"/>
              <a:ext cx="2818383" cy="2152650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3" cstate="email"/>
            <a:stretch>
              <a:fillRect/>
            </a:stretch>
          </p:blipFill>
          <p:spPr>
            <a:xfrm>
              <a:off x="3716020" y="1028699"/>
              <a:ext cx="2831464" cy="2127884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4" cstate="email"/>
            <a:stretch>
              <a:fillRect/>
            </a:stretch>
          </p:blipFill>
          <p:spPr>
            <a:xfrm>
              <a:off x="882014" y="3152520"/>
              <a:ext cx="2827655" cy="2211069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5" cstate="email"/>
            <a:stretch>
              <a:fillRect/>
            </a:stretch>
          </p:blipFill>
          <p:spPr>
            <a:xfrm>
              <a:off x="3710304" y="3103625"/>
              <a:ext cx="2830829" cy="226314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email"/>
          <a:stretch>
            <a:fillRect/>
          </a:stretch>
        </p:blipFill>
        <p:spPr>
          <a:xfrm>
            <a:off x="2019300" y="1329613"/>
            <a:ext cx="4814570" cy="833056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502</Words>
  <Application>Microsoft Office PowerPoint</Application>
  <PresentationFormat>Personalizzato</PresentationFormat>
  <Paragraphs>45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Office Theme</vt:lpstr>
      <vt:lpstr>PROGETTO DI CIRCOLO  “E.. LE…..MENTI DI CIRCOLO”  A.S. 2023-24  DOCUMENTAZIONE</vt:lpstr>
      <vt:lpstr>La giornata della terra</vt:lpstr>
      <vt:lpstr>La giornata dell’acqua (attività a classi aperte 1^ e 2^)</vt:lpstr>
      <vt:lpstr>Diapositiva 4</vt:lpstr>
      <vt:lpstr>Diapositiva 5</vt:lpstr>
      <vt:lpstr>Diapositiva 6</vt:lpstr>
      <vt:lpstr>Diapositiva 7</vt:lpstr>
      <vt:lpstr>Diapositiva 8</vt:lpstr>
      <vt:lpstr>Diapositiva 9</vt:lpstr>
      <vt:lpstr>LINGUA INGLESE</vt:lpstr>
      <vt:lpstr>Diapositiva 11</vt:lpstr>
      <vt:lpstr>Diapositiva 12</vt:lpstr>
      <vt:lpstr>Diapositiva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PROGETTO DI CIRCOLO  “E.. LE…..MENTI DI CIRCOLO”  A.S. 2023-24  DOCUMENTAZIONE</dc:title>
  <dc:creator>O</dc:creator>
  <cp:lastModifiedBy>PC09</cp:lastModifiedBy>
  <cp:revision>1</cp:revision>
  <dcterms:created xsi:type="dcterms:W3CDTF">2024-11-13T11:32:02Z</dcterms:created>
  <dcterms:modified xsi:type="dcterms:W3CDTF">2024-11-13T11:37:22Z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2024-05-28T00:00:00Z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2024-11-13T00:00:00Z</vt:filetime>
  </property>
</Properties>
</file>