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325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media1.mp3"/><Relationship Id="rId6" Type="http://schemas.openxmlformats.org/officeDocument/2006/relationships/image" Target="../media/image11.png"/><Relationship Id="rId5" Type="http://schemas.microsoft.com/office/2007/relationships/media" Target="../media/media1.mp3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18742"/>
            <a:ext cx="8890635" cy="17659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107690" marR="3100705" indent="-3175" algn="l">
              <a:lnSpc>
                <a:spcPct val="102000"/>
              </a:lnSpc>
              <a:spcBef>
                <a:spcPts val="60"/>
              </a:spcBef>
            </a:pPr>
            <a:r>
              <a:rPr lang="it-IT" altLang="en-US" sz="2400" b="1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E..le..menti in circolo</a:t>
            </a:r>
            <a:endParaRPr sz="2400" b="1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3971925" algn="l">
              <a:lnSpc>
                <a:spcPts val="1425"/>
              </a:lnSpc>
              <a:spcBef>
                <a:spcPts val="75"/>
              </a:spcBef>
            </a:pPr>
            <a:r>
              <a:rPr sz="12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A.S.</a:t>
            </a:r>
            <a:r>
              <a:rPr sz="1200" b="1" spc="-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2023-</a:t>
            </a:r>
            <a:r>
              <a:rPr sz="12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2024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2625"/>
              </a:lnSpc>
            </a:pPr>
            <a:r>
              <a:rPr sz="22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Il</a:t>
            </a:r>
            <a:r>
              <a:rPr sz="2200" b="1" spc="-2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Gelso-</a:t>
            </a:r>
            <a:r>
              <a:rPr sz="2200" b="1" spc="-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cl.</a:t>
            </a:r>
            <a:r>
              <a:rPr sz="2200" b="1" spc="-2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4^</a:t>
            </a:r>
            <a:r>
              <a:rPr sz="2200" b="1" spc="-3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2000"/>
              </a:lnSpc>
              <a:spcBef>
                <a:spcPts val="1525"/>
              </a:spcBef>
            </a:pP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400" b="1" spc="-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bambini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hanno</a:t>
            </a:r>
            <a:r>
              <a:rPr sz="1400" b="1" spc="-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realizzato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un</a:t>
            </a:r>
            <a:r>
              <a:rPr sz="1400" b="1" spc="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raccoglitore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con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tutto</a:t>
            </a:r>
            <a:r>
              <a:rPr sz="1400" b="1" spc="-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percorso</a:t>
            </a:r>
            <a:r>
              <a:rPr sz="1400" b="1" spc="-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che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abbiamo</a:t>
            </a:r>
            <a:r>
              <a:rPr sz="1400" b="1" spc="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chiamato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“Elemental”,</a:t>
            </a:r>
            <a:r>
              <a:rPr sz="1400" b="1" spc="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dedicato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ai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quattro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elementi</a:t>
            </a:r>
            <a:r>
              <a:rPr sz="1400" b="1" spc="1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1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acqua</a:t>
            </a:r>
            <a:r>
              <a:rPr sz="1400" b="1" spc="13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1400" b="1" spc="14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aria,</a:t>
            </a:r>
            <a:r>
              <a:rPr sz="1400" b="1" spc="13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terra</a:t>
            </a:r>
            <a:r>
              <a:rPr sz="1400" b="1" spc="13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14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fuoco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1400" b="1" spc="1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accompagnato</a:t>
            </a:r>
            <a:r>
              <a:rPr sz="1400" b="1" spc="1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da</a:t>
            </a:r>
            <a:r>
              <a:rPr sz="1400" b="1" spc="1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oggetti,</a:t>
            </a:r>
            <a:r>
              <a:rPr sz="1400" b="1" spc="1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cartelloni,</a:t>
            </a:r>
            <a:r>
              <a:rPr sz="1400" b="1" spc="1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disegni</a:t>
            </a:r>
            <a:r>
              <a:rPr sz="1400" b="1" spc="1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1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canzoni</a:t>
            </a:r>
            <a:r>
              <a:rPr sz="1400" b="1" spc="1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che</a:t>
            </a:r>
            <a:r>
              <a:rPr sz="1400" b="1" spc="1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sono</a:t>
            </a:r>
            <a:r>
              <a:rPr sz="1400" b="1" spc="1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allegati.</a:t>
            </a:r>
            <a:r>
              <a:rPr sz="1400" b="1" spc="1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Qui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vedete</a:t>
            </a:r>
            <a:r>
              <a:rPr sz="1400" b="1" spc="-5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bambini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che</a:t>
            </a:r>
            <a:r>
              <a:rPr sz="1400" b="1" spc="-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mostrano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alcune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pagine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4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raccoglitore.</a:t>
            </a:r>
            <a:r>
              <a:rPr sz="14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Vediamo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seguito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alcuni</a:t>
            </a:r>
            <a:r>
              <a:rPr sz="14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passaggi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delle</a:t>
            </a:r>
            <a:r>
              <a:rPr sz="14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attività.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341119" y="3857624"/>
            <a:ext cx="8026908" cy="2999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427" y="428498"/>
            <a:ext cx="772414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Attività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riproduzione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creativa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partire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dal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quadro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i="1" spc="-10" dirty="0">
                <a:latin typeface="Calibri" panose="020F0502020204030204"/>
                <a:cs typeface="Calibri" panose="020F0502020204030204"/>
              </a:rPr>
              <a:t>Fuoco</a:t>
            </a:r>
            <a:r>
              <a:rPr sz="1600" b="1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Renato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Guttuso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(1959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–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Mart)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545336" y="925067"/>
            <a:ext cx="7575804" cy="6138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299720"/>
            <a:ext cx="909764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Il</a:t>
            </a:r>
            <a:r>
              <a:rPr sz="1600" b="1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nostro</a:t>
            </a:r>
            <a:r>
              <a:rPr sz="1600" b="1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viaggio</a:t>
            </a:r>
            <a:r>
              <a:rPr sz="16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artistico</a:t>
            </a:r>
            <a:r>
              <a:rPr sz="1600" b="1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ci</a:t>
            </a:r>
            <a:r>
              <a:rPr sz="16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ha</a:t>
            </a:r>
            <a:r>
              <a:rPr sz="1600" b="1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permesso</a:t>
            </a:r>
            <a:r>
              <a:rPr sz="16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sperimentare</a:t>
            </a:r>
            <a:r>
              <a:rPr sz="1600" b="1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la</a:t>
            </a:r>
            <a:r>
              <a:rPr sz="16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fusione</a:t>
            </a:r>
            <a:r>
              <a:rPr sz="1600" b="1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degli</a:t>
            </a:r>
            <a:r>
              <a:rPr sz="16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elementi</a:t>
            </a:r>
            <a:r>
              <a:rPr sz="1600" b="1" spc="7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aria</a:t>
            </a:r>
            <a:r>
              <a:rPr sz="16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acqua</a:t>
            </a:r>
            <a:r>
              <a:rPr sz="1600" b="1" spc="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per</a:t>
            </a:r>
            <a:r>
              <a:rPr sz="1600" b="1" spc="8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creare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una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vera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propria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opera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d’arte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astratta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collettiva.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79347" y="1371091"/>
            <a:ext cx="3837432" cy="56494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248400" y="4303775"/>
            <a:ext cx="3585972" cy="27005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038344" y="1382267"/>
            <a:ext cx="3585972" cy="2700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627" y="299720"/>
            <a:ext cx="9097645" cy="1170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2000"/>
              </a:lnSpc>
              <a:spcBef>
                <a:spcPts val="10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b="1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seguito</a:t>
            </a:r>
            <a:r>
              <a:rPr sz="1600" b="1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alla</a:t>
            </a:r>
            <a:r>
              <a:rPr sz="1600" b="1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visione</a:t>
            </a:r>
            <a:r>
              <a:rPr sz="1600" b="1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600" b="1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film</a:t>
            </a:r>
            <a:r>
              <a:rPr sz="1600" b="1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d’animazione</a:t>
            </a:r>
            <a:r>
              <a:rPr sz="1600" b="1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i="1" dirty="0">
                <a:latin typeface="Calibri" panose="020F0502020204030204"/>
                <a:cs typeface="Calibri" panose="020F0502020204030204"/>
              </a:rPr>
              <a:t>Elemental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,</a:t>
            </a:r>
            <a:r>
              <a:rPr sz="1600" b="1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b="1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</a:t>
            </a:r>
            <a:r>
              <a:rPr sz="1600" b="1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lavoro</a:t>
            </a:r>
            <a:r>
              <a:rPr sz="1600" b="1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interdisciplinare</a:t>
            </a:r>
            <a:r>
              <a:rPr sz="1600" b="1" spc="2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team,</a:t>
            </a:r>
            <a:r>
              <a:rPr sz="1600" b="1" spc="22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ci</a:t>
            </a:r>
            <a:r>
              <a:rPr sz="1600" b="1" spc="2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siamo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cimentati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nella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creazione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personaggio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fantastico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che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rappresentasse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uno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dei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quattro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elementi.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nostri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personaggi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hanno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poi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preso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vita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racconti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che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infine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rielaborato</a:t>
            </a:r>
            <a:r>
              <a:rPr sz="16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sotto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forma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fumetto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935479" y="1757171"/>
            <a:ext cx="7240524" cy="53172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0344" y="692022"/>
            <a:ext cx="1631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Attività</a:t>
            </a:r>
            <a:r>
              <a:rPr sz="15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5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inclusione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76420" y="1087120"/>
            <a:ext cx="5555615" cy="464502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rasformazione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una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produzione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scritta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in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25" dirty="0">
                <a:latin typeface="Calibri" panose="020F0502020204030204"/>
                <a:cs typeface="Calibri" panose="020F0502020204030204"/>
              </a:rPr>
              <a:t>CAA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609725" marR="5080" algn="l">
              <a:lnSpc>
                <a:spcPct val="101000"/>
              </a:lnSpc>
              <a:spcBef>
                <a:spcPts val="1215"/>
              </a:spcBef>
            </a:pPr>
            <a:r>
              <a:rPr sz="1400" spc="-10" dirty="0">
                <a:latin typeface="Calibri" panose="020F0502020204030204"/>
                <a:cs typeface="Calibri" panose="020F0502020204030204"/>
              </a:rPr>
              <a:t>L’attività,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piccolo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gruppo,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è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esplicitata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nel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prendere</a:t>
            </a:r>
            <a:r>
              <a:rPr sz="1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il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testo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scritto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dai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bambini, </a:t>
            </a:r>
            <a:r>
              <a:rPr sz="1400" dirty="0">
                <a:latin typeface="Calibri" panose="020F0502020204030204"/>
                <a:cs typeface="Calibri" panose="020F0502020204030204"/>
              </a:rPr>
              <a:t>tradurlo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adattarlo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un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formato accessibile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per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chi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utilizza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la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CAA,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particolare </a:t>
            </a:r>
            <a:r>
              <a:rPr sz="1400" dirty="0">
                <a:latin typeface="Calibri" panose="020F0502020204030204"/>
                <a:cs typeface="Calibri" panose="020F0502020204030204"/>
              </a:rPr>
              <a:t>per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facilitare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la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comunicazione.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609725" marR="36830" algn="l">
              <a:lnSpc>
                <a:spcPct val="102000"/>
              </a:lnSpc>
              <a:spcBef>
                <a:spcPts val="121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racconti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scritti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nei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simboli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della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CAA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sono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racconti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cui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alle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parole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del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testo alfabetico</a:t>
            </a:r>
            <a:r>
              <a:rPr sz="1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corrispondono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simboli grafici. </a:t>
            </a:r>
            <a:r>
              <a:rPr sz="1400" dirty="0">
                <a:latin typeface="Calibri" panose="020F0502020204030204"/>
                <a:cs typeface="Calibri" panose="020F0502020204030204"/>
              </a:rPr>
              <a:t>La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componente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testuale viene</a:t>
            </a:r>
            <a:r>
              <a:rPr sz="14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sottoposta </a:t>
            </a:r>
            <a:r>
              <a:rPr sz="1400" dirty="0">
                <a:latin typeface="Calibri" panose="020F0502020204030204"/>
                <a:cs typeface="Calibri" panose="020F0502020204030204"/>
              </a:rPr>
              <a:t>a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una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simbolizzazione parola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per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parola o,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alternativa,</a:t>
            </a:r>
            <a:r>
              <a:rPr sz="1400" dirty="0">
                <a:latin typeface="Calibri" panose="020F0502020204030204"/>
                <a:cs typeface="Calibri" panose="020F0502020204030204"/>
              </a:rPr>
              <a:t> alla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traduzione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simboli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dei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concetti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principali.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 marL="1609725" marR="81915" algn="l">
              <a:lnSpc>
                <a:spcPct val="101000"/>
              </a:lnSpc>
              <a:spcBef>
                <a:spcPts val="5"/>
              </a:spcBef>
            </a:pPr>
            <a:r>
              <a:rPr sz="1400" dirty="0">
                <a:latin typeface="Calibri" panose="020F0502020204030204"/>
                <a:cs typeface="Calibri" panose="020F0502020204030204"/>
              </a:rPr>
              <a:t>La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traduzione</a:t>
            </a:r>
            <a:r>
              <a:rPr sz="1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ha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incluso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l’uso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di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immagini,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simboli,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schede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visive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o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dispositivi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di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comunicazione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assistita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per</a:t>
            </a:r>
            <a:r>
              <a:rPr sz="1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consentire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all’alunno</a:t>
            </a:r>
            <a:r>
              <a:rPr sz="1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di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comprendere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e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comunicare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il</a:t>
            </a:r>
            <a:r>
              <a:rPr sz="1400" dirty="0">
                <a:latin typeface="Calibri" panose="020F0502020204030204"/>
                <a:cs typeface="Calibri" panose="020F0502020204030204"/>
              </a:rPr>
              <a:t> contenuto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del</a:t>
            </a:r>
            <a:r>
              <a:rPr sz="1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testo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in</a:t>
            </a:r>
            <a:r>
              <a:rPr sz="1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dirty="0">
                <a:latin typeface="Calibri" panose="020F0502020204030204"/>
                <a:cs typeface="Calibri" panose="020F0502020204030204"/>
              </a:rPr>
              <a:t>modo</a:t>
            </a:r>
            <a:r>
              <a:rPr sz="1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efficace</a:t>
            </a:r>
            <a:r>
              <a:rPr sz="1200" spc="-10" dirty="0">
                <a:latin typeface="Calibri" panose="020F0502020204030204"/>
                <a:cs typeface="Calibri" panose="020F0502020204030204"/>
              </a:rPr>
              <a:t>.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69036" y="1441703"/>
            <a:ext cx="4936236" cy="47594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278636" y="2072639"/>
            <a:ext cx="3966972" cy="38587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486400" y="2199132"/>
            <a:ext cx="4131563" cy="3703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6627" y="829056"/>
            <a:ext cx="9279255" cy="9347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Manipolazione</a:t>
            </a:r>
            <a:r>
              <a:rPr sz="1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della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Terra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semina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dei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fiori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cotone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18000"/>
              </a:lnSpc>
              <a:spcBef>
                <a:spcPts val="1245"/>
              </a:spcBef>
            </a:pPr>
            <a:r>
              <a:rPr sz="1000" dirty="0">
                <a:latin typeface="Calibri" panose="020F0502020204030204"/>
                <a:cs typeface="Calibri" panose="020F0502020204030204"/>
              </a:rPr>
              <a:t>Nei</a:t>
            </a:r>
            <a:r>
              <a:rPr sz="1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vasetti</a:t>
            </a:r>
            <a:r>
              <a:rPr sz="1000" spc="6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terriccio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seminato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fiori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semi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cotone.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nastro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adesivo</a:t>
            </a:r>
            <a:r>
              <a:rPr sz="1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attaccato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qualche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seme</a:t>
            </a:r>
            <a:r>
              <a:rPr sz="1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su</a:t>
            </a:r>
            <a:r>
              <a:rPr sz="10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un</a:t>
            </a:r>
            <a:r>
              <a:rPr sz="1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bastoncino</a:t>
            </a:r>
            <a:r>
              <a:rPr sz="10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legno,</a:t>
            </a:r>
            <a:r>
              <a:rPr sz="10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per</a:t>
            </a:r>
            <a:r>
              <a:rPr sz="10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ricordare</a:t>
            </a:r>
            <a:r>
              <a:rPr sz="10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cosa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seminato,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poi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l’abbiamo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innaffiato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quotidianamente.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lasciato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vasetti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in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aula,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per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osservarne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fasi della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trasformazione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ed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potuto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constatare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che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ogni </a:t>
            </a:r>
            <a:r>
              <a:rPr sz="1000" dirty="0">
                <a:latin typeface="Calibri" panose="020F0502020204030204"/>
                <a:cs typeface="Calibri" panose="020F0502020204030204"/>
              </a:rPr>
              <a:t>pianta,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ha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un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periodo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germinazione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diverso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dalle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altre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che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da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ogni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seme nasce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una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pianta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diversa.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9867" y="2679192"/>
            <a:ext cx="7630795" cy="3992879"/>
            <a:chOff x="1229867" y="2679192"/>
            <a:chExt cx="7630795" cy="3992879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49239" y="2688336"/>
              <a:ext cx="3511296" cy="39761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29867" y="2679192"/>
              <a:ext cx="4081272" cy="399287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6755" y="848995"/>
            <a:ext cx="8113395" cy="169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Realizzazione</a:t>
            </a:r>
            <a:r>
              <a:rPr sz="1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plastico</a:t>
            </a:r>
            <a:r>
              <a:rPr sz="1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relativo</a:t>
            </a:r>
            <a:r>
              <a:rPr sz="1800" b="1" spc="2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al</a:t>
            </a:r>
            <a:r>
              <a:rPr sz="1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percorso</a:t>
            </a:r>
            <a:r>
              <a:rPr sz="18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fiume</a:t>
            </a:r>
            <a:r>
              <a:rPr sz="1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dalla</a:t>
            </a:r>
            <a:r>
              <a:rPr sz="1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sorgente</a:t>
            </a:r>
            <a:r>
              <a:rPr sz="18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alla</a:t>
            </a:r>
            <a:r>
              <a:rPr sz="18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foce</a:t>
            </a:r>
            <a:endParaRPr sz="1800" b="1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000" spc="-1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esplorato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diversi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paesaggi geografici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(mare, lago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fiume).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12700" marR="593090">
              <a:lnSpc>
                <a:spcPts val="1400"/>
              </a:lnSpc>
              <a:spcBef>
                <a:spcPts val="70"/>
              </a:spcBef>
            </a:pPr>
            <a:r>
              <a:rPr sz="1000" spc="-10" dirty="0">
                <a:latin typeface="Calibri" panose="020F0502020204030204"/>
                <a:cs typeface="Calibri" panose="020F0502020204030204"/>
              </a:rPr>
              <a:t>Durante</a:t>
            </a:r>
            <a:r>
              <a:rPr sz="1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nostre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attività,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abbiamo osservato come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questi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corpi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d’acqua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influenzano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vita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sulla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Terra. </a:t>
            </a:r>
            <a:r>
              <a:rPr sz="1000" dirty="0">
                <a:latin typeface="Calibri" panose="020F0502020204030204"/>
                <a:cs typeface="Calibri" panose="020F0502020204030204"/>
              </a:rPr>
              <a:t>Tutto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questo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il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supporto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materiale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creato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apposta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Pittogrammi.</a:t>
            </a:r>
            <a:endParaRPr sz="1000">
              <a:latin typeface="Calibri" panose="020F0502020204030204"/>
              <a:cs typeface="Calibri" panose="020F0502020204030204"/>
            </a:endParaRPr>
          </a:p>
          <a:p>
            <a:pPr marL="12700" marR="2362200">
              <a:lnSpc>
                <a:spcPts val="2820"/>
              </a:lnSpc>
              <a:spcBef>
                <a:spcPts val="80"/>
              </a:spcBef>
            </a:pPr>
            <a:r>
              <a:rPr sz="1000" dirty="0">
                <a:latin typeface="Calibri" panose="020F0502020204030204"/>
                <a:cs typeface="Calibri" panose="020F0502020204030204"/>
              </a:rPr>
              <a:t>Poi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affrontato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tematiche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riguardanti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corsi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d’acqua. Infine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abbiamo realizzato</a:t>
            </a:r>
            <a:r>
              <a:rPr sz="100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un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plastico,</a:t>
            </a:r>
            <a:r>
              <a:rPr sz="100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relativo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al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percorso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fiume.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640068" y="1735835"/>
            <a:ext cx="3189731" cy="3925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84859" y="1754123"/>
            <a:ext cx="5679948" cy="53187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6627" y="693420"/>
            <a:ext cx="9170035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Realizzazione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fuoco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con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materiale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recupero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2000"/>
              </a:lnSpc>
              <a:spcBef>
                <a:spcPts val="1240"/>
              </a:spcBef>
            </a:pPr>
            <a:r>
              <a:rPr sz="1000" spc="-10" dirty="0">
                <a:latin typeface="Calibri" panose="020F0502020204030204"/>
                <a:cs typeface="Calibri" panose="020F0502020204030204"/>
              </a:rPr>
              <a:t>Realizzazione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tecnica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mista.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Per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realizzare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il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fuoco,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abbiamo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usato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dei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tappi</a:t>
            </a:r>
            <a:r>
              <a:rPr sz="1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sughero, cartoncino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colorato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cartone,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quali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realizzato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base,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posizionando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5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dirty="0">
                <a:latin typeface="Calibri" panose="020F0502020204030204"/>
                <a:cs typeface="Calibri" panose="020F0502020204030204"/>
              </a:rPr>
              <a:t> tappi</a:t>
            </a:r>
            <a:r>
              <a:rPr sz="1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sughero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sul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cartoncino.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Una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volta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sistemati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in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cerchio,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creato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l’effetto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fuoco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carta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colorata,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nelle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varie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sfumature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rosso,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giallo,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arancio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abbiamo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lasciato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ai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bambini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il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piacere</a:t>
            </a:r>
            <a:r>
              <a:rPr sz="1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osservarlo.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20851" y="1830323"/>
            <a:ext cx="3230880" cy="32644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107179" y="1830323"/>
            <a:ext cx="5017008" cy="45247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6627" y="693420"/>
            <a:ext cx="9279890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70" algn="just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Riproduzione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quadro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Renato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Guttuso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“Il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fuoco”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17000"/>
              </a:lnSpc>
              <a:spcBef>
                <a:spcPts val="1070"/>
              </a:spcBef>
            </a:pPr>
            <a:r>
              <a:rPr sz="1000" dirty="0">
                <a:latin typeface="Calibri" panose="020F0502020204030204"/>
                <a:cs typeface="Calibri" panose="020F0502020204030204"/>
              </a:rPr>
              <a:t>Il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laboratorio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è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iniziato,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dopo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una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breve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introduzione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sul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pittore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Renato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Guttuso.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E’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stato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mostrato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ai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bambini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il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quadro</a:t>
            </a:r>
            <a:r>
              <a:rPr sz="1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“Il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Fuoco”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poi</a:t>
            </a:r>
            <a:r>
              <a:rPr sz="1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sono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stati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invitati</a:t>
            </a:r>
            <a:r>
              <a:rPr sz="1000" spc="16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ad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un’attenta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osservazione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particolari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quadro:</a:t>
            </a:r>
            <a:r>
              <a:rPr sz="1000" spc="19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colori,</a:t>
            </a:r>
            <a:r>
              <a:rPr sz="1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forme,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linee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dettagli.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Fornendo</a:t>
            </a:r>
            <a:r>
              <a:rPr sz="1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materiali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artistici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necessari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è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stato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chiesto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loro</a:t>
            </a:r>
            <a:r>
              <a:rPr sz="10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di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creare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la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loro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interpretazione</a:t>
            </a:r>
            <a:r>
              <a:rPr sz="1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quadro.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Alla</a:t>
            </a:r>
            <a:r>
              <a:rPr sz="10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fine</a:t>
            </a:r>
            <a:r>
              <a:rPr sz="10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del</a:t>
            </a:r>
            <a:r>
              <a:rPr sz="1000" dirty="0">
                <a:latin typeface="Calibri" panose="020F0502020204030204"/>
                <a:cs typeface="Calibri" panose="020F0502020204030204"/>
              </a:rPr>
              <a:t> laboratorio,</a:t>
            </a:r>
            <a:r>
              <a:rPr sz="1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bambini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hanno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osservato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e</a:t>
            </a:r>
            <a:r>
              <a:rPr sz="1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confrontato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le</a:t>
            </a:r>
            <a:r>
              <a:rPr sz="1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dirty="0">
                <a:latin typeface="Calibri" panose="020F0502020204030204"/>
                <a:cs typeface="Calibri" panose="020F0502020204030204"/>
              </a:rPr>
              <a:t>loro</a:t>
            </a:r>
            <a:r>
              <a:rPr sz="1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000" spc="-10" dirty="0">
                <a:latin typeface="Calibri" panose="020F0502020204030204"/>
                <a:cs typeface="Calibri" panose="020F0502020204030204"/>
              </a:rPr>
              <a:t>opere.</a:t>
            </a:r>
            <a:endParaRPr sz="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6679" y="702322"/>
            <a:ext cx="5395595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TECNOLOGIA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20" dirty="0">
                <a:latin typeface="Calibri" panose="020F0502020204030204"/>
                <a:cs typeface="Calibri" panose="020F0502020204030204"/>
              </a:rPr>
              <a:t>L’IMMAGINE </a:t>
            </a:r>
            <a:r>
              <a:rPr sz="1600" dirty="0">
                <a:latin typeface="Calibri" panose="020F0502020204030204"/>
                <a:cs typeface="Calibri" panose="020F0502020204030204"/>
              </a:rPr>
              <a:t>DEL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FUOCO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REALIZZATA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CON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ATTIVITA’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PIXEL-</a:t>
            </a:r>
            <a:r>
              <a:rPr sz="1600" spc="-25" dirty="0">
                <a:latin typeface="Calibri" panose="020F0502020204030204"/>
                <a:cs typeface="Calibri" panose="020F0502020204030204"/>
              </a:rPr>
              <a:t>ART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006600" y="1523377"/>
            <a:ext cx="6354445" cy="57238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2411" y="702322"/>
            <a:ext cx="533844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07670" marR="5080" indent="-395605">
              <a:lnSpc>
                <a:spcPct val="102000"/>
              </a:lnSpc>
              <a:spcBef>
                <a:spcPts val="7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GEOGRAFIA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: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il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fenomeno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del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carsismo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nelle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grotte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appenniniche </a:t>
            </a:r>
            <a:r>
              <a:rPr sz="1600" dirty="0">
                <a:latin typeface="Calibri" panose="020F0502020204030204"/>
                <a:cs typeface="Calibri" panose="020F0502020204030204"/>
              </a:rPr>
              <a:t>MAGIE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40" dirty="0">
                <a:latin typeface="Calibri" panose="020F0502020204030204"/>
                <a:cs typeface="Calibri" panose="020F0502020204030204"/>
              </a:rPr>
              <a:t>DELL’ACQUA: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latin typeface="Calibri" panose="020F0502020204030204"/>
                <a:cs typeface="Calibri" panose="020F0502020204030204"/>
              </a:rPr>
              <a:t>STALATTITI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STALAGMITI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3630" y="1621802"/>
            <a:ext cx="9588500" cy="5938520"/>
            <a:chOff x="1103630" y="1621802"/>
            <a:chExt cx="9588500" cy="5938520"/>
          </a:xfrm>
        </p:grpSpPr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03630" y="7199642"/>
              <a:ext cx="9588004" cy="360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79220" y="1621802"/>
              <a:ext cx="8301355" cy="59378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1121917"/>
            <a:ext cx="8890635" cy="704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Pronti?</a:t>
            </a:r>
            <a:r>
              <a:rPr sz="1600" b="1" spc="-4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Via!!</a:t>
            </a:r>
            <a:r>
              <a:rPr sz="1600" b="1" spc="-3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ARTE!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720"/>
              </a:lnSpc>
              <a:spcBef>
                <a:spcPts val="55"/>
              </a:spcBef>
            </a:pP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Dopo</a:t>
            </a:r>
            <a:r>
              <a:rPr sz="1400" b="1" spc="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aver</a:t>
            </a:r>
            <a:r>
              <a:rPr sz="1400" b="1" spc="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visto</a:t>
            </a:r>
            <a:r>
              <a:rPr sz="1400" b="1" spc="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</a:t>
            </a:r>
            <a:r>
              <a:rPr sz="1400" b="1" spc="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film</a:t>
            </a:r>
            <a:r>
              <a:rPr sz="1400" b="1" spc="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della</a:t>
            </a:r>
            <a:r>
              <a:rPr sz="1400" b="1" spc="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Walt</a:t>
            </a:r>
            <a:r>
              <a:rPr sz="1400" b="1" spc="1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Disney</a:t>
            </a:r>
            <a:r>
              <a:rPr sz="1400" b="1" spc="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“Elemental”,</a:t>
            </a:r>
            <a:r>
              <a:rPr sz="1400" b="1" spc="10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400" b="1" spc="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nostri</a:t>
            </a:r>
            <a:r>
              <a:rPr sz="1400" b="1" spc="1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bambini</a:t>
            </a:r>
            <a:r>
              <a:rPr sz="1400" b="1" spc="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hanno</a:t>
            </a:r>
            <a:r>
              <a:rPr sz="1400" b="1" spc="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realizzato</a:t>
            </a:r>
            <a:r>
              <a:rPr sz="1400" b="1" spc="1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1400" b="1" spc="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maschere</a:t>
            </a:r>
            <a:r>
              <a:rPr sz="1400" b="1" spc="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Carnevale,</a:t>
            </a:r>
            <a:r>
              <a:rPr sz="1400" b="1" spc="1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sul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tema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dei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quattro</a:t>
            </a:r>
            <a:r>
              <a:rPr sz="14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elementi: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aria,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acqua,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terra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fuoco.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Questo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è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risultato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loro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lavoro!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Belle,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vero?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04316" y="2045207"/>
            <a:ext cx="8420100" cy="39151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919" y="702322"/>
            <a:ext cx="288036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STORIA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6985" indent="660400" algn="r">
              <a:lnSpc>
                <a:spcPct val="102000"/>
              </a:lnSpc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Il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trucco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degli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Antichi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Egizi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con</a:t>
            </a:r>
            <a:r>
              <a:rPr sz="1600" b="1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l’utilizzo</a:t>
            </a:r>
            <a:r>
              <a:rPr sz="1600" b="1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terre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polveri. Trucchiamo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classe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l’insegnante.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87755" y="737894"/>
            <a:ext cx="4763135" cy="63252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702322"/>
            <a:ext cx="2569210" cy="10134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474980">
              <a:lnSpc>
                <a:spcPct val="102000"/>
              </a:lnSpc>
              <a:spcBef>
                <a:spcPts val="7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GEOGRAFIA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:</a:t>
            </a:r>
            <a:r>
              <a:rPr sz="1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L’ERUZIONE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VULCANICA.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2000"/>
              </a:lnSpc>
              <a:spcBef>
                <a:spcPts val="5"/>
              </a:spcBef>
            </a:pPr>
            <a:r>
              <a:rPr sz="1600" spc="-10" dirty="0">
                <a:latin typeface="Calibri" panose="020F0502020204030204"/>
                <a:cs typeface="Calibri" panose="020F0502020204030204"/>
              </a:rPr>
              <a:t>Esperimento</a:t>
            </a:r>
            <a:r>
              <a:rPr sz="1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latin typeface="Calibri" panose="020F0502020204030204"/>
                <a:cs typeface="Calibri" panose="020F0502020204030204"/>
              </a:rPr>
              <a:t>classe</a:t>
            </a:r>
            <a:r>
              <a:rPr sz="1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(aceto, bicarbonato,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tempera,</a:t>
            </a:r>
            <a:r>
              <a:rPr sz="1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spc="-10" dirty="0">
                <a:latin typeface="Calibri" panose="020F0502020204030204"/>
                <a:cs typeface="Calibri" panose="020F0502020204030204"/>
              </a:rPr>
              <a:t>sapone)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328034" y="480707"/>
            <a:ext cx="6120130" cy="6306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45819" y="2822447"/>
            <a:ext cx="4992624" cy="3331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628003" y="2840735"/>
            <a:ext cx="3073907" cy="40980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1122045"/>
            <a:ext cx="8888730" cy="1374775"/>
          </a:xfrm>
          <a:prstGeom prst="rect">
            <a:avLst/>
          </a:prstGeom>
        </p:spPr>
        <p:txBody>
          <a:bodyPr vert="horz" wrap="square" lIns="0" tIns="7620" rIns="0" bIns="0" rtlCol="0">
            <a:noAutofit/>
          </a:bodyPr>
          <a:lstStyle/>
          <a:p>
            <a:pPr marL="12700" marR="5080" algn="ctr">
              <a:lnSpc>
                <a:spcPct val="102000"/>
              </a:lnSpc>
              <a:spcBef>
                <a:spcPts val="60"/>
              </a:spcBef>
            </a:pPr>
            <a:r>
              <a:rPr lang="it-IT" altLang="en-US"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ARTE MUSICA</a:t>
            </a:r>
            <a:endParaRPr sz="2000"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2000"/>
              </a:lnSpc>
              <a:spcBef>
                <a:spcPts val="60"/>
              </a:spcBef>
            </a:pPr>
            <a:endParaRPr sz="1600" b="1" dirty="0">
              <a:solidFill>
                <a:srgbClr val="3E3E3E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2000"/>
              </a:lnSpc>
              <a:spcBef>
                <a:spcPts val="60"/>
              </a:spcBef>
            </a:pP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600" b="1" spc="2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quattro</a:t>
            </a:r>
            <a:r>
              <a:rPr sz="16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elementi</a:t>
            </a:r>
            <a:r>
              <a:rPr sz="16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sono</a:t>
            </a:r>
            <a:r>
              <a:rPr sz="1600" b="1" spc="2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stati</a:t>
            </a:r>
            <a:r>
              <a:rPr sz="1600" b="1" spc="2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cercati</a:t>
            </a:r>
            <a:r>
              <a:rPr sz="16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anche</a:t>
            </a:r>
            <a:r>
              <a:rPr sz="1600" b="1" spc="2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nella</a:t>
            </a:r>
            <a:r>
              <a:rPr sz="16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musica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b="1" spc="2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Per</a:t>
            </a:r>
            <a:r>
              <a:rPr sz="16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acqua,</a:t>
            </a:r>
            <a:r>
              <a:rPr sz="16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aria</a:t>
            </a:r>
            <a:r>
              <a:rPr sz="16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26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terra</a:t>
            </a:r>
            <a:r>
              <a:rPr sz="16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hanno</a:t>
            </a:r>
            <a:r>
              <a:rPr sz="16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cantato</a:t>
            </a:r>
            <a:r>
              <a:rPr sz="1600" b="1" spc="2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illustrato</a:t>
            </a:r>
            <a:r>
              <a:rPr sz="1600" b="1" spc="2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“Mediterraneo”,</a:t>
            </a:r>
            <a:r>
              <a:rPr sz="1600" b="1" spc="2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204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Pino</a:t>
            </a:r>
            <a:r>
              <a:rPr sz="1600" b="1" spc="1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Mango,</a:t>
            </a:r>
            <a:r>
              <a:rPr sz="1600" b="1" spc="1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mentre</a:t>
            </a:r>
            <a:r>
              <a:rPr sz="1600" b="1" spc="2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la</a:t>
            </a:r>
            <a:r>
              <a:rPr sz="1600" b="1" spc="1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Terra</a:t>
            </a:r>
            <a:r>
              <a:rPr sz="1600" b="1" spc="2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è</a:t>
            </a:r>
            <a:r>
              <a:rPr sz="1600" b="1" spc="1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stata</a:t>
            </a:r>
            <a:r>
              <a:rPr sz="1600" b="1" spc="204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celebrata</a:t>
            </a:r>
            <a:r>
              <a:rPr sz="1600" b="1" spc="2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con</a:t>
            </a:r>
            <a:r>
              <a:rPr sz="1600" b="1" spc="1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quattro</a:t>
            </a:r>
            <a:r>
              <a:rPr sz="1600" b="1" spc="204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cartelloni</a:t>
            </a:r>
            <a:r>
              <a:rPr sz="1600" b="1" spc="20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collage.</a:t>
            </a:r>
            <a:r>
              <a:rPr sz="1600" b="1" spc="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Infine,</a:t>
            </a:r>
            <a:r>
              <a:rPr sz="1600" b="1" spc="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nel</a:t>
            </a:r>
            <a:r>
              <a:rPr sz="1600" b="1" spc="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Musical</a:t>
            </a:r>
            <a:r>
              <a:rPr sz="1600" b="1" spc="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fine</a:t>
            </a:r>
            <a:r>
              <a:rPr sz="1600" b="1" spc="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anno,</a:t>
            </a:r>
            <a:r>
              <a:rPr sz="1600" b="1" spc="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hanno</a:t>
            </a:r>
            <a:r>
              <a:rPr sz="1600" b="1" spc="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cantato,</a:t>
            </a:r>
            <a:r>
              <a:rPr sz="1600" b="1" spc="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illustrato</a:t>
            </a:r>
            <a:r>
              <a:rPr sz="1600" b="1" spc="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danzato</a:t>
            </a:r>
            <a:r>
              <a:rPr sz="1600" b="1" spc="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“Terra,</a:t>
            </a:r>
            <a:r>
              <a:rPr sz="1600" b="1" spc="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Amica</a:t>
            </a:r>
            <a:r>
              <a:rPr sz="1600" b="1" spc="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Terra”.</a:t>
            </a:r>
            <a:r>
              <a:rPr lang="it-IT" altLang="en-US" sz="16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719571" y="3147059"/>
            <a:ext cx="4736591" cy="35387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349247" y="3128771"/>
            <a:ext cx="3745991" cy="35448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480695"/>
            <a:ext cx="8888095" cy="2517775"/>
          </a:xfrm>
          <a:prstGeom prst="rect">
            <a:avLst/>
          </a:prstGeom>
        </p:spPr>
        <p:txBody>
          <a:bodyPr vert="horz" wrap="square" lIns="0" tIns="6985" rIns="0" bIns="0" rtlCol="0">
            <a:noAutofit/>
          </a:bodyPr>
          <a:lstStyle/>
          <a:p>
            <a:pPr marL="12700" marR="5080" algn="just">
              <a:lnSpc>
                <a:spcPct val="102000"/>
              </a:lnSpc>
              <a:spcBef>
                <a:spcPts val="55"/>
              </a:spcBef>
            </a:pPr>
            <a:endParaRPr sz="2000"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algn="ctr">
              <a:lnSpc>
                <a:spcPct val="102000"/>
              </a:lnSpc>
              <a:spcBef>
                <a:spcPts val="55"/>
              </a:spcBef>
            </a:pPr>
            <a:r>
              <a:rPr lang="it-IT" altLang="en-US" sz="1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ITALIANO: dalle descrizioni d’ambiente aria agli oggetti</a:t>
            </a:r>
            <a:endParaRPr sz="1800"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2000"/>
              </a:lnSpc>
              <a:spcBef>
                <a:spcPts val="55"/>
              </a:spcBef>
            </a:pPr>
            <a:endParaRPr sz="1800" b="1" dirty="0">
              <a:solidFill>
                <a:srgbClr val="3E3E3E"/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2000"/>
              </a:lnSpc>
              <a:spcBef>
                <a:spcPts val="55"/>
              </a:spcBef>
            </a:pP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“Il</a:t>
            </a:r>
            <a:r>
              <a:rPr sz="18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Posto</a:t>
            </a:r>
            <a:r>
              <a:rPr sz="18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Magico”</a:t>
            </a:r>
            <a:r>
              <a:rPr sz="1800" b="1" spc="2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8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C.</a:t>
            </a:r>
            <a:r>
              <a:rPr sz="18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W</a:t>
            </a:r>
            <a:r>
              <a:rPr lang="it-IT" altLang="en-US"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rmell</a:t>
            </a:r>
            <a:r>
              <a:rPr sz="18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è</a:t>
            </a:r>
            <a:r>
              <a:rPr sz="1800" b="1" spc="2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</a:t>
            </a:r>
            <a:r>
              <a:rPr sz="1800" b="1" spc="2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libro</a:t>
            </a:r>
            <a:r>
              <a:rPr sz="18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che</a:t>
            </a:r>
            <a:r>
              <a:rPr sz="1800" b="1" spc="2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</a:t>
            </a:r>
            <a:r>
              <a:rPr sz="1800" b="1" spc="2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accompagnato</a:t>
            </a:r>
            <a:r>
              <a:rPr sz="1800" b="1" spc="29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l’anno</a:t>
            </a:r>
            <a:r>
              <a:rPr sz="1800" b="1" spc="2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scolastico.</a:t>
            </a:r>
            <a:r>
              <a:rPr sz="1800" b="1" spc="2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Tra</a:t>
            </a:r>
            <a:r>
              <a:rPr sz="1800" b="1" spc="2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1800" b="1" spc="2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descrizioni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dickensiane</a:t>
            </a:r>
            <a:r>
              <a:rPr sz="1800" b="1" spc="15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800" b="1" spc="16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una</a:t>
            </a:r>
            <a:r>
              <a:rPr sz="18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Londra</a:t>
            </a:r>
            <a:r>
              <a:rPr sz="1800" b="1" spc="15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fumosa</a:t>
            </a:r>
            <a:r>
              <a:rPr sz="1800" b="1" spc="16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800" b="1" spc="15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1800" b="1" spc="15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opposte</a:t>
            </a:r>
            <a:r>
              <a:rPr sz="18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descrizioni</a:t>
            </a:r>
            <a:r>
              <a:rPr sz="1800" b="1" spc="1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800" b="1" spc="16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luoghi</a:t>
            </a:r>
            <a:r>
              <a:rPr sz="1800" b="1" spc="1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sognati,</a:t>
            </a:r>
            <a:r>
              <a:rPr sz="18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aperti</a:t>
            </a:r>
            <a:r>
              <a:rPr sz="1800" b="1" spc="16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800" b="1" spc="1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ariosi,</a:t>
            </a:r>
            <a:r>
              <a:rPr sz="1800" b="1" spc="15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800" b="1" spc="15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bambini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scelgono</a:t>
            </a:r>
            <a:r>
              <a:rPr sz="1800" b="1" spc="1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1800" b="1" spc="1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seconde.</a:t>
            </a:r>
            <a:r>
              <a:rPr sz="18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Costruiamo</a:t>
            </a:r>
            <a:r>
              <a:rPr sz="1800" b="1" spc="1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oggetti</a:t>
            </a:r>
            <a:r>
              <a:rPr sz="1800" b="1" spc="1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che</a:t>
            </a:r>
            <a:r>
              <a:rPr sz="1800" b="1" spc="1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mostrano</a:t>
            </a:r>
            <a:r>
              <a:rPr sz="1800" b="1" spc="19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l’aria</a:t>
            </a:r>
            <a:r>
              <a:rPr sz="18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che</a:t>
            </a:r>
            <a:r>
              <a:rPr sz="1800" b="1" spc="1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si</a:t>
            </a:r>
            <a:r>
              <a:rPr sz="1800" b="1" spc="1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muove:</a:t>
            </a:r>
            <a:r>
              <a:rPr sz="1800" b="1" spc="1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bandiere,</a:t>
            </a:r>
            <a:r>
              <a:rPr sz="1800" b="1" spc="18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acchiappasogni,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wind</a:t>
            </a:r>
            <a:r>
              <a:rPr sz="18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vanes</a:t>
            </a:r>
            <a:r>
              <a:rPr sz="18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(banderuole)</a:t>
            </a:r>
            <a:r>
              <a:rPr sz="1800" b="1" spc="-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per</a:t>
            </a:r>
            <a:r>
              <a:rPr sz="18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apprezzare</a:t>
            </a:r>
            <a:r>
              <a:rPr sz="18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meglio</a:t>
            </a:r>
            <a:r>
              <a:rPr sz="18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aria,</a:t>
            </a:r>
            <a:r>
              <a:rPr sz="18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vento</a:t>
            </a:r>
            <a:r>
              <a:rPr sz="18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800" b="1" spc="-4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libertà.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614671" y="2689859"/>
            <a:ext cx="5079491" cy="30251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356360" y="2679191"/>
            <a:ext cx="3115055" cy="30312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1121917"/>
            <a:ext cx="8887460" cy="1012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1856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Scrittura</a:t>
            </a:r>
            <a:r>
              <a:rPr sz="1600" b="1" spc="-6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creativa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ts val="1960"/>
              </a:lnSpc>
              <a:spcBef>
                <a:spcPts val="55"/>
              </a:spcBef>
            </a:pP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6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bambini</a:t>
            </a:r>
            <a:r>
              <a:rPr sz="16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hanno</a:t>
            </a:r>
            <a:r>
              <a:rPr sz="16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lavorato</a:t>
            </a:r>
            <a:r>
              <a:rPr sz="16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in</a:t>
            </a:r>
            <a:r>
              <a:rPr sz="1600" b="1" spc="16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Laboratori</a:t>
            </a:r>
            <a:r>
              <a:rPr sz="16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18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scrittura</a:t>
            </a:r>
            <a:r>
              <a:rPr sz="16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creativa.</a:t>
            </a:r>
            <a:r>
              <a:rPr sz="1600" b="1" spc="17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Dopo</a:t>
            </a:r>
            <a:r>
              <a:rPr sz="1600" b="1" spc="17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aver</a:t>
            </a:r>
            <a:r>
              <a:rPr sz="16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estrapolato</a:t>
            </a:r>
            <a:r>
              <a:rPr sz="16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16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più</a:t>
            </a:r>
            <a:r>
              <a:rPr sz="1600" b="1" spc="1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interessanti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espressioni</a:t>
            </a:r>
            <a:r>
              <a:rPr sz="1600" b="1" spc="2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dai</a:t>
            </a:r>
            <a:r>
              <a:rPr sz="1600" b="1" spc="229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loro</a:t>
            </a:r>
            <a:r>
              <a:rPr sz="1600" b="1" spc="2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stessi</a:t>
            </a:r>
            <a:r>
              <a:rPr sz="1600" b="1" spc="2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testi</a:t>
            </a:r>
            <a:r>
              <a:rPr sz="1600" b="1" spc="2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600" b="1" spc="2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da</a:t>
            </a:r>
            <a:r>
              <a:rPr sz="1600" b="1" spc="2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testi</a:t>
            </a:r>
            <a:r>
              <a:rPr sz="1600" b="1" spc="2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narrativi</a:t>
            </a:r>
            <a:r>
              <a:rPr sz="1600" b="1" spc="2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2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poetici,</a:t>
            </a:r>
            <a:r>
              <a:rPr sz="1600" b="1" spc="2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sull’aria</a:t>
            </a:r>
            <a:r>
              <a:rPr sz="1600" b="1" spc="2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2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sull’acqua,</a:t>
            </a:r>
            <a:r>
              <a:rPr sz="1600" b="1" spc="2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hanno</a:t>
            </a:r>
            <a:r>
              <a:rPr sz="1600" b="1" spc="229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poi</a:t>
            </a:r>
            <a:r>
              <a:rPr sz="1600" b="1" spc="2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scritto </a:t>
            </a:r>
            <a:r>
              <a:rPr sz="16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pensieri</a:t>
            </a:r>
            <a:r>
              <a:rPr sz="16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liberi.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722111" y="3102863"/>
            <a:ext cx="3264408" cy="37109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626107" y="3113531"/>
            <a:ext cx="3685032" cy="37139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555625"/>
            <a:ext cx="8689340" cy="210756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246634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English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Poetry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0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children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0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minibook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about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water</a:t>
            </a:r>
          </a:p>
          <a:p>
            <a:pPr marL="2466340">
              <a:lnSpc>
                <a:spcPct val="100000"/>
              </a:lnSpc>
              <a:spcBef>
                <a:spcPts val="105"/>
              </a:spcBef>
            </a:pPr>
            <a:endParaRPr sz="1400" b="1" spc="-10" dirty="0">
              <a:solidFill>
                <a:srgbClr val="0000FF"/>
              </a:solidFill>
              <a:latin typeface="Calibri" panose="020F0502020204030204"/>
              <a:cs typeface="Calibri" panose="020F0502020204030204"/>
            </a:endParaRPr>
          </a:p>
          <a:p>
            <a:pPr marL="2466340">
              <a:lnSpc>
                <a:spcPct val="100000"/>
              </a:lnSpc>
              <a:spcBef>
                <a:spcPts val="105"/>
              </a:spcBef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720"/>
              </a:lnSpc>
              <a:spcBef>
                <a:spcPts val="45"/>
              </a:spcBef>
            </a:pP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Anche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l’inglese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è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stato</a:t>
            </a:r>
            <a:r>
              <a:rPr sz="14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un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mezzo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per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esplorare</a:t>
            </a:r>
            <a:r>
              <a:rPr sz="14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elementi.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Impariamo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memoria,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mimiamo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recitiamo</a:t>
            </a:r>
            <a:r>
              <a:rPr sz="14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poesie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della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Letteratura</a:t>
            </a:r>
            <a:r>
              <a:rPr sz="14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Inglese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per</a:t>
            </a:r>
            <a:r>
              <a:rPr sz="14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l’Infanzia.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35"/>
              </a:lnSpc>
            </a:pP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Eccone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una: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“Who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has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seen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Wind?”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Christina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Rossetti,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gruppo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dei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Preraffaelliti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fine</a:t>
            </a:r>
            <a:r>
              <a:rPr sz="14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‘800.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Clicca</a:t>
            </a:r>
            <a:r>
              <a:rPr sz="1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per</a:t>
            </a:r>
            <a:r>
              <a:rPr sz="1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avviare</a:t>
            </a:r>
            <a:r>
              <a:rPr sz="1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l’audio.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Non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manca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l’apprendimento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con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metodo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CLIL, con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un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minibook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sull’acqua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nel</a:t>
            </a:r>
            <a:r>
              <a:rPr sz="14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meteo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nella</a:t>
            </a:r>
            <a:r>
              <a:rPr sz="1400" b="1" spc="-1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vita</a:t>
            </a:r>
            <a:r>
              <a:rPr sz="14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quotidiana.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Who-has-seen-the-wind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50900" y="3001010"/>
            <a:ext cx="586740" cy="60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3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243583" y="2244851"/>
            <a:ext cx="4820412" cy="34442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221984" y="2270759"/>
            <a:ext cx="2951988" cy="3380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1122045"/>
            <a:ext cx="8303260" cy="943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2955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Scrittura</a:t>
            </a:r>
            <a:r>
              <a:rPr sz="2000" b="1" spc="-3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20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racconti</a:t>
            </a:r>
            <a:r>
              <a:rPr sz="2000" b="1" spc="-3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000" b="1" spc="-4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ricerche</a:t>
            </a:r>
            <a:r>
              <a:rPr sz="20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20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aria,</a:t>
            </a:r>
            <a:r>
              <a:rPr sz="2000" b="1" spc="-4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2000" b="1" spc="-2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acqua</a:t>
            </a:r>
            <a:r>
              <a:rPr sz="2000" b="1" spc="-3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000" b="1" spc="-3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di</a:t>
            </a:r>
            <a:r>
              <a:rPr sz="2000" b="1" spc="-25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 panose="020F0502020204030204"/>
                <a:cs typeface="Calibri" panose="020F0502020204030204"/>
              </a:rPr>
              <a:t>terra.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Ecco</a:t>
            </a:r>
            <a:r>
              <a:rPr sz="20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20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nostre</a:t>
            </a:r>
            <a:r>
              <a:rPr sz="20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prime</a:t>
            </a:r>
            <a:r>
              <a:rPr sz="20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ricerche</a:t>
            </a:r>
            <a:r>
              <a:rPr sz="20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collettive</a:t>
            </a:r>
            <a:r>
              <a:rPr sz="20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online</a:t>
            </a:r>
            <a:r>
              <a:rPr sz="2000" b="1" spc="-4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“di</a:t>
            </a:r>
            <a:r>
              <a:rPr sz="20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aria”.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0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20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nostri</a:t>
            </a:r>
            <a:r>
              <a:rPr sz="20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bambini</a:t>
            </a:r>
            <a:r>
              <a:rPr sz="20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prendono</a:t>
            </a:r>
            <a:r>
              <a:rPr sz="2000" b="1" spc="-3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il</a:t>
            </a:r>
            <a:r>
              <a:rPr sz="2000" b="1" spc="-2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volo</a:t>
            </a:r>
            <a:r>
              <a:rPr sz="20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con</a:t>
            </a:r>
            <a:r>
              <a:rPr sz="2000" b="1" spc="-3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“Il</a:t>
            </a:r>
            <a:r>
              <a:rPr sz="20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Gabbiano”</a:t>
            </a:r>
            <a:r>
              <a:rPr sz="2000" b="1" spc="-2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000" b="1" spc="26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“La</a:t>
            </a:r>
            <a:r>
              <a:rPr sz="2000" b="1" spc="-5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alibri" panose="020F0502020204030204"/>
                <a:cs typeface="Calibri" panose="020F0502020204030204"/>
              </a:rPr>
              <a:t>Libellula”!!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95" y="452120"/>
            <a:ext cx="5427980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3000"/>
              </a:lnSpc>
              <a:spcBef>
                <a:spcPts val="10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Sulla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base</a:t>
            </a:r>
            <a:r>
              <a:rPr sz="16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film</a:t>
            </a:r>
            <a:r>
              <a:rPr sz="1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d’animazione</a:t>
            </a:r>
            <a:r>
              <a:rPr sz="16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i="1" dirty="0">
                <a:latin typeface="Calibri" panose="020F0502020204030204"/>
                <a:cs typeface="Calibri" panose="020F0502020204030204"/>
              </a:rPr>
              <a:t>Elemental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,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ci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siamo</a:t>
            </a:r>
            <a:r>
              <a:rPr sz="16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ispirati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alle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dinamiche</a:t>
            </a:r>
            <a:r>
              <a:rPr sz="1600" b="1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commerciali</a:t>
            </a:r>
            <a:r>
              <a:rPr sz="1600" b="1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</a:t>
            </a:r>
            <a:r>
              <a:rPr sz="1600" b="1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“Il</a:t>
            </a:r>
            <a:r>
              <a:rPr sz="1600" b="1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Focolare”,</a:t>
            </a:r>
            <a:r>
              <a:rPr sz="1600" b="1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impresa</a:t>
            </a:r>
            <a:r>
              <a:rPr sz="1600" b="1" spc="2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27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proprietà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della</a:t>
            </a:r>
            <a:r>
              <a:rPr sz="1600" b="1" spc="40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famiglia</a:t>
            </a:r>
            <a:r>
              <a:rPr sz="1600" b="1" spc="4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Lumen,</a:t>
            </a:r>
            <a:r>
              <a:rPr sz="1600" b="1" spc="4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per</a:t>
            </a:r>
            <a:r>
              <a:rPr sz="1600" b="1" spc="4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progettare</a:t>
            </a:r>
            <a:r>
              <a:rPr sz="1600" b="1" spc="4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negozi</a:t>
            </a:r>
            <a:r>
              <a:rPr sz="1600" b="1" spc="409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4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sperimentare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attività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lang="it-IT" altLang="" sz="18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COMPRAVENDITA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966204" y="3177031"/>
            <a:ext cx="2927604" cy="39806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585204" y="440435"/>
            <a:ext cx="3543300" cy="26563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41959" y="2464307"/>
            <a:ext cx="5984748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9720"/>
            <a:ext cx="9370060" cy="14478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indent="34925" algn="ctr">
              <a:lnSpc>
                <a:spcPct val="153000"/>
              </a:lnSpc>
              <a:spcBef>
                <a:spcPts val="100"/>
              </a:spcBef>
            </a:pPr>
            <a:r>
              <a:rPr lang="it-IT" altLang="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EDUCAZIONE AMBIENTALE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marL="12700" marR="5080" indent="34925" algn="just">
              <a:lnSpc>
                <a:spcPct val="153000"/>
              </a:lnSpc>
              <a:spcBef>
                <a:spcPts val="10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In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classe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abbiamo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organizzato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dibattito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riguardante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la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tematica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disboscamento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delle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foreste.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Il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dibattito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ha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visto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schierati,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da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lato,</a:t>
            </a:r>
            <a:r>
              <a:rPr sz="16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attivisti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recentemente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impegnati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per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la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salvaguardia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ambientale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e,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dall’altro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lato,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una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serie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imprenditori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di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grandi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aziende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particolarmente</a:t>
            </a:r>
            <a:r>
              <a:rPr sz="1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influenti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nel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mondo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dell’industria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del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commercio.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144267" y="1877567"/>
            <a:ext cx="6792468" cy="5097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Personalizzato</PresentationFormat>
  <Paragraphs>55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PC09</dc:creator>
  <cp:lastModifiedBy>PC09</cp:lastModifiedBy>
  <cp:revision>11</cp:revision>
  <dcterms:created xsi:type="dcterms:W3CDTF">2024-05-31T21:37:00Z</dcterms:created>
  <dcterms:modified xsi:type="dcterms:W3CDTF">2024-11-13T11:42:54Z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2024-05-31T08:00:00Z</vt:filetime>
  </property>
  <property fmtid="{D5CDD505-2E9C-101B-9397-08002B2CF9AE}" pid="3" name="LastSaved">
    <vt:filetime>2024-05-31T08:00:00Z</vt:filetime>
  </property>
  <property fmtid="{D5CDD505-2E9C-101B-9397-08002B2CF9AE}" pid="4" name="Producer">
    <vt:lpwstr>iLovePDF</vt:lpwstr>
  </property>
  <property fmtid="{D5CDD505-2E9C-101B-9397-08002B2CF9AE}" pid="5" name="ICV">
    <vt:lpwstr>C9037F08130E40A38BB48D9A490C5955_13</vt:lpwstr>
  </property>
  <property fmtid="{D5CDD505-2E9C-101B-9397-08002B2CF9AE}" pid="6" name="KSOProductBuildVer">
    <vt:lpwstr>1033-12.2.0.17119</vt:lpwstr>
  </property>
</Properties>
</file>