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0693400" cy="7562850"/>
  <p:notesSz cx="10693400" cy="756285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325" y="-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481" y="2344483"/>
            <a:ext cx="9094788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962" y="4235196"/>
            <a:ext cx="7489825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987" y="1739455"/>
            <a:ext cx="4654391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10371" y="1739455"/>
            <a:ext cx="4654391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987" y="302514"/>
            <a:ext cx="9629775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987" y="1739455"/>
            <a:ext cx="9629775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7915" y="7033450"/>
            <a:ext cx="342392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987" y="7033450"/>
            <a:ext cx="246094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03820" y="7033450"/>
            <a:ext cx="246094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jpeg"/><Relationship Id="rId7" Type="http://schemas.openxmlformats.org/officeDocument/2006/relationships/image" Target="../media/image17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4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jpeg"/><Relationship Id="rId7" Type="http://schemas.openxmlformats.org/officeDocument/2006/relationships/image" Target="../media/image30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9.jpeg"/><Relationship Id="rId5" Type="http://schemas.openxmlformats.org/officeDocument/2006/relationships/image" Target="../media/image28.jpeg"/><Relationship Id="rId4" Type="http://schemas.openxmlformats.org/officeDocument/2006/relationships/image" Target="../media/image27.jpeg"/><Relationship Id="rId9" Type="http://schemas.openxmlformats.org/officeDocument/2006/relationships/hyperlink" Target="https://youtu.be/7asp6DlNc3k?feature=shared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760537" y="786447"/>
            <a:ext cx="7002780" cy="309245"/>
            <a:chOff x="1760537" y="786447"/>
            <a:chExt cx="7002780" cy="309245"/>
          </a:xfrm>
        </p:grpSpPr>
        <p:pic>
          <p:nvPicPr>
            <p:cNvPr id="3" name="object 3"/>
            <p:cNvPicPr/>
            <p:nvPr/>
          </p:nvPicPr>
          <p:blipFill>
            <a:blip r:embed="rId2" cstate="email"/>
            <a:stretch>
              <a:fillRect/>
            </a:stretch>
          </p:blipFill>
          <p:spPr>
            <a:xfrm>
              <a:off x="1771650" y="800099"/>
              <a:ext cx="6991350" cy="29527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email"/>
            <a:stretch>
              <a:fillRect/>
            </a:stretch>
          </p:blipFill>
          <p:spPr>
            <a:xfrm>
              <a:off x="1760537" y="786447"/>
              <a:ext cx="6981444" cy="291338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3907599" y="1386522"/>
            <a:ext cx="2698115" cy="285750"/>
            <a:chOff x="3907599" y="1386522"/>
            <a:chExt cx="2698115" cy="285750"/>
          </a:xfrm>
        </p:grpSpPr>
        <p:pic>
          <p:nvPicPr>
            <p:cNvPr id="6" name="object 6"/>
            <p:cNvPicPr/>
            <p:nvPr/>
          </p:nvPicPr>
          <p:blipFill>
            <a:blip r:embed="rId4" cstate="email"/>
            <a:stretch>
              <a:fillRect/>
            </a:stretch>
          </p:blipFill>
          <p:spPr>
            <a:xfrm>
              <a:off x="3924267" y="1399822"/>
              <a:ext cx="2681416" cy="27203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email"/>
            <a:stretch>
              <a:fillRect/>
            </a:stretch>
          </p:blipFill>
          <p:spPr>
            <a:xfrm>
              <a:off x="3907599" y="1386522"/>
              <a:ext cx="2687446" cy="270510"/>
            </a:xfrm>
            <a:prstGeom prst="rect">
              <a:avLst/>
            </a:prstGeom>
          </p:spPr>
        </p:pic>
      </p:grpSp>
      <p:grpSp>
        <p:nvGrpSpPr>
          <p:cNvPr id="8" name="object 8"/>
          <p:cNvGrpSpPr/>
          <p:nvPr/>
        </p:nvGrpSpPr>
        <p:grpSpPr>
          <a:xfrm>
            <a:off x="1030528" y="6196647"/>
            <a:ext cx="8461375" cy="304800"/>
            <a:chOff x="1030528" y="6196647"/>
            <a:chExt cx="8461375" cy="304800"/>
          </a:xfrm>
        </p:grpSpPr>
        <p:pic>
          <p:nvPicPr>
            <p:cNvPr id="9" name="object 9"/>
            <p:cNvPicPr/>
            <p:nvPr/>
          </p:nvPicPr>
          <p:blipFill>
            <a:blip r:embed="rId6" cstate="email"/>
            <a:stretch>
              <a:fillRect/>
            </a:stretch>
          </p:blipFill>
          <p:spPr>
            <a:xfrm>
              <a:off x="1038219" y="6210027"/>
              <a:ext cx="8453511" cy="29105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email"/>
            <a:stretch>
              <a:fillRect/>
            </a:stretch>
          </p:blipFill>
          <p:spPr>
            <a:xfrm>
              <a:off x="1030528" y="6196647"/>
              <a:ext cx="8441321" cy="291363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8" cstate="email"/>
          <a:stretch>
            <a:fillRect/>
          </a:stretch>
        </p:blipFill>
        <p:spPr>
          <a:xfrm>
            <a:off x="2684526" y="2287397"/>
            <a:ext cx="5137150" cy="33143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720090" y="723900"/>
            <a:ext cx="1933321" cy="297243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2729864" y="742950"/>
            <a:ext cx="1995805" cy="295262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email"/>
          <a:stretch>
            <a:fillRect/>
          </a:stretch>
        </p:blipFill>
        <p:spPr>
          <a:xfrm>
            <a:off x="5711190" y="3876675"/>
            <a:ext cx="3777869" cy="2613660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3529012" y="166687"/>
            <a:ext cx="3838575" cy="476250"/>
            <a:chOff x="3529012" y="166687"/>
            <a:chExt cx="3838575" cy="476250"/>
          </a:xfrm>
        </p:grpSpPr>
        <p:sp>
          <p:nvSpPr>
            <p:cNvPr id="6" name="object 6"/>
            <p:cNvSpPr/>
            <p:nvPr/>
          </p:nvSpPr>
          <p:spPr>
            <a:xfrm>
              <a:off x="3543300" y="180975"/>
              <a:ext cx="3810000" cy="447675"/>
            </a:xfrm>
            <a:custGeom>
              <a:avLst/>
              <a:gdLst/>
              <a:ahLst/>
              <a:cxnLst/>
              <a:rect l="l" t="t" r="r" b="b"/>
              <a:pathLst>
                <a:path w="3810000" h="447675">
                  <a:moveTo>
                    <a:pt x="0" y="447675"/>
                  </a:moveTo>
                  <a:lnTo>
                    <a:pt x="3810000" y="447675"/>
                  </a:lnTo>
                  <a:lnTo>
                    <a:pt x="3810000" y="0"/>
                  </a:lnTo>
                  <a:lnTo>
                    <a:pt x="0" y="0"/>
                  </a:lnTo>
                  <a:lnTo>
                    <a:pt x="0" y="447675"/>
                  </a:lnTo>
                  <a:close/>
                </a:path>
              </a:pathLst>
            </a:custGeom>
            <a:ln w="28575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5" cstate="email"/>
            <a:stretch>
              <a:fillRect/>
            </a:stretch>
          </p:blipFill>
          <p:spPr>
            <a:xfrm>
              <a:off x="4067111" y="256899"/>
              <a:ext cx="2757677" cy="309774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5648325" y="1209675"/>
            <a:ext cx="4200525" cy="1924050"/>
          </a:xfrm>
          <a:prstGeom prst="rect">
            <a:avLst/>
          </a:prstGeom>
          <a:ln w="38100">
            <a:solidFill>
              <a:srgbClr val="00AF50"/>
            </a:solidFill>
          </a:ln>
        </p:spPr>
        <p:txBody>
          <a:bodyPr vert="horz" wrap="square" lIns="0" tIns="54610" rIns="0" bIns="0" rtlCol="0">
            <a:spAutoFit/>
          </a:bodyPr>
          <a:lstStyle/>
          <a:p>
            <a:pPr marL="118745" marR="843915">
              <a:lnSpc>
                <a:spcPct val="111800"/>
              </a:lnSpc>
              <a:spcBef>
                <a:spcPts val="430"/>
              </a:spcBef>
            </a:pPr>
            <a:r>
              <a:rPr sz="950" dirty="0">
                <a:latin typeface="Arial MT"/>
                <a:cs typeface="Arial MT"/>
              </a:rPr>
              <a:t>VISIONE</a:t>
            </a:r>
            <a:r>
              <a:rPr sz="950" spc="20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DEL</a:t>
            </a:r>
            <a:r>
              <a:rPr sz="950" spc="15" dirty="0">
                <a:latin typeface="Arial MT"/>
                <a:cs typeface="Arial MT"/>
              </a:rPr>
              <a:t> </a:t>
            </a:r>
            <a:r>
              <a:rPr sz="950" spc="-5" dirty="0">
                <a:latin typeface="Arial MT"/>
                <a:cs typeface="Arial MT"/>
              </a:rPr>
              <a:t>FILM</a:t>
            </a:r>
            <a:r>
              <a:rPr sz="950" spc="19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E</a:t>
            </a:r>
            <a:r>
              <a:rPr sz="950" spc="-20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MT"/>
                <a:cs typeface="Arial MT"/>
              </a:rPr>
              <a:t>CONDIVISIONE</a:t>
            </a:r>
            <a:r>
              <a:rPr sz="950" spc="18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DEL</a:t>
            </a:r>
            <a:r>
              <a:rPr sz="950" spc="9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PERCORSO </a:t>
            </a:r>
            <a:r>
              <a:rPr sz="950" spc="-250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MT"/>
                <a:cs typeface="Arial MT"/>
              </a:rPr>
              <a:t>MIGRATORIO</a:t>
            </a:r>
            <a:r>
              <a:rPr sz="950" spc="145" dirty="0">
                <a:latin typeface="Arial MT"/>
                <a:cs typeface="Arial MT"/>
              </a:rPr>
              <a:t> </a:t>
            </a:r>
            <a:r>
              <a:rPr sz="950" spc="5" dirty="0">
                <a:latin typeface="Arial MT"/>
                <a:cs typeface="Arial MT"/>
              </a:rPr>
              <a:t>DEGLI</a:t>
            </a:r>
            <a:r>
              <a:rPr sz="950" spc="55" dirty="0">
                <a:latin typeface="Arial MT"/>
                <a:cs typeface="Arial MT"/>
              </a:rPr>
              <a:t> </a:t>
            </a:r>
            <a:r>
              <a:rPr sz="950" spc="-5" dirty="0">
                <a:latin typeface="Arial MT"/>
                <a:cs typeface="Arial MT"/>
              </a:rPr>
              <a:t>ALUNNI</a:t>
            </a:r>
            <a:r>
              <a:rPr sz="950" spc="204" dirty="0">
                <a:latin typeface="Arial MT"/>
                <a:cs typeface="Arial MT"/>
              </a:rPr>
              <a:t> </a:t>
            </a:r>
            <a:r>
              <a:rPr sz="950" spc="5" dirty="0">
                <a:latin typeface="Arial MT"/>
                <a:cs typeface="Arial MT"/>
              </a:rPr>
              <a:t>DELLA</a:t>
            </a:r>
            <a:r>
              <a:rPr sz="950" spc="13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CLASSE.</a:t>
            </a:r>
            <a:endParaRPr sz="950">
              <a:latin typeface="Arial MT"/>
              <a:cs typeface="Arial MT"/>
            </a:endParaRPr>
          </a:p>
          <a:p>
            <a:pPr marL="118745" marR="608965" algn="just">
              <a:lnSpc>
                <a:spcPct val="118600"/>
              </a:lnSpc>
              <a:spcBef>
                <a:spcPts val="975"/>
              </a:spcBef>
            </a:pPr>
            <a:r>
              <a:rPr sz="950" spc="5" dirty="0">
                <a:latin typeface="Arial MT"/>
                <a:cs typeface="Arial MT"/>
              </a:rPr>
              <a:t>I </a:t>
            </a:r>
            <a:r>
              <a:rPr sz="950" dirty="0">
                <a:latin typeface="Arial MT"/>
                <a:cs typeface="Arial MT"/>
              </a:rPr>
              <a:t>TEMI DELL’INCLUSIVITA’,</a:t>
            </a:r>
            <a:r>
              <a:rPr sz="950" spc="5" dirty="0">
                <a:latin typeface="Arial MT"/>
                <a:cs typeface="Arial MT"/>
              </a:rPr>
              <a:t> DELLA </a:t>
            </a:r>
            <a:r>
              <a:rPr sz="950" spc="-10" dirty="0">
                <a:latin typeface="Arial MT"/>
                <a:cs typeface="Arial MT"/>
              </a:rPr>
              <a:t>TOLLERANZA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E </a:t>
            </a:r>
            <a:r>
              <a:rPr sz="950" spc="5" dirty="0">
                <a:latin typeface="Arial MT"/>
                <a:cs typeface="Arial MT"/>
              </a:rPr>
              <a:t>DELLA 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-5" dirty="0">
                <a:latin typeface="Arial MT"/>
                <a:cs typeface="Arial MT"/>
              </a:rPr>
              <a:t>DIVERSITA’</a:t>
            </a:r>
            <a:r>
              <a:rPr sz="950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MT"/>
                <a:cs typeface="Arial MT"/>
              </a:rPr>
              <a:t>UTILIZZATI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spc="5" dirty="0">
                <a:latin typeface="Arial MT"/>
                <a:cs typeface="Arial MT"/>
              </a:rPr>
              <a:t>COME </a:t>
            </a:r>
            <a:r>
              <a:rPr sz="950" spc="-10" dirty="0">
                <a:latin typeface="Arial MT"/>
                <a:cs typeface="Arial MT"/>
              </a:rPr>
              <a:t>PUNTO</a:t>
            </a:r>
            <a:r>
              <a:rPr sz="950" spc="-5" dirty="0">
                <a:latin typeface="Arial MT"/>
                <a:cs typeface="Arial MT"/>
              </a:rPr>
              <a:t> DI PARTENZA</a:t>
            </a:r>
            <a:r>
              <a:rPr sz="950" dirty="0">
                <a:latin typeface="Arial MT"/>
                <a:cs typeface="Arial MT"/>
              </a:rPr>
              <a:t> </a:t>
            </a:r>
            <a:r>
              <a:rPr sz="950" spc="30" dirty="0">
                <a:latin typeface="Arial MT"/>
                <a:cs typeface="Arial MT"/>
              </a:rPr>
              <a:t>PER 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-5" dirty="0">
                <a:latin typeface="Arial MT"/>
                <a:cs typeface="Arial MT"/>
              </a:rPr>
              <a:t>DISCUSSIONI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E</a:t>
            </a:r>
            <a:r>
              <a:rPr sz="950" spc="50" dirty="0">
                <a:latin typeface="Arial MT"/>
                <a:cs typeface="Arial MT"/>
              </a:rPr>
              <a:t> </a:t>
            </a:r>
            <a:r>
              <a:rPr sz="950" spc="-5" dirty="0">
                <a:latin typeface="Arial MT"/>
                <a:cs typeface="Arial MT"/>
              </a:rPr>
              <a:t>RIFLESSIONI.</a:t>
            </a:r>
            <a:endParaRPr sz="9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850">
              <a:latin typeface="Arial MT"/>
              <a:cs typeface="Arial MT"/>
            </a:endParaRPr>
          </a:p>
          <a:p>
            <a:pPr marL="118745" marR="137795" algn="just">
              <a:lnSpc>
                <a:spcPct val="115199"/>
              </a:lnSpc>
            </a:pPr>
            <a:r>
              <a:rPr sz="950" spc="-25" dirty="0">
                <a:latin typeface="Arial MT"/>
                <a:cs typeface="Arial MT"/>
              </a:rPr>
              <a:t>UTILIZZO</a:t>
            </a:r>
            <a:r>
              <a:rPr sz="950" spc="-20" dirty="0">
                <a:latin typeface="Arial MT"/>
                <a:cs typeface="Arial MT"/>
              </a:rPr>
              <a:t> </a:t>
            </a:r>
            <a:r>
              <a:rPr sz="950" spc="-15" dirty="0">
                <a:latin typeface="Arial MT"/>
                <a:cs typeface="Arial MT"/>
              </a:rPr>
              <a:t>IL </a:t>
            </a:r>
            <a:r>
              <a:rPr sz="950" dirty="0">
                <a:latin typeface="Arial MT"/>
                <a:cs typeface="Arial MT"/>
              </a:rPr>
              <a:t>DIALOGO </a:t>
            </a:r>
            <a:r>
              <a:rPr sz="950" spc="15" dirty="0">
                <a:latin typeface="Arial MT"/>
                <a:cs typeface="Arial MT"/>
              </a:rPr>
              <a:t>E </a:t>
            </a:r>
            <a:r>
              <a:rPr sz="950" spc="5" dirty="0">
                <a:latin typeface="Arial MT"/>
                <a:cs typeface="Arial MT"/>
              </a:rPr>
              <a:t>LA </a:t>
            </a:r>
            <a:r>
              <a:rPr sz="950" spc="-10" dirty="0">
                <a:latin typeface="Arial MT"/>
                <a:cs typeface="Arial MT"/>
              </a:rPr>
              <a:t>STORIA </a:t>
            </a:r>
            <a:r>
              <a:rPr sz="950" spc="10" dirty="0">
                <a:latin typeface="Arial MT"/>
                <a:cs typeface="Arial MT"/>
              </a:rPr>
              <a:t>DEL </a:t>
            </a:r>
            <a:r>
              <a:rPr sz="950" spc="-5" dirty="0">
                <a:latin typeface="Arial MT"/>
                <a:cs typeface="Arial MT"/>
              </a:rPr>
              <a:t>FILM </a:t>
            </a:r>
            <a:r>
              <a:rPr sz="950" spc="5" dirty="0">
                <a:latin typeface="Arial MT"/>
                <a:cs typeface="Arial MT"/>
              </a:rPr>
              <a:t>COME </a:t>
            </a:r>
            <a:r>
              <a:rPr sz="950" spc="-10" dirty="0">
                <a:latin typeface="Arial MT"/>
                <a:cs typeface="Arial MT"/>
              </a:rPr>
              <a:t>MEZZO </a:t>
            </a:r>
            <a:r>
              <a:rPr sz="950" spc="30" dirty="0">
                <a:latin typeface="Arial MT"/>
                <a:cs typeface="Arial MT"/>
              </a:rPr>
              <a:t>PER 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ESERCITARE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spc="-5" dirty="0">
                <a:latin typeface="Arial MT"/>
                <a:cs typeface="Arial MT"/>
              </a:rPr>
              <a:t>ABILITA’ LINGUISTICHE</a:t>
            </a:r>
            <a:r>
              <a:rPr sz="950" dirty="0">
                <a:latin typeface="Arial MT"/>
                <a:cs typeface="Arial MT"/>
              </a:rPr>
              <a:t> </a:t>
            </a:r>
            <a:r>
              <a:rPr sz="950" spc="5" dirty="0">
                <a:latin typeface="Arial MT"/>
                <a:cs typeface="Arial MT"/>
              </a:rPr>
              <a:t>COME LA COMPRENSIONE 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5" dirty="0">
                <a:latin typeface="Arial MT"/>
                <a:cs typeface="Arial MT"/>
              </a:rPr>
              <a:t>DELLA</a:t>
            </a:r>
            <a:r>
              <a:rPr sz="950" spc="125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MT"/>
                <a:cs typeface="Arial MT"/>
              </a:rPr>
              <a:t>LETTURA,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-15" dirty="0">
                <a:latin typeface="Arial MT"/>
                <a:cs typeface="Arial MT"/>
              </a:rPr>
              <a:t>IL</a:t>
            </a:r>
            <a:r>
              <a:rPr sz="950" spc="9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VOCABOLARIO</a:t>
            </a:r>
            <a:r>
              <a:rPr sz="950" spc="25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E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spc="5" dirty="0">
                <a:latin typeface="Arial MT"/>
                <a:cs typeface="Arial MT"/>
              </a:rPr>
              <a:t>LA</a:t>
            </a:r>
            <a:r>
              <a:rPr sz="950" spc="5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GRAMMATICA.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47775" y="5210175"/>
            <a:ext cx="3838575" cy="838200"/>
          </a:xfrm>
          <a:prstGeom prst="rect">
            <a:avLst/>
          </a:prstGeom>
          <a:ln w="38100">
            <a:solidFill>
              <a:srgbClr val="FFC000"/>
            </a:solidFill>
          </a:ln>
        </p:spPr>
        <p:txBody>
          <a:bodyPr vert="horz" wrap="square" lIns="0" tIns="59690" rIns="0" bIns="0" rtlCol="0">
            <a:spAutoFit/>
          </a:bodyPr>
          <a:lstStyle/>
          <a:p>
            <a:pPr marL="114935" marR="607060">
              <a:lnSpc>
                <a:spcPct val="111800"/>
              </a:lnSpc>
              <a:spcBef>
                <a:spcPts val="470"/>
              </a:spcBef>
            </a:pPr>
            <a:r>
              <a:rPr sz="950" spc="-15" dirty="0">
                <a:latin typeface="Arial MT"/>
                <a:cs typeface="Arial MT"/>
              </a:rPr>
              <a:t>LETTURA</a:t>
            </a:r>
            <a:r>
              <a:rPr sz="950" spc="-1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E </a:t>
            </a:r>
            <a:r>
              <a:rPr sz="950" spc="-10" dirty="0">
                <a:latin typeface="Arial MT"/>
                <a:cs typeface="Arial MT"/>
              </a:rPr>
              <a:t>TRADUZIONE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spc="5" dirty="0">
                <a:latin typeface="Arial MT"/>
                <a:cs typeface="Arial MT"/>
              </a:rPr>
              <a:t>DELLA </a:t>
            </a:r>
            <a:r>
              <a:rPr sz="950" spc="-10" dirty="0">
                <a:latin typeface="Arial MT"/>
                <a:cs typeface="Arial MT"/>
              </a:rPr>
              <a:t>STORIA</a:t>
            </a:r>
            <a:r>
              <a:rPr sz="950" spc="-5" dirty="0">
                <a:latin typeface="Arial MT"/>
                <a:cs typeface="Arial MT"/>
              </a:rPr>
              <a:t> DIVISA</a:t>
            </a:r>
            <a:r>
              <a:rPr sz="950" dirty="0">
                <a:latin typeface="Arial MT"/>
                <a:cs typeface="Arial MT"/>
              </a:rPr>
              <a:t> </a:t>
            </a:r>
            <a:r>
              <a:rPr sz="950" spc="-15" dirty="0">
                <a:latin typeface="Arial MT"/>
                <a:cs typeface="Arial MT"/>
              </a:rPr>
              <a:t>IN </a:t>
            </a:r>
            <a:r>
              <a:rPr sz="950" spc="-25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SEQUENZE.</a:t>
            </a:r>
            <a:endParaRPr sz="9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000">
              <a:latin typeface="Arial MT"/>
              <a:cs typeface="Arial MT"/>
            </a:endParaRPr>
          </a:p>
          <a:p>
            <a:pPr marL="114935">
              <a:lnSpc>
                <a:spcPct val="100000"/>
              </a:lnSpc>
            </a:pPr>
            <a:r>
              <a:rPr sz="950" spc="-20" dirty="0">
                <a:latin typeface="Arial MT"/>
                <a:cs typeface="Arial MT"/>
              </a:rPr>
              <a:t>DR</a:t>
            </a:r>
            <a:r>
              <a:rPr sz="950" spc="35" dirty="0">
                <a:latin typeface="Arial MT"/>
                <a:cs typeface="Arial MT"/>
              </a:rPr>
              <a:t>A</a:t>
            </a:r>
            <a:r>
              <a:rPr sz="950" spc="25" dirty="0">
                <a:latin typeface="Arial MT"/>
                <a:cs typeface="Arial MT"/>
              </a:rPr>
              <a:t>MM</a:t>
            </a:r>
            <a:r>
              <a:rPr sz="950" spc="35" dirty="0">
                <a:latin typeface="Arial MT"/>
                <a:cs typeface="Arial MT"/>
              </a:rPr>
              <a:t>A</a:t>
            </a:r>
            <a:r>
              <a:rPr sz="950" spc="-60" dirty="0">
                <a:latin typeface="Arial MT"/>
                <a:cs typeface="Arial MT"/>
              </a:rPr>
              <a:t>T</a:t>
            </a:r>
            <a:r>
              <a:rPr sz="950" spc="-45" dirty="0">
                <a:latin typeface="Arial MT"/>
                <a:cs typeface="Arial MT"/>
              </a:rPr>
              <a:t>I</a:t>
            </a:r>
            <a:r>
              <a:rPr sz="950" spc="-60" dirty="0">
                <a:latin typeface="Arial MT"/>
                <a:cs typeface="Arial MT"/>
              </a:rPr>
              <a:t>ZZ</a:t>
            </a:r>
            <a:r>
              <a:rPr sz="950" spc="15" dirty="0">
                <a:latin typeface="Arial MT"/>
                <a:cs typeface="Arial MT"/>
              </a:rPr>
              <a:t>A</a:t>
            </a:r>
            <a:r>
              <a:rPr sz="950" spc="-17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Z</a:t>
            </a:r>
            <a:r>
              <a:rPr sz="950" spc="35" dirty="0">
                <a:latin typeface="Arial MT"/>
                <a:cs typeface="Arial MT"/>
              </a:rPr>
              <a:t>I</a:t>
            </a:r>
            <a:r>
              <a:rPr sz="950" spc="5" dirty="0">
                <a:latin typeface="Arial MT"/>
                <a:cs typeface="Arial MT"/>
              </a:rPr>
              <a:t>O</a:t>
            </a:r>
            <a:r>
              <a:rPr sz="950" spc="-20" dirty="0">
                <a:latin typeface="Arial MT"/>
                <a:cs typeface="Arial MT"/>
              </a:rPr>
              <a:t>N</a:t>
            </a:r>
            <a:r>
              <a:rPr sz="950" spc="15" dirty="0">
                <a:latin typeface="Arial MT"/>
                <a:cs typeface="Arial MT"/>
              </a:rPr>
              <a:t>E</a:t>
            </a:r>
            <a:r>
              <a:rPr sz="950" dirty="0">
                <a:latin typeface="Arial MT"/>
                <a:cs typeface="Arial MT"/>
              </a:rPr>
              <a:t>  </a:t>
            </a:r>
            <a:r>
              <a:rPr sz="950" spc="-95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D</a:t>
            </a:r>
            <a:r>
              <a:rPr sz="950" spc="35" dirty="0">
                <a:latin typeface="Arial MT"/>
                <a:cs typeface="Arial MT"/>
              </a:rPr>
              <a:t>E</a:t>
            </a:r>
            <a:r>
              <a:rPr sz="950" spc="-5" dirty="0">
                <a:latin typeface="Arial MT"/>
                <a:cs typeface="Arial MT"/>
              </a:rPr>
              <a:t>LL</a:t>
            </a:r>
            <a:r>
              <a:rPr sz="950" spc="15" dirty="0">
                <a:latin typeface="Arial MT"/>
                <a:cs typeface="Arial MT"/>
              </a:rPr>
              <a:t>A</a:t>
            </a:r>
            <a:r>
              <a:rPr sz="950" dirty="0">
                <a:latin typeface="Arial MT"/>
                <a:cs typeface="Arial MT"/>
              </a:rPr>
              <a:t> </a:t>
            </a:r>
            <a:r>
              <a:rPr sz="950" spc="-135" dirty="0">
                <a:latin typeface="Arial MT"/>
                <a:cs typeface="Arial MT"/>
              </a:rPr>
              <a:t> </a:t>
            </a:r>
            <a:r>
              <a:rPr sz="950" spc="35" dirty="0">
                <a:latin typeface="Arial MT"/>
                <a:cs typeface="Arial MT"/>
              </a:rPr>
              <a:t>S</a:t>
            </a:r>
            <a:r>
              <a:rPr sz="950" spc="-60" dirty="0">
                <a:latin typeface="Arial MT"/>
                <a:cs typeface="Arial MT"/>
              </a:rPr>
              <a:t>T</a:t>
            </a:r>
            <a:r>
              <a:rPr sz="950" spc="5" dirty="0">
                <a:latin typeface="Arial MT"/>
                <a:cs typeface="Arial MT"/>
              </a:rPr>
              <a:t>O</a:t>
            </a:r>
            <a:r>
              <a:rPr sz="950" spc="-20" dirty="0">
                <a:latin typeface="Arial MT"/>
                <a:cs typeface="Arial MT"/>
              </a:rPr>
              <a:t>R</a:t>
            </a:r>
            <a:r>
              <a:rPr sz="950" spc="-45" dirty="0">
                <a:latin typeface="Arial MT"/>
                <a:cs typeface="Arial MT"/>
              </a:rPr>
              <a:t>I</a:t>
            </a:r>
            <a:r>
              <a:rPr sz="950" spc="35" dirty="0">
                <a:latin typeface="Arial MT"/>
                <a:cs typeface="Arial MT"/>
              </a:rPr>
              <a:t>A</a:t>
            </a:r>
            <a:r>
              <a:rPr sz="950" spc="5" dirty="0">
                <a:latin typeface="Arial MT"/>
                <a:cs typeface="Arial MT"/>
              </a:rPr>
              <a:t>.</a:t>
            </a:r>
            <a:endParaRPr sz="9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720090" y="1731010"/>
            <a:ext cx="3132963" cy="216725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4158615" y="1428750"/>
            <a:ext cx="1685925" cy="246761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email"/>
          <a:stretch>
            <a:fillRect/>
          </a:stretch>
        </p:blipFill>
        <p:spPr>
          <a:xfrm>
            <a:off x="5996940" y="1874520"/>
            <a:ext cx="3251327" cy="202818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email"/>
          <a:stretch>
            <a:fillRect/>
          </a:stretch>
        </p:blipFill>
        <p:spPr>
          <a:xfrm>
            <a:off x="720090" y="4550994"/>
            <a:ext cx="2960624" cy="206121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email"/>
          <a:stretch>
            <a:fillRect/>
          </a:stretch>
        </p:blipFill>
        <p:spPr>
          <a:xfrm>
            <a:off x="4938395" y="4433519"/>
            <a:ext cx="2924175" cy="2178685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3567112" y="271462"/>
            <a:ext cx="3324225" cy="600075"/>
            <a:chOff x="3567112" y="271462"/>
            <a:chExt cx="3324225" cy="600075"/>
          </a:xfrm>
        </p:grpSpPr>
        <p:sp>
          <p:nvSpPr>
            <p:cNvPr id="8" name="object 8"/>
            <p:cNvSpPr/>
            <p:nvPr/>
          </p:nvSpPr>
          <p:spPr>
            <a:xfrm>
              <a:off x="3581400" y="285750"/>
              <a:ext cx="3295650" cy="571500"/>
            </a:xfrm>
            <a:custGeom>
              <a:avLst/>
              <a:gdLst/>
              <a:ahLst/>
              <a:cxnLst/>
              <a:rect l="l" t="t" r="r" b="b"/>
              <a:pathLst>
                <a:path w="3295650" h="571500">
                  <a:moveTo>
                    <a:pt x="0" y="571500"/>
                  </a:moveTo>
                  <a:lnTo>
                    <a:pt x="3295650" y="571500"/>
                  </a:lnTo>
                  <a:lnTo>
                    <a:pt x="3295650" y="0"/>
                  </a:lnTo>
                  <a:lnTo>
                    <a:pt x="0" y="0"/>
                  </a:lnTo>
                  <a:lnTo>
                    <a:pt x="0" y="571500"/>
                  </a:lnTo>
                  <a:close/>
                </a:path>
              </a:pathLst>
            </a:custGeom>
            <a:ln w="28575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7" cstate="email"/>
            <a:stretch>
              <a:fillRect/>
            </a:stretch>
          </p:blipFill>
          <p:spPr>
            <a:xfrm>
              <a:off x="3943266" y="352315"/>
              <a:ext cx="2576743" cy="376612"/>
            </a:xfrm>
            <a:prstGeom prst="rect">
              <a:avLst/>
            </a:prstGeom>
          </p:spPr>
        </p:pic>
      </p:grpSp>
      <p:grpSp>
        <p:nvGrpSpPr>
          <p:cNvPr id="10" name="object 10"/>
          <p:cNvGrpSpPr/>
          <p:nvPr/>
        </p:nvGrpSpPr>
        <p:grpSpPr>
          <a:xfrm>
            <a:off x="804265" y="3564509"/>
            <a:ext cx="3963670" cy="1185545"/>
            <a:chOff x="804265" y="3564509"/>
            <a:chExt cx="3963670" cy="1185545"/>
          </a:xfrm>
        </p:grpSpPr>
        <p:sp>
          <p:nvSpPr>
            <p:cNvPr id="11" name="object 11"/>
            <p:cNvSpPr/>
            <p:nvPr/>
          </p:nvSpPr>
          <p:spPr>
            <a:xfrm>
              <a:off x="823315" y="3583559"/>
              <a:ext cx="3925570" cy="1147445"/>
            </a:xfrm>
            <a:custGeom>
              <a:avLst/>
              <a:gdLst/>
              <a:ahLst/>
              <a:cxnLst/>
              <a:rect l="l" t="t" r="r" b="b"/>
              <a:pathLst>
                <a:path w="3925570" h="1147445">
                  <a:moveTo>
                    <a:pt x="84213" y="0"/>
                  </a:moveTo>
                  <a:lnTo>
                    <a:pt x="0" y="498475"/>
                  </a:lnTo>
                  <a:lnTo>
                    <a:pt x="3841267" y="1147445"/>
                  </a:lnTo>
                  <a:lnTo>
                    <a:pt x="3925468" y="649096"/>
                  </a:lnTo>
                  <a:lnTo>
                    <a:pt x="8421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23315" y="3583559"/>
              <a:ext cx="3925570" cy="1147445"/>
            </a:xfrm>
            <a:custGeom>
              <a:avLst/>
              <a:gdLst/>
              <a:ahLst/>
              <a:cxnLst/>
              <a:rect l="l" t="t" r="r" b="b"/>
              <a:pathLst>
                <a:path w="3925570" h="1147445">
                  <a:moveTo>
                    <a:pt x="84213" y="0"/>
                  </a:moveTo>
                  <a:lnTo>
                    <a:pt x="3925468" y="649096"/>
                  </a:lnTo>
                  <a:lnTo>
                    <a:pt x="3841267" y="1147445"/>
                  </a:lnTo>
                  <a:lnTo>
                    <a:pt x="0" y="498475"/>
                  </a:lnTo>
                  <a:lnTo>
                    <a:pt x="84213" y="0"/>
                  </a:lnTo>
                  <a:close/>
                </a:path>
              </a:pathLst>
            </a:custGeom>
            <a:ln w="381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8" cstate="email"/>
            <a:stretch>
              <a:fillRect/>
            </a:stretch>
          </p:blipFill>
          <p:spPr>
            <a:xfrm>
              <a:off x="1194942" y="3744341"/>
              <a:ext cx="3212337" cy="621919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8439150" y="4639945"/>
            <a:ext cx="1724025" cy="1400175"/>
          </a:xfrm>
          <a:prstGeom prst="rect">
            <a:avLst/>
          </a:prstGeom>
          <a:ln w="38100">
            <a:solidFill>
              <a:srgbClr val="00AFEF"/>
            </a:solidFill>
          </a:ln>
        </p:spPr>
        <p:txBody>
          <a:bodyPr vert="horz" wrap="square" lIns="0" tIns="65405" rIns="0" bIns="0" rtlCol="0">
            <a:spAutoFit/>
          </a:bodyPr>
          <a:lstStyle/>
          <a:p>
            <a:pPr marL="32384" algn="ctr">
              <a:lnSpc>
                <a:spcPct val="100000"/>
              </a:lnSpc>
              <a:spcBef>
                <a:spcPts val="515"/>
              </a:spcBef>
            </a:pPr>
            <a:r>
              <a:rPr sz="1400" b="1" spc="-10" dirty="0">
                <a:solidFill>
                  <a:srgbClr val="1F487C"/>
                </a:solidFill>
                <a:latin typeface="Arial"/>
                <a:cs typeface="Arial"/>
              </a:rPr>
              <a:t>HERA</a:t>
            </a:r>
            <a:endParaRPr sz="1400">
              <a:latin typeface="Arial"/>
              <a:cs typeface="Arial"/>
            </a:endParaRPr>
          </a:p>
          <a:p>
            <a:pPr marL="160020" marR="142875" indent="18415" algn="ctr">
              <a:lnSpc>
                <a:spcPct val="109500"/>
              </a:lnSpc>
              <a:spcBef>
                <a:spcPts val="1010"/>
              </a:spcBef>
            </a:pPr>
            <a:r>
              <a:rPr sz="1200" spc="-25" dirty="0">
                <a:latin typeface="Arial MT"/>
                <a:cs typeface="Arial MT"/>
              </a:rPr>
              <a:t>LABORATORIO 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SPETTACOLO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SULLE</a:t>
            </a:r>
            <a:r>
              <a:rPr sz="1200" spc="-6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PROPRIETA’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5" dirty="0">
                <a:latin typeface="Arial MT"/>
                <a:cs typeface="Arial MT"/>
              </a:rPr>
              <a:t>DELL’ACQUA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720090" y="1428750"/>
            <a:ext cx="3514344" cy="258572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5263515" y="1428750"/>
            <a:ext cx="4126865" cy="257873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email"/>
          <a:stretch>
            <a:fillRect/>
          </a:stretch>
        </p:blipFill>
        <p:spPr>
          <a:xfrm>
            <a:off x="4573142" y="4905311"/>
            <a:ext cx="942721" cy="1848485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4643437" y="586422"/>
            <a:ext cx="1885950" cy="619125"/>
            <a:chOff x="4643437" y="586422"/>
            <a:chExt cx="1885950" cy="619125"/>
          </a:xfrm>
        </p:grpSpPr>
        <p:sp>
          <p:nvSpPr>
            <p:cNvPr id="6" name="object 6"/>
            <p:cNvSpPr/>
            <p:nvPr/>
          </p:nvSpPr>
          <p:spPr>
            <a:xfrm>
              <a:off x="4657725" y="600709"/>
              <a:ext cx="1857375" cy="590550"/>
            </a:xfrm>
            <a:custGeom>
              <a:avLst/>
              <a:gdLst/>
              <a:ahLst/>
              <a:cxnLst/>
              <a:rect l="l" t="t" r="r" b="b"/>
              <a:pathLst>
                <a:path w="1857375" h="590550">
                  <a:moveTo>
                    <a:pt x="0" y="590550"/>
                  </a:moveTo>
                  <a:lnTo>
                    <a:pt x="1857375" y="590550"/>
                  </a:lnTo>
                  <a:lnTo>
                    <a:pt x="1857375" y="0"/>
                  </a:lnTo>
                  <a:lnTo>
                    <a:pt x="0" y="0"/>
                  </a:lnTo>
                  <a:lnTo>
                    <a:pt x="0" y="590550"/>
                  </a:lnTo>
                  <a:close/>
                </a:path>
              </a:pathLst>
            </a:custGeom>
            <a:ln w="2857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5" cstate="email"/>
            <a:stretch>
              <a:fillRect/>
            </a:stretch>
          </p:blipFill>
          <p:spPr>
            <a:xfrm>
              <a:off x="4838610" y="704790"/>
              <a:ext cx="1481252" cy="42868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email"/>
            <a:stretch>
              <a:fillRect/>
            </a:stretch>
          </p:blipFill>
          <p:spPr>
            <a:xfrm>
              <a:off x="4933378" y="802068"/>
              <a:ext cx="1297178" cy="235076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047750" y="4199890"/>
            <a:ext cx="2809875" cy="952500"/>
          </a:xfrm>
          <a:prstGeom prst="rect">
            <a:avLst/>
          </a:prstGeom>
          <a:ln w="25400">
            <a:solidFill>
              <a:srgbClr val="4F81BC"/>
            </a:solidFill>
          </a:ln>
        </p:spPr>
        <p:txBody>
          <a:bodyPr vert="horz" wrap="square" lIns="0" tIns="57150" rIns="0" bIns="0" rtlCol="0">
            <a:spAutoFit/>
          </a:bodyPr>
          <a:lstStyle/>
          <a:p>
            <a:pPr marR="635" algn="ctr">
              <a:lnSpc>
                <a:spcPct val="100000"/>
              </a:lnSpc>
              <a:spcBef>
                <a:spcPts val="450"/>
              </a:spcBef>
            </a:pPr>
            <a:r>
              <a:rPr sz="950" b="1" spc="10" dirty="0">
                <a:solidFill>
                  <a:srgbClr val="00AF50"/>
                </a:solidFill>
                <a:latin typeface="Arial"/>
                <a:cs typeface="Arial"/>
              </a:rPr>
              <a:t>FESTA</a:t>
            </a:r>
            <a:r>
              <a:rPr sz="950" b="1" spc="6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950" b="1" spc="-15" dirty="0">
                <a:solidFill>
                  <a:srgbClr val="00AF50"/>
                </a:solidFill>
                <a:latin typeface="Arial"/>
                <a:cs typeface="Arial"/>
              </a:rPr>
              <a:t>DEL</a:t>
            </a:r>
            <a:r>
              <a:rPr sz="950" b="1" spc="17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950" b="1" spc="-10" dirty="0">
                <a:solidFill>
                  <a:srgbClr val="00AF50"/>
                </a:solidFill>
                <a:latin typeface="Arial"/>
                <a:cs typeface="Arial"/>
              </a:rPr>
              <a:t>QUARTIERE</a:t>
            </a:r>
            <a:r>
              <a:rPr sz="950" spc="-10" dirty="0">
                <a:latin typeface="Arial MT"/>
                <a:cs typeface="Arial MT"/>
              </a:rPr>
              <a:t>:</a:t>
            </a:r>
            <a:endParaRPr sz="950">
              <a:latin typeface="Arial MT"/>
              <a:cs typeface="Arial MT"/>
            </a:endParaRPr>
          </a:p>
          <a:p>
            <a:pPr marL="181610" marR="185420" indent="635" algn="ctr">
              <a:lnSpc>
                <a:spcPct val="223900"/>
              </a:lnSpc>
            </a:pPr>
            <a:r>
              <a:rPr sz="950" spc="-5" dirty="0">
                <a:latin typeface="Arial MT"/>
                <a:cs typeface="Arial MT"/>
              </a:rPr>
              <a:t>CREAZIONE</a:t>
            </a:r>
            <a:r>
              <a:rPr sz="950" spc="509" dirty="0">
                <a:latin typeface="Arial MT"/>
                <a:cs typeface="Arial MT"/>
              </a:rPr>
              <a:t> </a:t>
            </a:r>
            <a:r>
              <a:rPr sz="950" spc="-5" dirty="0">
                <a:latin typeface="Arial MT"/>
                <a:cs typeface="Arial MT"/>
              </a:rPr>
              <a:t>DI</a:t>
            </a:r>
            <a:r>
              <a:rPr sz="950" spc="254" dirty="0">
                <a:latin typeface="Arial MT"/>
                <a:cs typeface="Arial MT"/>
              </a:rPr>
              <a:t> </a:t>
            </a:r>
            <a:r>
              <a:rPr sz="950" spc="-5" dirty="0">
                <a:latin typeface="Arial MT"/>
                <a:cs typeface="Arial MT"/>
              </a:rPr>
              <a:t>CREATURE</a:t>
            </a:r>
            <a:r>
              <a:rPr sz="950" spc="254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MARINE 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CON</a:t>
            </a:r>
            <a:r>
              <a:rPr sz="950" spc="75" dirty="0">
                <a:latin typeface="Arial MT"/>
                <a:cs typeface="Arial MT"/>
              </a:rPr>
              <a:t> </a:t>
            </a:r>
            <a:r>
              <a:rPr sz="950" spc="-25" dirty="0">
                <a:latin typeface="Arial MT"/>
                <a:cs typeface="Arial MT"/>
              </a:rPr>
              <a:t>RIFIUTI</a:t>
            </a:r>
            <a:r>
              <a:rPr sz="950" spc="12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PLASTICI</a:t>
            </a:r>
            <a:r>
              <a:rPr sz="950" spc="204" dirty="0">
                <a:latin typeface="Arial MT"/>
                <a:cs typeface="Arial MT"/>
              </a:rPr>
              <a:t> </a:t>
            </a:r>
            <a:r>
              <a:rPr sz="950" spc="-25" dirty="0">
                <a:latin typeface="Arial MT"/>
                <a:cs typeface="Arial MT"/>
              </a:rPr>
              <a:t>TOLTI</a:t>
            </a:r>
            <a:r>
              <a:rPr sz="950" spc="204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DAL</a:t>
            </a:r>
            <a:r>
              <a:rPr sz="950" spc="8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MARE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72200" y="4133215"/>
            <a:ext cx="2381250" cy="438150"/>
          </a:xfrm>
          <a:prstGeom prst="rect">
            <a:avLst/>
          </a:prstGeom>
          <a:ln w="28575">
            <a:solidFill>
              <a:srgbClr val="E36C09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729615" marR="153035" indent="-562610">
              <a:lnSpc>
                <a:spcPct val="118700"/>
              </a:lnSpc>
              <a:spcBef>
                <a:spcPts val="305"/>
              </a:spcBef>
            </a:pPr>
            <a:r>
              <a:rPr sz="950" spc="10" dirty="0">
                <a:latin typeface="Arial MT"/>
                <a:cs typeface="Arial MT"/>
              </a:rPr>
              <a:t>SEMINA</a:t>
            </a:r>
            <a:r>
              <a:rPr sz="950" spc="114" dirty="0">
                <a:latin typeface="Arial MT"/>
                <a:cs typeface="Arial MT"/>
              </a:rPr>
              <a:t> </a:t>
            </a:r>
            <a:r>
              <a:rPr sz="950" spc="-5" dirty="0">
                <a:latin typeface="Arial MT"/>
                <a:cs typeface="Arial MT"/>
              </a:rPr>
              <a:t>DI</a:t>
            </a:r>
            <a:r>
              <a:rPr sz="950" spc="50" dirty="0">
                <a:latin typeface="Arial MT"/>
                <a:cs typeface="Arial MT"/>
              </a:rPr>
              <a:t> </a:t>
            </a:r>
            <a:r>
              <a:rPr sz="950" spc="-5" dirty="0">
                <a:latin typeface="Arial MT"/>
                <a:cs typeface="Arial MT"/>
              </a:rPr>
              <a:t>FIORI</a:t>
            </a:r>
            <a:r>
              <a:rPr sz="950" spc="120" dirty="0">
                <a:latin typeface="Arial MT"/>
                <a:cs typeface="Arial MT"/>
              </a:rPr>
              <a:t> </a:t>
            </a:r>
            <a:r>
              <a:rPr sz="950" spc="30" dirty="0">
                <a:latin typeface="Arial MT"/>
                <a:cs typeface="Arial MT"/>
              </a:rPr>
              <a:t>PER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GLI</a:t>
            </a:r>
            <a:r>
              <a:rPr sz="950" spc="120" dirty="0">
                <a:latin typeface="Arial MT"/>
                <a:cs typeface="Arial MT"/>
              </a:rPr>
              <a:t> </a:t>
            </a:r>
            <a:r>
              <a:rPr sz="950" spc="-15" dirty="0">
                <a:latin typeface="Arial MT"/>
                <a:cs typeface="Arial MT"/>
              </a:rPr>
              <a:t>INSETTI </a:t>
            </a:r>
            <a:r>
              <a:rPr sz="950" spc="-25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IMPOLLINATORI</a:t>
            </a:r>
            <a:endParaRPr sz="950">
              <a:latin typeface="Arial MT"/>
              <a:cs typeface="Arial MT"/>
            </a:endParaRPr>
          </a:p>
        </p:txBody>
      </p:sp>
      <p:pic>
        <p:nvPicPr>
          <p:cNvPr id="11" name="object 11"/>
          <p:cNvPicPr/>
          <p:nvPr/>
        </p:nvPicPr>
        <p:blipFill>
          <a:blip r:embed="rId7" cstate="email"/>
          <a:stretch>
            <a:fillRect/>
          </a:stretch>
        </p:blipFill>
        <p:spPr>
          <a:xfrm>
            <a:off x="5924503" y="5314880"/>
            <a:ext cx="2824334" cy="1300365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143625" y="5533961"/>
            <a:ext cx="2400300" cy="876300"/>
          </a:xfrm>
          <a:prstGeom prst="rect">
            <a:avLst/>
          </a:prstGeom>
          <a:solidFill>
            <a:srgbClr val="FFFFFF"/>
          </a:solidFill>
          <a:ln w="28575">
            <a:solidFill>
              <a:srgbClr val="FF0000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455"/>
              </a:spcBef>
            </a:pPr>
            <a:r>
              <a:rPr sz="1100" spc="-25" dirty="0">
                <a:latin typeface="Arial MT"/>
                <a:cs typeface="Arial MT"/>
              </a:rPr>
              <a:t>ARIA</a:t>
            </a:r>
            <a:r>
              <a:rPr sz="1100" spc="35" dirty="0">
                <a:latin typeface="Arial MT"/>
                <a:cs typeface="Arial MT"/>
              </a:rPr>
              <a:t> </a:t>
            </a:r>
            <a:r>
              <a:rPr sz="1100" spc="15" dirty="0">
                <a:latin typeface="Arial MT"/>
                <a:cs typeface="Arial MT"/>
              </a:rPr>
              <a:t>E</a:t>
            </a:r>
            <a:r>
              <a:rPr sz="1100" spc="-35" dirty="0">
                <a:latin typeface="Arial MT"/>
                <a:cs typeface="Arial MT"/>
              </a:rPr>
              <a:t> </a:t>
            </a:r>
            <a:r>
              <a:rPr sz="1100" spc="5" dirty="0">
                <a:latin typeface="Arial MT"/>
                <a:cs typeface="Arial MT"/>
              </a:rPr>
              <a:t>CALORE</a:t>
            </a:r>
            <a:endParaRPr sz="1100">
              <a:latin typeface="Arial MT"/>
              <a:cs typeface="Arial MT"/>
            </a:endParaRPr>
          </a:p>
          <a:p>
            <a:pPr marL="291465" marR="268605" algn="ctr">
              <a:lnSpc>
                <a:spcPct val="119500"/>
              </a:lnSpc>
              <a:spcBef>
                <a:spcPts val="900"/>
              </a:spcBef>
            </a:pPr>
            <a:r>
              <a:rPr sz="1100" spc="10" dirty="0">
                <a:latin typeface="Calibri"/>
                <a:cs typeface="Calibri"/>
              </a:rPr>
              <a:t>CO</a:t>
            </a:r>
            <a:r>
              <a:rPr sz="1100" spc="-45" dirty="0">
                <a:latin typeface="Calibri"/>
                <a:cs typeface="Calibri"/>
              </a:rPr>
              <a:t>M</a:t>
            </a:r>
            <a:r>
              <a:rPr sz="1100" spc="10" dirty="0">
                <a:latin typeface="Calibri"/>
                <a:cs typeface="Calibri"/>
              </a:rPr>
              <a:t>E</a:t>
            </a:r>
            <a:r>
              <a:rPr sz="1100" spc="25" dirty="0">
                <a:latin typeface="Calibri"/>
                <a:cs typeface="Calibri"/>
              </a:rPr>
              <a:t> </a:t>
            </a:r>
            <a:r>
              <a:rPr sz="1100" spc="15" dirty="0">
                <a:latin typeface="Calibri"/>
                <a:cs typeface="Calibri"/>
              </a:rPr>
              <a:t>S</a:t>
            </a:r>
            <a:r>
              <a:rPr sz="1100" spc="5" dirty="0">
                <a:latin typeface="Calibri"/>
                <a:cs typeface="Calibri"/>
              </a:rPr>
              <a:t>I</a:t>
            </a:r>
            <a:r>
              <a:rPr sz="1100" spc="-85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G</a:t>
            </a:r>
            <a:r>
              <a:rPr sz="1100" spc="-20" dirty="0">
                <a:latin typeface="Calibri"/>
                <a:cs typeface="Calibri"/>
              </a:rPr>
              <a:t>E</a:t>
            </a:r>
            <a:r>
              <a:rPr sz="1100" spc="35" dirty="0">
                <a:latin typeface="Calibri"/>
                <a:cs typeface="Calibri"/>
              </a:rPr>
              <a:t>N</a:t>
            </a:r>
            <a:r>
              <a:rPr sz="1100" spc="-2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R</a:t>
            </a:r>
            <a:r>
              <a:rPr sz="1100" spc="45" dirty="0">
                <a:latin typeface="Calibri"/>
                <a:cs typeface="Calibri"/>
              </a:rPr>
              <a:t>A</a:t>
            </a:r>
            <a:r>
              <a:rPr sz="1100" spc="35" dirty="0">
                <a:latin typeface="Calibri"/>
                <a:cs typeface="Calibri"/>
              </a:rPr>
              <a:t>N</a:t>
            </a:r>
            <a:r>
              <a:rPr sz="1100" spc="15" dirty="0">
                <a:latin typeface="Calibri"/>
                <a:cs typeface="Calibri"/>
              </a:rPr>
              <a:t>O</a:t>
            </a:r>
            <a:r>
              <a:rPr sz="1100" spc="-95" dirty="0">
                <a:latin typeface="Calibri"/>
                <a:cs typeface="Calibri"/>
              </a:rPr>
              <a:t> </a:t>
            </a:r>
            <a:r>
              <a:rPr sz="1100" spc="15" dirty="0">
                <a:latin typeface="Calibri"/>
                <a:cs typeface="Calibri"/>
              </a:rPr>
              <a:t>I</a:t>
            </a:r>
            <a:r>
              <a:rPr sz="1100" spc="10" dirty="0">
                <a:latin typeface="Calibri"/>
                <a:cs typeface="Calibri"/>
              </a:rPr>
              <a:t>L</a:t>
            </a:r>
            <a:r>
              <a:rPr sz="1100" spc="25" dirty="0">
                <a:latin typeface="Calibri"/>
                <a:cs typeface="Calibri"/>
              </a:rPr>
              <a:t> </a:t>
            </a:r>
            <a:r>
              <a:rPr sz="1100" spc="45" dirty="0">
                <a:latin typeface="Calibri"/>
                <a:cs typeface="Calibri"/>
              </a:rPr>
              <a:t>V</a:t>
            </a:r>
            <a:r>
              <a:rPr sz="1100" spc="-20" dirty="0">
                <a:latin typeface="Calibri"/>
                <a:cs typeface="Calibri"/>
              </a:rPr>
              <a:t>E</a:t>
            </a:r>
            <a:r>
              <a:rPr sz="1100" spc="35" dirty="0">
                <a:latin typeface="Calibri"/>
                <a:cs typeface="Calibri"/>
              </a:rPr>
              <a:t>N</a:t>
            </a:r>
            <a:r>
              <a:rPr sz="1100" spc="-15" dirty="0">
                <a:latin typeface="Calibri"/>
                <a:cs typeface="Calibri"/>
              </a:rPr>
              <a:t>T</a:t>
            </a:r>
            <a:r>
              <a:rPr sz="1100" spc="15" dirty="0">
                <a:latin typeface="Calibri"/>
                <a:cs typeface="Calibri"/>
              </a:rPr>
              <a:t>O</a:t>
            </a:r>
            <a:r>
              <a:rPr sz="1100" spc="-100" dirty="0">
                <a:latin typeface="Calibri"/>
                <a:cs typeface="Calibri"/>
              </a:rPr>
              <a:t> </a:t>
            </a:r>
            <a:r>
              <a:rPr sz="1100" spc="5" dirty="0">
                <a:latin typeface="Calibri"/>
                <a:cs typeface="Calibri"/>
              </a:rPr>
              <a:t>E  </a:t>
            </a:r>
            <a:r>
              <a:rPr sz="1100" spc="-15" dirty="0">
                <a:latin typeface="Calibri"/>
                <a:cs typeface="Calibri"/>
              </a:rPr>
              <a:t>L</a:t>
            </a:r>
            <a:r>
              <a:rPr sz="1100" spc="10" dirty="0">
                <a:latin typeface="Calibri"/>
                <a:cs typeface="Calibri"/>
              </a:rPr>
              <a:t>E</a:t>
            </a:r>
            <a:r>
              <a:rPr sz="1100" spc="25" dirty="0">
                <a:latin typeface="Calibri"/>
                <a:cs typeface="Calibri"/>
              </a:rPr>
              <a:t> </a:t>
            </a:r>
            <a:r>
              <a:rPr sz="1100" spc="10" dirty="0">
                <a:latin typeface="Calibri"/>
                <a:cs typeface="Calibri"/>
              </a:rPr>
              <a:t>CO</a:t>
            </a:r>
            <a:r>
              <a:rPr sz="1100" spc="-5" dirty="0">
                <a:latin typeface="Calibri"/>
                <a:cs typeface="Calibri"/>
              </a:rPr>
              <a:t>RR</a:t>
            </a:r>
            <a:r>
              <a:rPr sz="1100" spc="-20" dirty="0">
                <a:latin typeface="Calibri"/>
                <a:cs typeface="Calibri"/>
              </a:rPr>
              <a:t>E</a:t>
            </a:r>
            <a:r>
              <a:rPr sz="1100" spc="35" dirty="0">
                <a:latin typeface="Calibri"/>
                <a:cs typeface="Calibri"/>
              </a:rPr>
              <a:t>N</a:t>
            </a:r>
            <a:r>
              <a:rPr sz="1100" spc="-15" dirty="0">
                <a:latin typeface="Calibri"/>
                <a:cs typeface="Calibri"/>
              </a:rPr>
              <a:t>T</a:t>
            </a:r>
            <a:r>
              <a:rPr sz="1100" spc="5" dirty="0">
                <a:latin typeface="Calibri"/>
                <a:cs typeface="Calibri"/>
              </a:rPr>
              <a:t>I</a:t>
            </a:r>
            <a:r>
              <a:rPr sz="1100" spc="-8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spc="5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35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R</a:t>
            </a:r>
            <a:r>
              <a:rPr sz="1100" spc="15" dirty="0">
                <a:latin typeface="Calibri"/>
                <a:cs typeface="Calibri"/>
              </a:rPr>
              <a:t>IA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720090" y="1076325"/>
            <a:ext cx="3175000" cy="237807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4091940" y="1111250"/>
            <a:ext cx="2681605" cy="234111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email"/>
          <a:stretch>
            <a:fillRect/>
          </a:stretch>
        </p:blipFill>
        <p:spPr>
          <a:xfrm>
            <a:off x="6968490" y="1130300"/>
            <a:ext cx="2664332" cy="232282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email"/>
          <a:stretch>
            <a:fillRect/>
          </a:stretch>
        </p:blipFill>
        <p:spPr>
          <a:xfrm>
            <a:off x="796290" y="3985234"/>
            <a:ext cx="1942719" cy="267207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email"/>
          <a:stretch>
            <a:fillRect/>
          </a:stretch>
        </p:blipFill>
        <p:spPr>
          <a:xfrm>
            <a:off x="3272790" y="4023956"/>
            <a:ext cx="2857118" cy="2633345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7029450" y="3832605"/>
            <a:ext cx="3397885" cy="3644900"/>
            <a:chOff x="7029450" y="3832605"/>
            <a:chExt cx="3397885" cy="3644900"/>
          </a:xfrm>
        </p:grpSpPr>
        <p:pic>
          <p:nvPicPr>
            <p:cNvPr id="8" name="object 8"/>
            <p:cNvPicPr/>
            <p:nvPr/>
          </p:nvPicPr>
          <p:blipFill>
            <a:blip r:embed="rId7" cstate="email"/>
            <a:stretch>
              <a:fillRect/>
            </a:stretch>
          </p:blipFill>
          <p:spPr>
            <a:xfrm>
              <a:off x="7463790" y="4657077"/>
              <a:ext cx="2211704" cy="1999361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7843392" y="3851655"/>
              <a:ext cx="2564765" cy="1144270"/>
            </a:xfrm>
            <a:custGeom>
              <a:avLst/>
              <a:gdLst/>
              <a:ahLst/>
              <a:cxnLst/>
              <a:rect l="l" t="t" r="r" b="b"/>
              <a:pathLst>
                <a:path w="2564765" h="1144270">
                  <a:moveTo>
                    <a:pt x="128015" y="0"/>
                  </a:moveTo>
                  <a:lnTo>
                    <a:pt x="0" y="448691"/>
                  </a:lnTo>
                  <a:lnTo>
                    <a:pt x="2436367" y="1144143"/>
                  </a:lnTo>
                  <a:lnTo>
                    <a:pt x="2564383" y="695325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843392" y="3851655"/>
              <a:ext cx="2564765" cy="1144270"/>
            </a:xfrm>
            <a:custGeom>
              <a:avLst/>
              <a:gdLst/>
              <a:ahLst/>
              <a:cxnLst/>
              <a:rect l="l" t="t" r="r" b="b"/>
              <a:pathLst>
                <a:path w="2564765" h="1144270">
                  <a:moveTo>
                    <a:pt x="128015" y="0"/>
                  </a:moveTo>
                  <a:lnTo>
                    <a:pt x="2564383" y="695325"/>
                  </a:lnTo>
                  <a:lnTo>
                    <a:pt x="2436367" y="1144143"/>
                  </a:lnTo>
                  <a:lnTo>
                    <a:pt x="0" y="448691"/>
                  </a:lnTo>
                  <a:lnTo>
                    <a:pt x="128015" y="0"/>
                  </a:lnTo>
                  <a:close/>
                </a:path>
              </a:pathLst>
            </a:custGeom>
            <a:ln w="381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8" cstate="email"/>
            <a:stretch>
              <a:fillRect/>
            </a:stretch>
          </p:blipFill>
          <p:spPr>
            <a:xfrm>
              <a:off x="8325135" y="4094511"/>
              <a:ext cx="1613725" cy="580453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7029450" y="6581744"/>
              <a:ext cx="3219450" cy="895350"/>
            </a:xfrm>
            <a:custGeom>
              <a:avLst/>
              <a:gdLst/>
              <a:ahLst/>
              <a:cxnLst/>
              <a:rect l="l" t="t" r="r" b="b"/>
              <a:pathLst>
                <a:path w="3219450" h="895350">
                  <a:moveTo>
                    <a:pt x="3219450" y="0"/>
                  </a:moveTo>
                  <a:lnTo>
                    <a:pt x="0" y="0"/>
                  </a:lnTo>
                  <a:lnTo>
                    <a:pt x="0" y="895349"/>
                  </a:lnTo>
                  <a:lnTo>
                    <a:pt x="3219450" y="895349"/>
                  </a:lnTo>
                  <a:lnTo>
                    <a:pt x="32194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629025" y="257175"/>
            <a:ext cx="3524250" cy="75247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13970" algn="ctr">
              <a:lnSpc>
                <a:spcPct val="100000"/>
              </a:lnSpc>
              <a:spcBef>
                <a:spcPts val="455"/>
              </a:spcBef>
            </a:pPr>
            <a:r>
              <a:rPr sz="1200" spc="-15" dirty="0">
                <a:latin typeface="Arial MT"/>
                <a:cs typeface="Arial MT"/>
              </a:rPr>
              <a:t>GLI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ELEMENTI</a:t>
            </a:r>
            <a:r>
              <a:rPr sz="1200" spc="7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NEL</a:t>
            </a:r>
            <a:r>
              <a:rPr sz="1200" spc="-30" dirty="0">
                <a:latin typeface="Arial MT"/>
                <a:cs typeface="Arial MT"/>
              </a:rPr>
              <a:t> NOSTRO</a:t>
            </a:r>
            <a:r>
              <a:rPr sz="1200" spc="14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PIANETA:</a:t>
            </a:r>
            <a:endParaRPr sz="1200">
              <a:latin typeface="Arial MT"/>
              <a:cs typeface="Arial MT"/>
            </a:endParaRPr>
          </a:p>
          <a:p>
            <a:pPr marL="136525" marR="126364" algn="ctr">
              <a:lnSpc>
                <a:spcPct val="118600"/>
              </a:lnSpc>
              <a:spcBef>
                <a:spcPts val="1000"/>
              </a:spcBef>
            </a:pPr>
            <a:r>
              <a:rPr sz="950" spc="10" dirty="0">
                <a:latin typeface="Arial MT"/>
                <a:cs typeface="Arial MT"/>
              </a:rPr>
              <a:t>DAL</a:t>
            </a:r>
            <a:r>
              <a:rPr sz="950" spc="8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ROVENTE</a:t>
            </a:r>
            <a:r>
              <a:rPr sz="950" spc="200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MT"/>
                <a:cs typeface="Arial MT"/>
              </a:rPr>
              <a:t>CENTRO</a:t>
            </a:r>
            <a:r>
              <a:rPr sz="950" spc="240" dirty="0">
                <a:latin typeface="Arial MT"/>
                <a:cs typeface="Arial MT"/>
              </a:rPr>
              <a:t> </a:t>
            </a:r>
            <a:r>
              <a:rPr sz="950" spc="5" dirty="0">
                <a:latin typeface="Arial MT"/>
                <a:cs typeface="Arial MT"/>
              </a:rPr>
              <a:t>DELLA</a:t>
            </a:r>
            <a:r>
              <a:rPr sz="950" spc="125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MT"/>
                <a:cs typeface="Arial MT"/>
              </a:rPr>
              <a:t>TERRA</a:t>
            </a:r>
            <a:r>
              <a:rPr sz="950" spc="20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ALLA</a:t>
            </a:r>
            <a:r>
              <a:rPr sz="950" spc="50" dirty="0">
                <a:latin typeface="Arial MT"/>
                <a:cs typeface="Arial MT"/>
              </a:rPr>
              <a:t> </a:t>
            </a:r>
            <a:r>
              <a:rPr sz="950" spc="5" dirty="0">
                <a:latin typeface="Arial MT"/>
                <a:cs typeface="Arial MT"/>
              </a:rPr>
              <a:t>FREDDA </a:t>
            </a:r>
            <a:r>
              <a:rPr sz="950" spc="-25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ESOSFERA</a:t>
            </a:r>
            <a:endParaRPr sz="950">
              <a:latin typeface="Arial MT"/>
              <a:cs typeface="Arial MT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734072" y="188848"/>
            <a:ext cx="1991360" cy="1356360"/>
            <a:chOff x="734072" y="188848"/>
            <a:chExt cx="1991360" cy="1356360"/>
          </a:xfrm>
        </p:grpSpPr>
        <p:sp>
          <p:nvSpPr>
            <p:cNvPr id="15" name="object 15"/>
            <p:cNvSpPr/>
            <p:nvPr/>
          </p:nvSpPr>
          <p:spPr>
            <a:xfrm>
              <a:off x="753122" y="207898"/>
              <a:ext cx="1953260" cy="1318260"/>
            </a:xfrm>
            <a:custGeom>
              <a:avLst/>
              <a:gdLst/>
              <a:ahLst/>
              <a:cxnLst/>
              <a:rect l="l" t="t" r="r" b="b"/>
              <a:pathLst>
                <a:path w="1953260" h="1318260">
                  <a:moveTo>
                    <a:pt x="1704708" y="0"/>
                  </a:moveTo>
                  <a:lnTo>
                    <a:pt x="0" y="761110"/>
                  </a:lnTo>
                  <a:lnTo>
                    <a:pt x="248513" y="1317752"/>
                  </a:lnTo>
                  <a:lnTo>
                    <a:pt x="1953247" y="556641"/>
                  </a:lnTo>
                  <a:lnTo>
                    <a:pt x="17047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53122" y="207898"/>
              <a:ext cx="1953260" cy="1318260"/>
            </a:xfrm>
            <a:custGeom>
              <a:avLst/>
              <a:gdLst/>
              <a:ahLst/>
              <a:cxnLst/>
              <a:rect l="l" t="t" r="r" b="b"/>
              <a:pathLst>
                <a:path w="1953260" h="1318260">
                  <a:moveTo>
                    <a:pt x="0" y="761110"/>
                  </a:moveTo>
                  <a:lnTo>
                    <a:pt x="1704708" y="0"/>
                  </a:lnTo>
                  <a:lnTo>
                    <a:pt x="1953247" y="556641"/>
                  </a:lnTo>
                  <a:lnTo>
                    <a:pt x="248513" y="1317752"/>
                  </a:lnTo>
                  <a:lnTo>
                    <a:pt x="0" y="761110"/>
                  </a:lnTo>
                  <a:close/>
                </a:path>
              </a:pathLst>
            </a:custGeom>
            <a:ln w="381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14691" y="420369"/>
              <a:ext cx="1393190" cy="779780"/>
            </a:xfrm>
            <a:custGeom>
              <a:avLst/>
              <a:gdLst/>
              <a:ahLst/>
              <a:cxnLst/>
              <a:rect l="l" t="t" r="r" b="b"/>
              <a:pathLst>
                <a:path w="1393189" h="779780">
                  <a:moveTo>
                    <a:pt x="26365" y="568959"/>
                  </a:moveTo>
                  <a:lnTo>
                    <a:pt x="0" y="581659"/>
                  </a:lnTo>
                  <a:lnTo>
                    <a:pt x="88950" y="779779"/>
                  </a:lnTo>
                  <a:lnTo>
                    <a:pt x="167116" y="745489"/>
                  </a:lnTo>
                  <a:lnTo>
                    <a:pt x="104813" y="745489"/>
                  </a:lnTo>
                  <a:lnTo>
                    <a:pt x="26365" y="568959"/>
                  </a:lnTo>
                  <a:close/>
                </a:path>
                <a:path w="1393189" h="779780">
                  <a:moveTo>
                    <a:pt x="202933" y="701039"/>
                  </a:moveTo>
                  <a:lnTo>
                    <a:pt x="104813" y="745489"/>
                  </a:lnTo>
                  <a:lnTo>
                    <a:pt x="167116" y="745489"/>
                  </a:lnTo>
                  <a:lnTo>
                    <a:pt x="213436" y="725169"/>
                  </a:lnTo>
                  <a:lnTo>
                    <a:pt x="202933" y="701039"/>
                  </a:lnTo>
                  <a:close/>
                </a:path>
                <a:path w="1393189" h="779780">
                  <a:moveTo>
                    <a:pt x="240677" y="473709"/>
                  </a:moveTo>
                  <a:lnTo>
                    <a:pt x="212280" y="486409"/>
                  </a:lnTo>
                  <a:lnTo>
                    <a:pt x="224713" y="720089"/>
                  </a:lnTo>
                  <a:lnTo>
                    <a:pt x="252704" y="707389"/>
                  </a:lnTo>
                  <a:lnTo>
                    <a:pt x="247650" y="637539"/>
                  </a:lnTo>
                  <a:lnTo>
                    <a:pt x="303216" y="612139"/>
                  </a:lnTo>
                  <a:lnTo>
                    <a:pt x="245668" y="612139"/>
                  </a:lnTo>
                  <a:lnTo>
                    <a:pt x="241465" y="543559"/>
                  </a:lnTo>
                  <a:lnTo>
                    <a:pt x="240510" y="533400"/>
                  </a:lnTo>
                  <a:lnTo>
                    <a:pt x="239148" y="521970"/>
                  </a:lnTo>
                  <a:lnTo>
                    <a:pt x="237380" y="511809"/>
                  </a:lnTo>
                  <a:lnTo>
                    <a:pt x="235203" y="501650"/>
                  </a:lnTo>
                  <a:lnTo>
                    <a:pt x="269975" y="501650"/>
                  </a:lnTo>
                  <a:lnTo>
                    <a:pt x="240677" y="473709"/>
                  </a:lnTo>
                  <a:close/>
                </a:path>
                <a:path w="1393189" h="779780">
                  <a:moveTo>
                    <a:pt x="372517" y="599439"/>
                  </a:moveTo>
                  <a:lnTo>
                    <a:pt x="331000" y="599439"/>
                  </a:lnTo>
                  <a:lnTo>
                    <a:pt x="381165" y="650239"/>
                  </a:lnTo>
                  <a:lnTo>
                    <a:pt x="411137" y="636270"/>
                  </a:lnTo>
                  <a:lnTo>
                    <a:pt x="372517" y="599439"/>
                  </a:lnTo>
                  <a:close/>
                </a:path>
                <a:path w="1393189" h="779780">
                  <a:moveTo>
                    <a:pt x="468680" y="381000"/>
                  </a:moveTo>
                  <a:lnTo>
                    <a:pt x="461651" y="381000"/>
                  </a:lnTo>
                  <a:lnTo>
                    <a:pt x="446570" y="383539"/>
                  </a:lnTo>
                  <a:lnTo>
                    <a:pt x="440404" y="386079"/>
                  </a:lnTo>
                  <a:lnTo>
                    <a:pt x="433155" y="388620"/>
                  </a:lnTo>
                  <a:lnTo>
                    <a:pt x="424835" y="391159"/>
                  </a:lnTo>
                  <a:lnTo>
                    <a:pt x="415455" y="396239"/>
                  </a:lnTo>
                  <a:lnTo>
                    <a:pt x="340271" y="429259"/>
                  </a:lnTo>
                  <a:lnTo>
                    <a:pt x="429298" y="628650"/>
                  </a:lnTo>
                  <a:lnTo>
                    <a:pt x="455587" y="617220"/>
                  </a:lnTo>
                  <a:lnTo>
                    <a:pt x="419392" y="535939"/>
                  </a:lnTo>
                  <a:lnTo>
                    <a:pt x="470573" y="513079"/>
                  </a:lnTo>
                  <a:lnTo>
                    <a:pt x="472948" y="511809"/>
                  </a:lnTo>
                  <a:lnTo>
                    <a:pt x="408978" y="511809"/>
                  </a:lnTo>
                  <a:lnTo>
                    <a:pt x="377101" y="440689"/>
                  </a:lnTo>
                  <a:lnTo>
                    <a:pt x="428155" y="417829"/>
                  </a:lnTo>
                  <a:lnTo>
                    <a:pt x="436445" y="414020"/>
                  </a:lnTo>
                  <a:lnTo>
                    <a:pt x="443426" y="411479"/>
                  </a:lnTo>
                  <a:lnTo>
                    <a:pt x="449122" y="410209"/>
                  </a:lnTo>
                  <a:lnTo>
                    <a:pt x="453555" y="408939"/>
                  </a:lnTo>
                  <a:lnTo>
                    <a:pt x="461175" y="407670"/>
                  </a:lnTo>
                  <a:lnTo>
                    <a:pt x="511916" y="407670"/>
                  </a:lnTo>
                  <a:lnTo>
                    <a:pt x="510228" y="405129"/>
                  </a:lnTo>
                  <a:lnTo>
                    <a:pt x="481782" y="383539"/>
                  </a:lnTo>
                  <a:lnTo>
                    <a:pt x="468680" y="381000"/>
                  </a:lnTo>
                  <a:close/>
                </a:path>
                <a:path w="1393189" h="779780">
                  <a:moveTo>
                    <a:pt x="269975" y="501650"/>
                  </a:moveTo>
                  <a:lnTo>
                    <a:pt x="235203" y="501650"/>
                  </a:lnTo>
                  <a:lnTo>
                    <a:pt x="241682" y="509270"/>
                  </a:lnTo>
                  <a:lnTo>
                    <a:pt x="249269" y="516889"/>
                  </a:lnTo>
                  <a:lnTo>
                    <a:pt x="257960" y="525779"/>
                  </a:lnTo>
                  <a:lnTo>
                    <a:pt x="267754" y="535939"/>
                  </a:lnTo>
                  <a:lnTo>
                    <a:pt x="313220" y="581659"/>
                  </a:lnTo>
                  <a:lnTo>
                    <a:pt x="245668" y="612139"/>
                  </a:lnTo>
                  <a:lnTo>
                    <a:pt x="303216" y="612139"/>
                  </a:lnTo>
                  <a:lnTo>
                    <a:pt x="331000" y="599439"/>
                  </a:lnTo>
                  <a:lnTo>
                    <a:pt x="372517" y="599439"/>
                  </a:lnTo>
                  <a:lnTo>
                    <a:pt x="269975" y="501650"/>
                  </a:lnTo>
                  <a:close/>
                </a:path>
                <a:path w="1393189" h="779780">
                  <a:moveTo>
                    <a:pt x="644003" y="304800"/>
                  </a:moveTo>
                  <a:lnTo>
                    <a:pt x="627257" y="304800"/>
                  </a:lnTo>
                  <a:lnTo>
                    <a:pt x="617813" y="307339"/>
                  </a:lnTo>
                  <a:lnTo>
                    <a:pt x="607584" y="309879"/>
                  </a:lnTo>
                  <a:lnTo>
                    <a:pt x="596557" y="314959"/>
                  </a:lnTo>
                  <a:lnTo>
                    <a:pt x="521881" y="347979"/>
                  </a:lnTo>
                  <a:lnTo>
                    <a:pt x="610781" y="547370"/>
                  </a:lnTo>
                  <a:lnTo>
                    <a:pt x="686727" y="513079"/>
                  </a:lnTo>
                  <a:lnTo>
                    <a:pt x="689750" y="511809"/>
                  </a:lnTo>
                  <a:lnTo>
                    <a:pt x="626656" y="511809"/>
                  </a:lnTo>
                  <a:lnTo>
                    <a:pt x="596049" y="443229"/>
                  </a:lnTo>
                  <a:lnTo>
                    <a:pt x="642150" y="422909"/>
                  </a:lnTo>
                  <a:lnTo>
                    <a:pt x="648183" y="420370"/>
                  </a:lnTo>
                  <a:lnTo>
                    <a:pt x="585635" y="420370"/>
                  </a:lnTo>
                  <a:lnTo>
                    <a:pt x="558711" y="359409"/>
                  </a:lnTo>
                  <a:lnTo>
                    <a:pt x="598589" y="341629"/>
                  </a:lnTo>
                  <a:lnTo>
                    <a:pt x="608564" y="337820"/>
                  </a:lnTo>
                  <a:lnTo>
                    <a:pt x="617146" y="335279"/>
                  </a:lnTo>
                  <a:lnTo>
                    <a:pt x="624324" y="332739"/>
                  </a:lnTo>
                  <a:lnTo>
                    <a:pt x="630085" y="331470"/>
                  </a:lnTo>
                  <a:lnTo>
                    <a:pt x="636816" y="330200"/>
                  </a:lnTo>
                  <a:lnTo>
                    <a:pt x="681883" y="330200"/>
                  </a:lnTo>
                  <a:lnTo>
                    <a:pt x="677440" y="323850"/>
                  </a:lnTo>
                  <a:lnTo>
                    <a:pt x="672116" y="318770"/>
                  </a:lnTo>
                  <a:lnTo>
                    <a:pt x="665899" y="313689"/>
                  </a:lnTo>
                  <a:lnTo>
                    <a:pt x="658965" y="309879"/>
                  </a:lnTo>
                  <a:lnTo>
                    <a:pt x="651675" y="307339"/>
                  </a:lnTo>
                  <a:lnTo>
                    <a:pt x="644003" y="304800"/>
                  </a:lnTo>
                  <a:close/>
                </a:path>
                <a:path w="1393189" h="779780">
                  <a:moveTo>
                    <a:pt x="511916" y="407670"/>
                  </a:moveTo>
                  <a:lnTo>
                    <a:pt x="461175" y="407670"/>
                  </a:lnTo>
                  <a:lnTo>
                    <a:pt x="468541" y="408939"/>
                  </a:lnTo>
                  <a:lnTo>
                    <a:pt x="482257" y="417829"/>
                  </a:lnTo>
                  <a:lnTo>
                    <a:pt x="487591" y="424179"/>
                  </a:lnTo>
                  <a:lnTo>
                    <a:pt x="491274" y="431800"/>
                  </a:lnTo>
                  <a:lnTo>
                    <a:pt x="494222" y="440689"/>
                  </a:lnTo>
                  <a:lnTo>
                    <a:pt x="495433" y="448309"/>
                  </a:lnTo>
                  <a:lnTo>
                    <a:pt x="494881" y="455929"/>
                  </a:lnTo>
                  <a:lnTo>
                    <a:pt x="408978" y="511809"/>
                  </a:lnTo>
                  <a:lnTo>
                    <a:pt x="472948" y="511809"/>
                  </a:lnTo>
                  <a:lnTo>
                    <a:pt x="514828" y="481329"/>
                  </a:lnTo>
                  <a:lnTo>
                    <a:pt x="524548" y="444500"/>
                  </a:lnTo>
                  <a:lnTo>
                    <a:pt x="522547" y="431800"/>
                  </a:lnTo>
                  <a:lnTo>
                    <a:pt x="518071" y="419100"/>
                  </a:lnTo>
                  <a:lnTo>
                    <a:pt x="514447" y="411479"/>
                  </a:lnTo>
                  <a:lnTo>
                    <a:pt x="511916" y="407670"/>
                  </a:lnTo>
                  <a:close/>
                </a:path>
                <a:path w="1393189" h="779780">
                  <a:moveTo>
                    <a:pt x="730046" y="412750"/>
                  </a:moveTo>
                  <a:lnTo>
                    <a:pt x="680504" y="412750"/>
                  </a:lnTo>
                  <a:lnTo>
                    <a:pt x="687489" y="414020"/>
                  </a:lnTo>
                  <a:lnTo>
                    <a:pt x="693839" y="417829"/>
                  </a:lnTo>
                  <a:lnTo>
                    <a:pt x="712127" y="447039"/>
                  </a:lnTo>
                  <a:lnTo>
                    <a:pt x="711746" y="453389"/>
                  </a:lnTo>
                  <a:lnTo>
                    <a:pt x="711238" y="459739"/>
                  </a:lnTo>
                  <a:lnTo>
                    <a:pt x="709460" y="464820"/>
                  </a:lnTo>
                  <a:lnTo>
                    <a:pt x="706539" y="468629"/>
                  </a:lnTo>
                  <a:lnTo>
                    <a:pt x="703618" y="473709"/>
                  </a:lnTo>
                  <a:lnTo>
                    <a:pt x="699427" y="477520"/>
                  </a:lnTo>
                  <a:lnTo>
                    <a:pt x="690664" y="483870"/>
                  </a:lnTo>
                  <a:lnTo>
                    <a:pt x="626656" y="511809"/>
                  </a:lnTo>
                  <a:lnTo>
                    <a:pt x="689750" y="511809"/>
                  </a:lnTo>
                  <a:lnTo>
                    <a:pt x="695797" y="509270"/>
                  </a:lnTo>
                  <a:lnTo>
                    <a:pt x="703951" y="505459"/>
                  </a:lnTo>
                  <a:lnTo>
                    <a:pt x="711176" y="500379"/>
                  </a:lnTo>
                  <a:lnTo>
                    <a:pt x="717461" y="495300"/>
                  </a:lnTo>
                  <a:lnTo>
                    <a:pt x="722894" y="491489"/>
                  </a:lnTo>
                  <a:lnTo>
                    <a:pt x="741210" y="450850"/>
                  </a:lnTo>
                  <a:lnTo>
                    <a:pt x="740995" y="444500"/>
                  </a:lnTo>
                  <a:lnTo>
                    <a:pt x="739971" y="436879"/>
                  </a:lnTo>
                  <a:lnTo>
                    <a:pt x="738138" y="429259"/>
                  </a:lnTo>
                  <a:lnTo>
                    <a:pt x="735495" y="422909"/>
                  </a:lnTo>
                  <a:lnTo>
                    <a:pt x="731113" y="414020"/>
                  </a:lnTo>
                  <a:lnTo>
                    <a:pt x="730046" y="412750"/>
                  </a:lnTo>
                  <a:close/>
                </a:path>
                <a:path w="1393189" h="779780">
                  <a:moveTo>
                    <a:pt x="833023" y="213359"/>
                  </a:moveTo>
                  <a:lnTo>
                    <a:pt x="791375" y="223520"/>
                  </a:lnTo>
                  <a:lnTo>
                    <a:pt x="756243" y="247650"/>
                  </a:lnTo>
                  <a:lnTo>
                    <a:pt x="735114" y="281939"/>
                  </a:lnTo>
                  <a:lnTo>
                    <a:pt x="730081" y="325120"/>
                  </a:lnTo>
                  <a:lnTo>
                    <a:pt x="734381" y="347979"/>
                  </a:lnTo>
                  <a:lnTo>
                    <a:pt x="749695" y="384809"/>
                  </a:lnTo>
                  <a:lnTo>
                    <a:pt x="776770" y="416559"/>
                  </a:lnTo>
                  <a:lnTo>
                    <a:pt x="813221" y="435609"/>
                  </a:lnTo>
                  <a:lnTo>
                    <a:pt x="841032" y="439420"/>
                  </a:lnTo>
                  <a:lnTo>
                    <a:pt x="855129" y="438150"/>
                  </a:lnTo>
                  <a:lnTo>
                    <a:pt x="895727" y="422909"/>
                  </a:lnTo>
                  <a:lnTo>
                    <a:pt x="908478" y="414020"/>
                  </a:lnTo>
                  <a:lnTo>
                    <a:pt x="844000" y="414020"/>
                  </a:lnTo>
                  <a:lnTo>
                    <a:pt x="829584" y="412750"/>
                  </a:lnTo>
                  <a:lnTo>
                    <a:pt x="789755" y="389889"/>
                  </a:lnTo>
                  <a:lnTo>
                    <a:pt x="762502" y="339089"/>
                  </a:lnTo>
                  <a:lnTo>
                    <a:pt x="758224" y="302259"/>
                  </a:lnTo>
                  <a:lnTo>
                    <a:pt x="762038" y="287020"/>
                  </a:lnTo>
                  <a:lnTo>
                    <a:pt x="788684" y="254000"/>
                  </a:lnTo>
                  <a:lnTo>
                    <a:pt x="821474" y="240029"/>
                  </a:lnTo>
                  <a:lnTo>
                    <a:pt x="901131" y="240029"/>
                  </a:lnTo>
                  <a:lnTo>
                    <a:pt x="897166" y="236220"/>
                  </a:lnTo>
                  <a:lnTo>
                    <a:pt x="885738" y="228600"/>
                  </a:lnTo>
                  <a:lnTo>
                    <a:pt x="873559" y="222250"/>
                  </a:lnTo>
                  <a:lnTo>
                    <a:pt x="860643" y="217170"/>
                  </a:lnTo>
                  <a:lnTo>
                    <a:pt x="847001" y="214629"/>
                  </a:lnTo>
                  <a:lnTo>
                    <a:pt x="833023" y="213359"/>
                  </a:lnTo>
                  <a:close/>
                </a:path>
                <a:path w="1393189" h="779780">
                  <a:moveTo>
                    <a:pt x="681883" y="330200"/>
                  </a:moveTo>
                  <a:lnTo>
                    <a:pt x="636816" y="330200"/>
                  </a:lnTo>
                  <a:lnTo>
                    <a:pt x="642912" y="332739"/>
                  </a:lnTo>
                  <a:lnTo>
                    <a:pt x="648246" y="335279"/>
                  </a:lnTo>
                  <a:lnTo>
                    <a:pt x="664883" y="364489"/>
                  </a:lnTo>
                  <a:lnTo>
                    <a:pt x="663486" y="370839"/>
                  </a:lnTo>
                  <a:lnTo>
                    <a:pt x="662216" y="377189"/>
                  </a:lnTo>
                  <a:lnTo>
                    <a:pt x="658533" y="382270"/>
                  </a:lnTo>
                  <a:lnTo>
                    <a:pt x="652818" y="387350"/>
                  </a:lnTo>
                  <a:lnTo>
                    <a:pt x="648815" y="389889"/>
                  </a:lnTo>
                  <a:lnTo>
                    <a:pt x="643467" y="393700"/>
                  </a:lnTo>
                  <a:lnTo>
                    <a:pt x="636762" y="397509"/>
                  </a:lnTo>
                  <a:lnTo>
                    <a:pt x="628688" y="401320"/>
                  </a:lnTo>
                  <a:lnTo>
                    <a:pt x="585635" y="420370"/>
                  </a:lnTo>
                  <a:lnTo>
                    <a:pt x="648183" y="420370"/>
                  </a:lnTo>
                  <a:lnTo>
                    <a:pt x="651200" y="419100"/>
                  </a:lnTo>
                  <a:lnTo>
                    <a:pt x="659310" y="416559"/>
                  </a:lnTo>
                  <a:lnTo>
                    <a:pt x="666492" y="414020"/>
                  </a:lnTo>
                  <a:lnTo>
                    <a:pt x="672757" y="414020"/>
                  </a:lnTo>
                  <a:lnTo>
                    <a:pt x="680504" y="412750"/>
                  </a:lnTo>
                  <a:lnTo>
                    <a:pt x="730046" y="412750"/>
                  </a:lnTo>
                  <a:lnTo>
                    <a:pt x="695585" y="391159"/>
                  </a:lnTo>
                  <a:lnTo>
                    <a:pt x="676440" y="391159"/>
                  </a:lnTo>
                  <a:lnTo>
                    <a:pt x="681319" y="384809"/>
                  </a:lnTo>
                  <a:lnTo>
                    <a:pt x="685091" y="377189"/>
                  </a:lnTo>
                  <a:lnTo>
                    <a:pt x="687745" y="370839"/>
                  </a:lnTo>
                  <a:lnTo>
                    <a:pt x="689267" y="363220"/>
                  </a:lnTo>
                  <a:lnTo>
                    <a:pt x="689671" y="356870"/>
                  </a:lnTo>
                  <a:lnTo>
                    <a:pt x="689171" y="349250"/>
                  </a:lnTo>
                  <a:lnTo>
                    <a:pt x="687766" y="342900"/>
                  </a:lnTo>
                  <a:lnTo>
                    <a:pt x="685457" y="336550"/>
                  </a:lnTo>
                  <a:lnTo>
                    <a:pt x="681883" y="330200"/>
                  </a:lnTo>
                  <a:close/>
                </a:path>
                <a:path w="1393189" h="779780">
                  <a:moveTo>
                    <a:pt x="901131" y="240029"/>
                  </a:moveTo>
                  <a:lnTo>
                    <a:pt x="841667" y="240029"/>
                  </a:lnTo>
                  <a:lnTo>
                    <a:pt x="851543" y="242570"/>
                  </a:lnTo>
                  <a:lnTo>
                    <a:pt x="860955" y="246379"/>
                  </a:lnTo>
                  <a:lnTo>
                    <a:pt x="893213" y="274320"/>
                  </a:lnTo>
                  <a:lnTo>
                    <a:pt x="912322" y="314959"/>
                  </a:lnTo>
                  <a:lnTo>
                    <a:pt x="916029" y="349250"/>
                  </a:lnTo>
                  <a:lnTo>
                    <a:pt x="912787" y="364489"/>
                  </a:lnTo>
                  <a:lnTo>
                    <a:pt x="886730" y="400050"/>
                  </a:lnTo>
                  <a:lnTo>
                    <a:pt x="844000" y="414020"/>
                  </a:lnTo>
                  <a:lnTo>
                    <a:pt x="908478" y="414020"/>
                  </a:lnTo>
                  <a:lnTo>
                    <a:pt x="933698" y="384809"/>
                  </a:lnTo>
                  <a:lnTo>
                    <a:pt x="944664" y="344170"/>
                  </a:lnTo>
                  <a:lnTo>
                    <a:pt x="944495" y="328929"/>
                  </a:lnTo>
                  <a:lnTo>
                    <a:pt x="932726" y="284479"/>
                  </a:lnTo>
                  <a:lnTo>
                    <a:pt x="907740" y="246379"/>
                  </a:lnTo>
                  <a:lnTo>
                    <a:pt x="901131" y="240029"/>
                  </a:lnTo>
                  <a:close/>
                </a:path>
                <a:path w="1393189" h="779780">
                  <a:moveTo>
                    <a:pt x="686322" y="389889"/>
                  </a:moveTo>
                  <a:lnTo>
                    <a:pt x="676440" y="391159"/>
                  </a:lnTo>
                  <a:lnTo>
                    <a:pt x="695585" y="391159"/>
                  </a:lnTo>
                  <a:lnTo>
                    <a:pt x="686322" y="389889"/>
                  </a:lnTo>
                  <a:close/>
                </a:path>
                <a:path w="1393189" h="779780">
                  <a:moveTo>
                    <a:pt x="1050447" y="116197"/>
                  </a:moveTo>
                  <a:lnTo>
                    <a:pt x="1008799" y="125983"/>
                  </a:lnTo>
                  <a:lnTo>
                    <a:pt x="973715" y="149986"/>
                  </a:lnTo>
                  <a:lnTo>
                    <a:pt x="952538" y="184657"/>
                  </a:lnTo>
                  <a:lnTo>
                    <a:pt x="947553" y="227044"/>
                  </a:lnTo>
                  <a:lnTo>
                    <a:pt x="951859" y="250023"/>
                  </a:lnTo>
                  <a:lnTo>
                    <a:pt x="967119" y="286839"/>
                  </a:lnTo>
                  <a:lnTo>
                    <a:pt x="994194" y="318897"/>
                  </a:lnTo>
                  <a:lnTo>
                    <a:pt x="1030662" y="338256"/>
                  </a:lnTo>
                  <a:lnTo>
                    <a:pt x="1058456" y="341802"/>
                  </a:lnTo>
                  <a:lnTo>
                    <a:pt x="1072553" y="340598"/>
                  </a:lnTo>
                  <a:lnTo>
                    <a:pt x="1113151" y="325627"/>
                  </a:lnTo>
                  <a:lnTo>
                    <a:pt x="1126003" y="316420"/>
                  </a:lnTo>
                  <a:lnTo>
                    <a:pt x="1061440" y="316420"/>
                  </a:lnTo>
                  <a:lnTo>
                    <a:pt x="1047010" y="315090"/>
                  </a:lnTo>
                  <a:lnTo>
                    <a:pt x="1007227" y="292528"/>
                  </a:lnTo>
                  <a:lnTo>
                    <a:pt x="979944" y="241077"/>
                  </a:lnTo>
                  <a:lnTo>
                    <a:pt x="975701" y="204501"/>
                  </a:lnTo>
                  <a:lnTo>
                    <a:pt x="979462" y="189356"/>
                  </a:lnTo>
                  <a:lnTo>
                    <a:pt x="1006108" y="155781"/>
                  </a:lnTo>
                  <a:lnTo>
                    <a:pt x="1049018" y="141928"/>
                  </a:lnTo>
                  <a:lnTo>
                    <a:pt x="1118179" y="141928"/>
                  </a:lnTo>
                  <a:lnTo>
                    <a:pt x="1114590" y="138556"/>
                  </a:lnTo>
                  <a:lnTo>
                    <a:pt x="1103162" y="130341"/>
                  </a:lnTo>
                  <a:lnTo>
                    <a:pt x="1090983" y="123983"/>
                  </a:lnTo>
                  <a:lnTo>
                    <a:pt x="1078067" y="119483"/>
                  </a:lnTo>
                  <a:lnTo>
                    <a:pt x="1064425" y="116839"/>
                  </a:lnTo>
                  <a:lnTo>
                    <a:pt x="1050447" y="116197"/>
                  </a:lnTo>
                  <a:close/>
                </a:path>
                <a:path w="1393189" h="779780">
                  <a:moveTo>
                    <a:pt x="1118179" y="141928"/>
                  </a:moveTo>
                  <a:lnTo>
                    <a:pt x="1049018" y="141928"/>
                  </a:lnTo>
                  <a:lnTo>
                    <a:pt x="1059091" y="142621"/>
                  </a:lnTo>
                  <a:lnTo>
                    <a:pt x="1069020" y="144839"/>
                  </a:lnTo>
                  <a:lnTo>
                    <a:pt x="1103503" y="167878"/>
                  </a:lnTo>
                  <a:lnTo>
                    <a:pt x="1129800" y="217552"/>
                  </a:lnTo>
                  <a:lnTo>
                    <a:pt x="1133471" y="251513"/>
                  </a:lnTo>
                  <a:lnTo>
                    <a:pt x="1130211" y="266826"/>
                  </a:lnTo>
                  <a:lnTo>
                    <a:pt x="1104207" y="301956"/>
                  </a:lnTo>
                  <a:lnTo>
                    <a:pt x="1061440" y="316420"/>
                  </a:lnTo>
                  <a:lnTo>
                    <a:pt x="1126003" y="316420"/>
                  </a:lnTo>
                  <a:lnTo>
                    <a:pt x="1151176" y="286619"/>
                  </a:lnTo>
                  <a:lnTo>
                    <a:pt x="1162088" y="246506"/>
                  </a:lnTo>
                  <a:lnTo>
                    <a:pt x="1161919" y="231769"/>
                  </a:lnTo>
                  <a:lnTo>
                    <a:pt x="1150150" y="186816"/>
                  </a:lnTo>
                  <a:lnTo>
                    <a:pt x="1125135" y="148463"/>
                  </a:lnTo>
                  <a:lnTo>
                    <a:pt x="1118179" y="141928"/>
                  </a:lnTo>
                  <a:close/>
                </a:path>
                <a:path w="1393189" h="779780">
                  <a:moveTo>
                    <a:pt x="1165771" y="60071"/>
                  </a:moveTo>
                  <a:lnTo>
                    <a:pt x="1139355" y="71881"/>
                  </a:lnTo>
                  <a:lnTo>
                    <a:pt x="1228382" y="271145"/>
                  </a:lnTo>
                  <a:lnTo>
                    <a:pt x="1254671" y="259333"/>
                  </a:lnTo>
                  <a:lnTo>
                    <a:pt x="1223810" y="190246"/>
                  </a:lnTo>
                  <a:lnTo>
                    <a:pt x="1236271" y="158876"/>
                  </a:lnTo>
                  <a:lnTo>
                    <a:pt x="1209840" y="158876"/>
                  </a:lnTo>
                  <a:lnTo>
                    <a:pt x="1165771" y="60071"/>
                  </a:lnTo>
                  <a:close/>
                </a:path>
                <a:path w="1393189" h="779780">
                  <a:moveTo>
                    <a:pt x="1298469" y="143890"/>
                  </a:moveTo>
                  <a:lnTo>
                    <a:pt x="1242225" y="143890"/>
                  </a:lnTo>
                  <a:lnTo>
                    <a:pt x="1358303" y="213105"/>
                  </a:lnTo>
                  <a:lnTo>
                    <a:pt x="1392974" y="197611"/>
                  </a:lnTo>
                  <a:lnTo>
                    <a:pt x="1298469" y="143890"/>
                  </a:lnTo>
                  <a:close/>
                </a:path>
                <a:path w="1393189" h="779780">
                  <a:moveTo>
                    <a:pt x="1300391" y="0"/>
                  </a:moveTo>
                  <a:lnTo>
                    <a:pt x="1264704" y="15875"/>
                  </a:lnTo>
                  <a:lnTo>
                    <a:pt x="1209840" y="158876"/>
                  </a:lnTo>
                  <a:lnTo>
                    <a:pt x="1236271" y="158876"/>
                  </a:lnTo>
                  <a:lnTo>
                    <a:pt x="1242225" y="143890"/>
                  </a:lnTo>
                  <a:lnTo>
                    <a:pt x="1298469" y="143890"/>
                  </a:lnTo>
                  <a:lnTo>
                    <a:pt x="1252893" y="117982"/>
                  </a:lnTo>
                  <a:lnTo>
                    <a:pt x="13003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029450" y="6581744"/>
            <a:ext cx="3219450" cy="895350"/>
          </a:xfrm>
          <a:prstGeom prst="rect">
            <a:avLst/>
          </a:prstGeom>
          <a:ln w="38100">
            <a:solidFill>
              <a:srgbClr val="FF0066"/>
            </a:solidFill>
          </a:ln>
        </p:spPr>
        <p:txBody>
          <a:bodyPr vert="horz" wrap="square" lIns="0" tIns="50165" rIns="0" bIns="0" rtlCol="0">
            <a:spAutoFit/>
          </a:bodyPr>
          <a:lstStyle/>
          <a:p>
            <a:pPr marL="168275" marR="133350" algn="ctr">
              <a:lnSpc>
                <a:spcPct val="111300"/>
              </a:lnSpc>
              <a:spcBef>
                <a:spcPts val="395"/>
              </a:spcBef>
            </a:pPr>
            <a:r>
              <a:rPr sz="900" spc="-10" dirty="0">
                <a:latin typeface="Arial MT"/>
                <a:cs typeface="Arial MT"/>
              </a:rPr>
              <a:t>FILM </a:t>
            </a:r>
            <a:r>
              <a:rPr sz="900" spc="-25" dirty="0">
                <a:latin typeface="Arial MT"/>
                <a:cs typeface="Arial MT"/>
              </a:rPr>
              <a:t>REALIZZATO</a:t>
            </a:r>
            <a:r>
              <a:rPr sz="900" spc="-20" dirty="0">
                <a:latin typeface="Arial MT"/>
                <a:cs typeface="Arial MT"/>
              </a:rPr>
              <a:t> </a:t>
            </a:r>
            <a:r>
              <a:rPr sz="900" spc="-5" dirty="0">
                <a:latin typeface="Arial MT"/>
                <a:cs typeface="Arial MT"/>
              </a:rPr>
              <a:t>CON </a:t>
            </a:r>
            <a:r>
              <a:rPr sz="900" spc="5" dirty="0">
                <a:latin typeface="Arial MT"/>
                <a:cs typeface="Arial MT"/>
              </a:rPr>
              <a:t>LA </a:t>
            </a:r>
            <a:r>
              <a:rPr sz="900" dirty="0">
                <a:latin typeface="Arial MT"/>
                <a:cs typeface="Arial MT"/>
              </a:rPr>
              <a:t>TECNICA </a:t>
            </a:r>
            <a:r>
              <a:rPr sz="900" spc="-15" dirty="0">
                <a:latin typeface="Arial MT"/>
                <a:cs typeface="Arial MT"/>
              </a:rPr>
              <a:t>“STOP </a:t>
            </a:r>
            <a:r>
              <a:rPr sz="900" spc="-20" dirty="0">
                <a:latin typeface="Arial MT"/>
                <a:cs typeface="Arial MT"/>
              </a:rPr>
              <a:t>MOTION”, </a:t>
            </a:r>
            <a:r>
              <a:rPr sz="900" spc="-235" dirty="0">
                <a:latin typeface="Arial MT"/>
                <a:cs typeface="Arial MT"/>
              </a:rPr>
              <a:t> </a:t>
            </a:r>
            <a:r>
              <a:rPr sz="900" spc="-5" dirty="0">
                <a:latin typeface="Arial MT"/>
                <a:cs typeface="Arial MT"/>
              </a:rPr>
              <a:t>S</a:t>
            </a:r>
            <a:r>
              <a:rPr sz="900" spc="15" dirty="0">
                <a:latin typeface="Arial MT"/>
                <a:cs typeface="Arial MT"/>
              </a:rPr>
              <a:t>ULL</a:t>
            </a:r>
            <a:r>
              <a:rPr sz="900" dirty="0">
                <a:latin typeface="Arial MT"/>
                <a:cs typeface="Arial MT"/>
              </a:rPr>
              <a:t>A</a:t>
            </a:r>
            <a:r>
              <a:rPr sz="900" spc="-105" dirty="0">
                <a:latin typeface="Arial MT"/>
                <a:cs typeface="Arial MT"/>
              </a:rPr>
              <a:t> </a:t>
            </a:r>
            <a:r>
              <a:rPr sz="900" spc="15" dirty="0">
                <a:latin typeface="Arial MT"/>
                <a:cs typeface="Arial MT"/>
              </a:rPr>
              <a:t>N</a:t>
            </a:r>
            <a:r>
              <a:rPr sz="900" spc="-80" dirty="0">
                <a:latin typeface="Arial MT"/>
                <a:cs typeface="Arial MT"/>
              </a:rPr>
              <a:t>A</a:t>
            </a:r>
            <a:r>
              <a:rPr sz="900" spc="-5" dirty="0">
                <a:latin typeface="Arial MT"/>
                <a:cs typeface="Arial MT"/>
              </a:rPr>
              <a:t>S</a:t>
            </a:r>
            <a:r>
              <a:rPr sz="900" spc="15" dirty="0">
                <a:latin typeface="Arial MT"/>
                <a:cs typeface="Arial MT"/>
              </a:rPr>
              <a:t>C</a:t>
            </a:r>
            <a:r>
              <a:rPr sz="900" spc="-30" dirty="0">
                <a:latin typeface="Arial MT"/>
                <a:cs typeface="Arial MT"/>
              </a:rPr>
              <a:t>IT</a:t>
            </a:r>
            <a:r>
              <a:rPr sz="900" dirty="0">
                <a:latin typeface="Arial MT"/>
                <a:cs typeface="Arial MT"/>
              </a:rPr>
              <a:t>A</a:t>
            </a:r>
            <a:r>
              <a:rPr sz="900" spc="120" dirty="0">
                <a:latin typeface="Arial MT"/>
                <a:cs typeface="Arial MT"/>
              </a:rPr>
              <a:t> </a:t>
            </a:r>
            <a:r>
              <a:rPr sz="900" spc="15" dirty="0">
                <a:latin typeface="Arial MT"/>
                <a:cs typeface="Arial MT"/>
              </a:rPr>
              <a:t>D</a:t>
            </a:r>
            <a:r>
              <a:rPr sz="900" spc="-5" dirty="0">
                <a:latin typeface="Arial MT"/>
                <a:cs typeface="Arial MT"/>
              </a:rPr>
              <a:t>EL</a:t>
            </a:r>
            <a:r>
              <a:rPr sz="900" spc="-80" dirty="0">
                <a:latin typeface="Arial MT"/>
                <a:cs typeface="Arial MT"/>
              </a:rPr>
              <a:t> </a:t>
            </a:r>
            <a:r>
              <a:rPr sz="900" spc="-75" dirty="0">
                <a:latin typeface="Arial MT"/>
                <a:cs typeface="Arial MT"/>
              </a:rPr>
              <a:t>M</a:t>
            </a:r>
            <a:r>
              <a:rPr sz="900" spc="-30" dirty="0">
                <a:latin typeface="Arial MT"/>
                <a:cs typeface="Arial MT"/>
              </a:rPr>
              <a:t>O</a:t>
            </a:r>
            <a:r>
              <a:rPr sz="900" spc="15" dirty="0">
                <a:latin typeface="Arial MT"/>
                <a:cs typeface="Arial MT"/>
              </a:rPr>
              <a:t>ND</a:t>
            </a:r>
            <a:r>
              <a:rPr sz="900" dirty="0">
                <a:latin typeface="Arial MT"/>
                <a:cs typeface="Arial MT"/>
              </a:rPr>
              <a:t>O</a:t>
            </a:r>
            <a:r>
              <a:rPr sz="900" spc="120" dirty="0">
                <a:latin typeface="Arial MT"/>
                <a:cs typeface="Arial MT"/>
              </a:rPr>
              <a:t> </a:t>
            </a:r>
            <a:r>
              <a:rPr sz="900" spc="15" dirty="0">
                <a:latin typeface="Arial MT"/>
                <a:cs typeface="Arial MT"/>
              </a:rPr>
              <a:t>D</a:t>
            </a:r>
            <a:r>
              <a:rPr sz="900" spc="-80" dirty="0">
                <a:latin typeface="Arial MT"/>
                <a:cs typeface="Arial MT"/>
              </a:rPr>
              <a:t>A</a:t>
            </a:r>
            <a:r>
              <a:rPr sz="900" spc="15" dirty="0">
                <a:latin typeface="Arial MT"/>
                <a:cs typeface="Arial MT"/>
              </a:rPr>
              <a:t>LL</a:t>
            </a:r>
            <a:r>
              <a:rPr sz="900" dirty="0">
                <a:latin typeface="Arial MT"/>
                <a:cs typeface="Arial MT"/>
              </a:rPr>
              <a:t>A</a:t>
            </a:r>
            <a:endParaRPr sz="900">
              <a:latin typeface="Arial MT"/>
              <a:cs typeface="Arial MT"/>
            </a:endParaRPr>
          </a:p>
          <a:p>
            <a:pPr marL="15240" algn="ctr">
              <a:lnSpc>
                <a:spcPct val="100000"/>
              </a:lnSpc>
              <a:spcBef>
                <a:spcPts val="120"/>
              </a:spcBef>
            </a:pPr>
            <a:r>
              <a:rPr sz="900" spc="15" dirty="0">
                <a:solidFill>
                  <a:srgbClr val="FF0000"/>
                </a:solidFill>
                <a:latin typeface="Arial MT"/>
                <a:cs typeface="Arial MT"/>
              </a:rPr>
              <a:t>D</a:t>
            </a:r>
            <a:r>
              <a:rPr sz="900" spc="-80" dirty="0">
                <a:solidFill>
                  <a:srgbClr val="FF0000"/>
                </a:solidFill>
                <a:latin typeface="Arial MT"/>
                <a:cs typeface="Arial MT"/>
              </a:rPr>
              <a:t>A</a:t>
            </a:r>
            <a:r>
              <a:rPr sz="900" spc="15" dirty="0">
                <a:solidFill>
                  <a:srgbClr val="FF0000"/>
                </a:solidFill>
                <a:latin typeface="Arial MT"/>
                <a:cs typeface="Arial MT"/>
              </a:rPr>
              <a:t>N</a:t>
            </a:r>
            <a:r>
              <a:rPr sz="900" spc="-30" dirty="0">
                <a:solidFill>
                  <a:srgbClr val="FF0000"/>
                </a:solidFill>
                <a:latin typeface="Arial MT"/>
                <a:cs typeface="Arial MT"/>
              </a:rPr>
              <a:t>Z</a:t>
            </a:r>
            <a:r>
              <a:rPr sz="900" dirty="0">
                <a:solidFill>
                  <a:srgbClr val="FF0000"/>
                </a:solidFill>
                <a:latin typeface="Arial MT"/>
                <a:cs typeface="Arial MT"/>
              </a:rPr>
              <a:t>A</a:t>
            </a:r>
            <a:r>
              <a:rPr sz="900" spc="4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900" spc="15" dirty="0">
                <a:solidFill>
                  <a:srgbClr val="FF0000"/>
                </a:solidFill>
                <a:latin typeface="Arial MT"/>
                <a:cs typeface="Arial MT"/>
              </a:rPr>
              <a:t>D</a:t>
            </a:r>
            <a:r>
              <a:rPr sz="900" dirty="0">
                <a:solidFill>
                  <a:srgbClr val="FF0000"/>
                </a:solidFill>
                <a:latin typeface="Arial MT"/>
                <a:cs typeface="Arial MT"/>
              </a:rPr>
              <a:t>EI</a:t>
            </a:r>
            <a:r>
              <a:rPr sz="900" spc="-5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900" spc="-30" dirty="0">
                <a:solidFill>
                  <a:srgbClr val="FF0000"/>
                </a:solidFill>
                <a:latin typeface="Arial MT"/>
                <a:cs typeface="Arial MT"/>
              </a:rPr>
              <a:t>Q</a:t>
            </a:r>
            <a:r>
              <a:rPr sz="900" spc="15" dirty="0">
                <a:solidFill>
                  <a:srgbClr val="FF0000"/>
                </a:solidFill>
                <a:latin typeface="Arial MT"/>
                <a:cs typeface="Arial MT"/>
              </a:rPr>
              <a:t>U</a:t>
            </a:r>
            <a:r>
              <a:rPr sz="900" spc="-80" dirty="0">
                <a:solidFill>
                  <a:srgbClr val="FF0000"/>
                </a:solidFill>
                <a:latin typeface="Arial MT"/>
                <a:cs typeface="Arial MT"/>
              </a:rPr>
              <a:t>A</a:t>
            </a:r>
            <a:r>
              <a:rPr sz="900" spc="-30" dirty="0">
                <a:solidFill>
                  <a:srgbClr val="FF0000"/>
                </a:solidFill>
                <a:latin typeface="Arial MT"/>
                <a:cs typeface="Arial MT"/>
              </a:rPr>
              <a:t>TT</a:t>
            </a:r>
            <a:r>
              <a:rPr sz="900" spc="15" dirty="0">
                <a:solidFill>
                  <a:srgbClr val="FF0000"/>
                </a:solidFill>
                <a:latin typeface="Arial MT"/>
                <a:cs typeface="Arial MT"/>
              </a:rPr>
              <a:t>R</a:t>
            </a:r>
            <a:r>
              <a:rPr sz="900" dirty="0">
                <a:solidFill>
                  <a:srgbClr val="FF0000"/>
                </a:solidFill>
                <a:latin typeface="Arial MT"/>
                <a:cs typeface="Arial MT"/>
              </a:rPr>
              <a:t>O</a:t>
            </a:r>
            <a:r>
              <a:rPr sz="900" spc="9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900" spc="-5" dirty="0">
                <a:solidFill>
                  <a:srgbClr val="FF0000"/>
                </a:solidFill>
                <a:latin typeface="Arial MT"/>
                <a:cs typeface="Arial MT"/>
              </a:rPr>
              <a:t>E</a:t>
            </a:r>
            <a:r>
              <a:rPr sz="900" spc="15" dirty="0">
                <a:solidFill>
                  <a:srgbClr val="FF0000"/>
                </a:solidFill>
                <a:latin typeface="Arial MT"/>
                <a:cs typeface="Arial MT"/>
              </a:rPr>
              <a:t>L</a:t>
            </a:r>
            <a:r>
              <a:rPr sz="900" dirty="0">
                <a:solidFill>
                  <a:srgbClr val="FF0000"/>
                </a:solidFill>
                <a:latin typeface="Arial MT"/>
                <a:cs typeface="Arial MT"/>
              </a:rPr>
              <a:t>E</a:t>
            </a:r>
            <a:r>
              <a:rPr sz="900" spc="-75" dirty="0">
                <a:solidFill>
                  <a:srgbClr val="FF0000"/>
                </a:solidFill>
                <a:latin typeface="Arial MT"/>
                <a:cs typeface="Arial MT"/>
              </a:rPr>
              <a:t>M</a:t>
            </a:r>
            <a:r>
              <a:rPr sz="900" spc="-5" dirty="0">
                <a:solidFill>
                  <a:srgbClr val="FF0000"/>
                </a:solidFill>
                <a:latin typeface="Arial MT"/>
                <a:cs typeface="Arial MT"/>
              </a:rPr>
              <a:t>E</a:t>
            </a:r>
            <a:r>
              <a:rPr sz="900" spc="15" dirty="0">
                <a:solidFill>
                  <a:srgbClr val="FF0000"/>
                </a:solidFill>
                <a:latin typeface="Arial MT"/>
                <a:cs typeface="Arial MT"/>
              </a:rPr>
              <a:t>N</a:t>
            </a:r>
            <a:r>
              <a:rPr sz="900" spc="-30" dirty="0">
                <a:solidFill>
                  <a:srgbClr val="FF0000"/>
                </a:solidFill>
                <a:latin typeface="Arial MT"/>
                <a:cs typeface="Arial MT"/>
              </a:rPr>
              <a:t>T</a:t>
            </a:r>
            <a:r>
              <a:rPr sz="900" dirty="0">
                <a:solidFill>
                  <a:srgbClr val="FF0000"/>
                </a:solidFill>
                <a:latin typeface="Arial MT"/>
                <a:cs typeface="Arial MT"/>
              </a:rPr>
              <a:t>I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50">
              <a:latin typeface="Arial MT"/>
              <a:cs typeface="Arial MT"/>
            </a:endParaRPr>
          </a:p>
          <a:p>
            <a:pPr marL="26670" algn="ctr">
              <a:lnSpc>
                <a:spcPct val="100000"/>
              </a:lnSpc>
            </a:pPr>
            <a:r>
              <a:rPr sz="1100" u="sng" spc="-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 MT"/>
                <a:cs typeface="Arial MT"/>
                <a:hlinkClick r:id="rId9"/>
              </a:rPr>
              <a:t>https://youtu.be/7asp6DlNc3k?feature=shared</a:t>
            </a:r>
            <a:endParaRPr sz="1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98269" y="1074356"/>
            <a:ext cx="7709534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solidFill>
                  <a:srgbClr val="38761D"/>
                </a:solidFill>
                <a:latin typeface="Times New Roman"/>
                <a:cs typeface="Times New Roman"/>
              </a:rPr>
              <a:t>STORIA</a:t>
            </a:r>
            <a:r>
              <a:rPr sz="1500" dirty="0">
                <a:solidFill>
                  <a:srgbClr val="38761D"/>
                </a:solidFill>
                <a:latin typeface="Segoe UI Symbol"/>
                <a:cs typeface="Segoe UI Symbol"/>
              </a:rPr>
              <a:t>🔥</a:t>
            </a:r>
            <a:r>
              <a:rPr sz="1500" b="1" dirty="0">
                <a:solidFill>
                  <a:srgbClr val="38761D"/>
                </a:solidFill>
                <a:latin typeface="Times New Roman"/>
                <a:cs typeface="Times New Roman"/>
              </a:rPr>
              <a:t>-GEOGRAFIA</a:t>
            </a:r>
            <a:r>
              <a:rPr sz="1500" dirty="0">
                <a:solidFill>
                  <a:srgbClr val="38761D"/>
                </a:solidFill>
                <a:latin typeface="Segoe UI Symbol"/>
                <a:cs typeface="Segoe UI Symbol"/>
              </a:rPr>
              <a:t>➉</a:t>
            </a:r>
            <a:r>
              <a:rPr sz="1500" b="1" dirty="0">
                <a:solidFill>
                  <a:srgbClr val="38761D"/>
                </a:solidFill>
                <a:latin typeface="Times New Roman"/>
                <a:cs typeface="Times New Roman"/>
              </a:rPr>
              <a:t>-ARTE</a:t>
            </a:r>
            <a:r>
              <a:rPr sz="1500" b="1" spc="185" dirty="0">
                <a:solidFill>
                  <a:srgbClr val="38761D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srgbClr val="38761D"/>
                </a:solidFill>
                <a:latin typeface="Times New Roman"/>
                <a:cs typeface="Times New Roman"/>
              </a:rPr>
              <a:t>E</a:t>
            </a:r>
            <a:r>
              <a:rPr sz="1500" b="1" spc="-35" dirty="0">
                <a:solidFill>
                  <a:srgbClr val="38761D"/>
                </a:solidFill>
                <a:latin typeface="Times New Roman"/>
                <a:cs typeface="Times New Roman"/>
              </a:rPr>
              <a:t> </a:t>
            </a:r>
            <a:r>
              <a:rPr sz="1500" b="1" spc="-65" dirty="0">
                <a:solidFill>
                  <a:srgbClr val="38761D"/>
                </a:solidFill>
                <a:latin typeface="Times New Roman"/>
                <a:cs typeface="Times New Roman"/>
              </a:rPr>
              <a:t>IMMAGINE</a:t>
            </a:r>
            <a:r>
              <a:rPr sz="1500" spc="-65" dirty="0">
                <a:solidFill>
                  <a:srgbClr val="38761D"/>
                </a:solidFill>
                <a:latin typeface="Segoe UI Symbol"/>
                <a:cs typeface="Segoe UI Symbol"/>
              </a:rPr>
              <a:t>🌊</a:t>
            </a:r>
            <a:r>
              <a:rPr sz="1500" b="1" spc="-65" dirty="0">
                <a:solidFill>
                  <a:srgbClr val="38761D"/>
                </a:solidFill>
                <a:latin typeface="Times New Roman"/>
                <a:cs typeface="Times New Roman"/>
              </a:rPr>
              <a:t>-MUSICA</a:t>
            </a:r>
            <a:r>
              <a:rPr sz="1500" spc="-65" dirty="0">
                <a:solidFill>
                  <a:srgbClr val="38761D"/>
                </a:solidFill>
                <a:latin typeface="Segoe UI Symbol"/>
                <a:cs typeface="Segoe UI Symbol"/>
              </a:rPr>
              <a:t>☁️</a:t>
            </a:r>
            <a:r>
              <a:rPr sz="1500" b="1" spc="-65" dirty="0">
                <a:solidFill>
                  <a:srgbClr val="38761D"/>
                </a:solidFill>
                <a:latin typeface="Times New Roman"/>
                <a:cs typeface="Times New Roman"/>
              </a:rPr>
              <a:t>-EDUCAZIONE</a:t>
            </a:r>
            <a:r>
              <a:rPr sz="1500" b="1" spc="340" dirty="0">
                <a:solidFill>
                  <a:srgbClr val="38761D"/>
                </a:solidFill>
                <a:latin typeface="Times New Roman"/>
                <a:cs typeface="Times New Roman"/>
              </a:rPr>
              <a:t> </a:t>
            </a:r>
            <a:r>
              <a:rPr sz="1500" b="1" spc="-35" dirty="0">
                <a:solidFill>
                  <a:srgbClr val="38761D"/>
                </a:solidFill>
                <a:latin typeface="Times New Roman"/>
                <a:cs typeface="Times New Roman"/>
              </a:rPr>
              <a:t>CIVICA</a:t>
            </a:r>
            <a:r>
              <a:rPr sz="1500" spc="-35" dirty="0">
                <a:solidFill>
                  <a:srgbClr val="38761D"/>
                </a:solidFill>
                <a:latin typeface="Segoe UI Symbol"/>
                <a:cs typeface="Segoe UI Symbol"/>
              </a:rPr>
              <a:t>🌺</a:t>
            </a:r>
            <a:endParaRPr sz="1500">
              <a:latin typeface="Segoe UI Symbol"/>
              <a:cs typeface="Segoe UI Symbo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4534" y="1811972"/>
            <a:ext cx="334010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1200" b="1" spc="-45" dirty="0">
                <a:latin typeface="Arial"/>
                <a:cs typeface="Arial"/>
              </a:rPr>
              <a:t>A</a:t>
            </a:r>
            <a:r>
              <a:rPr sz="1200" b="1" spc="-20" dirty="0">
                <a:latin typeface="Arial"/>
                <a:cs typeface="Arial"/>
              </a:rPr>
              <a:t>r</a:t>
            </a:r>
            <a:r>
              <a:rPr sz="1200" b="1" spc="-30" dirty="0">
                <a:latin typeface="Arial"/>
                <a:cs typeface="Arial"/>
              </a:rPr>
              <a:t>t</a:t>
            </a:r>
            <a:r>
              <a:rPr sz="1200" b="1" dirty="0">
                <a:latin typeface="Arial"/>
                <a:cs typeface="Arial"/>
              </a:rPr>
              <a:t>e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1834" y="2142553"/>
            <a:ext cx="9085580" cy="56197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 algn="just">
              <a:lnSpc>
                <a:spcPct val="96500"/>
              </a:lnSpc>
              <a:spcBef>
                <a:spcPts val="150"/>
              </a:spcBef>
            </a:pPr>
            <a:r>
              <a:rPr sz="1200" spc="-15" dirty="0">
                <a:latin typeface="Arial MT"/>
                <a:cs typeface="Arial MT"/>
              </a:rPr>
              <a:t>-L'ambiente </a:t>
            </a:r>
            <a:r>
              <a:rPr sz="1200" spc="-10" dirty="0">
                <a:latin typeface="Arial MT"/>
                <a:cs typeface="Arial MT"/>
              </a:rPr>
              <a:t>come </a:t>
            </a:r>
            <a:r>
              <a:rPr sz="1200" spc="-5" dirty="0">
                <a:latin typeface="Arial MT"/>
                <a:cs typeface="Arial MT"/>
              </a:rPr>
              <a:t>opera </a:t>
            </a:r>
            <a:r>
              <a:rPr sz="1200" spc="-10" dirty="0">
                <a:latin typeface="Arial MT"/>
                <a:cs typeface="Arial MT"/>
              </a:rPr>
              <a:t>d'arte: </a:t>
            </a:r>
            <a:r>
              <a:rPr sz="1200" spc="-25" dirty="0">
                <a:latin typeface="Arial MT"/>
                <a:cs typeface="Arial MT"/>
              </a:rPr>
              <a:t>la </a:t>
            </a:r>
            <a:r>
              <a:rPr sz="1200" spc="-30" dirty="0">
                <a:latin typeface="Arial MT"/>
                <a:cs typeface="Arial MT"/>
              </a:rPr>
              <a:t>land </a:t>
            </a:r>
            <a:r>
              <a:rPr sz="1200" spc="-10" dirty="0">
                <a:latin typeface="Arial MT"/>
                <a:cs typeface="Arial MT"/>
              </a:rPr>
              <a:t>art </a:t>
            </a:r>
            <a:r>
              <a:rPr sz="1200" spc="-20" dirty="0">
                <a:latin typeface="Arial MT"/>
                <a:cs typeface="Arial MT"/>
              </a:rPr>
              <a:t>fatta </a:t>
            </a:r>
            <a:r>
              <a:rPr sz="1200" dirty="0">
                <a:latin typeface="Arial MT"/>
                <a:cs typeface="Arial MT"/>
              </a:rPr>
              <a:t>con e </a:t>
            </a:r>
            <a:r>
              <a:rPr sz="1200" spc="-35" dirty="0">
                <a:latin typeface="Arial MT"/>
                <a:cs typeface="Arial MT"/>
              </a:rPr>
              <a:t>nella natura </a:t>
            </a:r>
            <a:r>
              <a:rPr sz="1200" spc="-20" dirty="0">
                <a:latin typeface="Arial MT"/>
                <a:cs typeface="Arial MT"/>
              </a:rPr>
              <a:t>dove </a:t>
            </a:r>
            <a:r>
              <a:rPr sz="1200" spc="-25" dirty="0">
                <a:latin typeface="Arial MT"/>
                <a:cs typeface="Arial MT"/>
              </a:rPr>
              <a:t>le </a:t>
            </a:r>
            <a:r>
              <a:rPr sz="1200" spc="-5" dirty="0">
                <a:latin typeface="Arial MT"/>
                <a:cs typeface="Arial MT"/>
              </a:rPr>
              <a:t>opere </a:t>
            </a:r>
            <a:r>
              <a:rPr sz="1200" spc="-15" dirty="0">
                <a:latin typeface="Arial MT"/>
                <a:cs typeface="Arial MT"/>
              </a:rPr>
              <a:t>artistiche </a:t>
            </a:r>
            <a:r>
              <a:rPr sz="1200" spc="-20" dirty="0">
                <a:latin typeface="Arial MT"/>
                <a:cs typeface="Arial MT"/>
              </a:rPr>
              <a:t>iniziano </a:t>
            </a:r>
            <a:r>
              <a:rPr sz="1200" dirty="0">
                <a:latin typeface="Arial MT"/>
                <a:cs typeface="Arial MT"/>
              </a:rPr>
              <a:t>a </a:t>
            </a:r>
            <a:r>
              <a:rPr sz="1200" spc="-5" dirty="0">
                <a:latin typeface="Arial MT"/>
                <a:cs typeface="Arial MT"/>
              </a:rPr>
              <a:t>essere </a:t>
            </a:r>
            <a:r>
              <a:rPr sz="1200" spc="-10" dirty="0">
                <a:latin typeface="Arial MT"/>
                <a:cs typeface="Arial MT"/>
              </a:rPr>
              <a:t>composte </a:t>
            </a:r>
            <a:r>
              <a:rPr sz="1200" spc="-20" dirty="0">
                <a:latin typeface="Arial MT"/>
                <a:cs typeface="Arial MT"/>
              </a:rPr>
              <a:t>direttamente </a:t>
            </a:r>
            <a:r>
              <a:rPr sz="1200" spc="-25" dirty="0">
                <a:latin typeface="Arial MT"/>
                <a:cs typeface="Arial MT"/>
              </a:rPr>
              <a:t>nel 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paesaggio,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15" dirty="0">
                <a:latin typeface="Arial MT"/>
                <a:cs typeface="Arial MT"/>
              </a:rPr>
              <a:t>in</a:t>
            </a:r>
            <a:r>
              <a:rPr sz="1200" spc="2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formato</a:t>
            </a:r>
            <a:r>
              <a:rPr sz="1200" spc="60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macroscopico</a:t>
            </a:r>
            <a:r>
              <a:rPr sz="1200" spc="3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3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con</a:t>
            </a:r>
            <a:r>
              <a:rPr sz="1200" spc="335" dirty="0">
                <a:latin typeface="Arial MT"/>
                <a:cs typeface="Arial MT"/>
              </a:rPr>
              <a:t> </a:t>
            </a:r>
            <a:r>
              <a:rPr sz="1200" spc="-30" dirty="0">
                <a:latin typeface="Arial MT"/>
                <a:cs typeface="Arial MT"/>
              </a:rPr>
              <a:t>l’utilizzo</a:t>
            </a:r>
            <a:r>
              <a:rPr sz="1200" spc="27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</a:t>
            </a:r>
            <a:r>
              <a:rPr sz="1200" spc="33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materiali</a:t>
            </a:r>
            <a:r>
              <a:rPr sz="1200" spc="30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ed</a:t>
            </a:r>
            <a:r>
              <a:rPr sz="1200" spc="33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elementi</a:t>
            </a:r>
            <a:r>
              <a:rPr sz="1200" spc="28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naturali.</a:t>
            </a:r>
            <a:r>
              <a:rPr sz="1200" spc="28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Visione</a:t>
            </a:r>
            <a:r>
              <a:rPr sz="1200" spc="3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</a:t>
            </a:r>
            <a:r>
              <a:rPr sz="1200" spc="33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filmati</a:t>
            </a:r>
            <a:r>
              <a:rPr sz="1200" spc="60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33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foto</a:t>
            </a:r>
            <a:r>
              <a:rPr sz="1200" spc="6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approfondimento.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4534" y="2822892"/>
            <a:ext cx="3928110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15" dirty="0">
                <a:latin typeface="Arial"/>
                <a:cs typeface="Arial"/>
              </a:rPr>
              <a:t> interdisciplinare</a:t>
            </a:r>
            <a:r>
              <a:rPr sz="1200" b="1" spc="1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geografia</a:t>
            </a:r>
            <a:r>
              <a:rPr sz="1200" b="1" spc="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educazione</a:t>
            </a:r>
            <a:r>
              <a:rPr sz="1200" b="1" spc="-95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civica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1834" y="3143948"/>
            <a:ext cx="9094470" cy="389890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>
              <a:lnSpc>
                <a:spcPts val="1430"/>
              </a:lnSpc>
              <a:spcBef>
                <a:spcPts val="155"/>
              </a:spcBef>
            </a:pPr>
            <a:r>
              <a:rPr sz="1200" spc="-10" dirty="0">
                <a:latin typeface="Arial MT"/>
                <a:cs typeface="Arial MT"/>
              </a:rPr>
              <a:t>-Festa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dell’albero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(21/11/2023)</a:t>
            </a:r>
            <a:r>
              <a:rPr sz="1200" spc="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per</a:t>
            </a:r>
            <a:r>
              <a:rPr sz="1200" spc="2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celebrare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gli</a:t>
            </a:r>
            <a:r>
              <a:rPr sz="1200" spc="8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alberi</a:t>
            </a:r>
            <a:r>
              <a:rPr sz="1200" spc="8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15" dirty="0">
                <a:latin typeface="Arial MT"/>
                <a:cs typeface="Arial MT"/>
              </a:rPr>
              <a:t>il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loro</a:t>
            </a:r>
            <a:r>
              <a:rPr sz="1200" spc="13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fondamentale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30" dirty="0">
                <a:latin typeface="Arial MT"/>
                <a:cs typeface="Arial MT"/>
              </a:rPr>
              <a:t>ruolo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spc="-35" dirty="0">
                <a:latin typeface="Arial MT"/>
                <a:cs typeface="Arial MT"/>
              </a:rPr>
              <a:t>nella</a:t>
            </a:r>
            <a:r>
              <a:rPr sz="1200" spc="21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salvaguardia</a:t>
            </a:r>
            <a:r>
              <a:rPr sz="1200" spc="13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della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biodiversità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24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degli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equilibri 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del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nostro</a:t>
            </a:r>
            <a:r>
              <a:rPr sz="1200" spc="114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Pianeta.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Promuovere</a:t>
            </a:r>
            <a:r>
              <a:rPr sz="1200" spc="195" dirty="0">
                <a:latin typeface="Arial MT"/>
                <a:cs typeface="Arial MT"/>
              </a:rPr>
              <a:t> </a:t>
            </a:r>
            <a:r>
              <a:rPr sz="1200" spc="15" dirty="0">
                <a:latin typeface="Arial MT"/>
                <a:cs typeface="Arial MT"/>
              </a:rPr>
              <a:t>il</a:t>
            </a:r>
            <a:r>
              <a:rPr sz="1200" spc="-8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rispetto</a:t>
            </a:r>
            <a:r>
              <a:rPr sz="1200" spc="10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verso</a:t>
            </a:r>
            <a:r>
              <a:rPr sz="1200" spc="12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l’ambiente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la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spc="-30" dirty="0">
                <a:latin typeface="Arial MT"/>
                <a:cs typeface="Arial MT"/>
              </a:rPr>
              <a:t>natura.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4534" y="3652773"/>
            <a:ext cx="3651250" cy="190500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interdisciplinare</a:t>
            </a:r>
            <a:r>
              <a:rPr sz="1200" b="1" spc="13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storia</a:t>
            </a:r>
            <a:r>
              <a:rPr sz="1200" b="1" spc="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educazione</a:t>
            </a:r>
            <a:r>
              <a:rPr sz="1200" b="1" spc="-10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civica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1834" y="3983291"/>
            <a:ext cx="9089390" cy="38036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1350"/>
              </a:lnSpc>
              <a:spcBef>
                <a:spcPts val="220"/>
              </a:spcBef>
            </a:pPr>
            <a:r>
              <a:rPr sz="1200" spc="-20" dirty="0">
                <a:latin typeface="Arial MT"/>
                <a:cs typeface="Arial MT"/>
              </a:rPr>
              <a:t>-Giornata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30" dirty="0">
                <a:latin typeface="Arial MT"/>
                <a:cs typeface="Arial MT"/>
              </a:rPr>
              <a:t>Internazionale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delle</a:t>
            </a:r>
            <a:r>
              <a:rPr sz="1200" spc="-15" dirty="0">
                <a:latin typeface="Arial MT"/>
                <a:cs typeface="Arial MT"/>
              </a:rPr>
              <a:t> persone </a:t>
            </a:r>
            <a:r>
              <a:rPr sz="1200" dirty="0">
                <a:latin typeface="Arial MT"/>
                <a:cs typeface="Arial MT"/>
              </a:rPr>
              <a:t>con Disabilità </a:t>
            </a:r>
            <a:r>
              <a:rPr sz="1200" spc="-10" dirty="0">
                <a:latin typeface="Arial MT"/>
                <a:cs typeface="Arial MT"/>
              </a:rPr>
              <a:t>(03/12/2023): </a:t>
            </a:r>
            <a:r>
              <a:rPr sz="1200" spc="-50" dirty="0">
                <a:latin typeface="Arial MT"/>
                <a:cs typeface="Arial MT"/>
              </a:rPr>
              <a:t>una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data </a:t>
            </a:r>
            <a:r>
              <a:rPr sz="1200" dirty="0">
                <a:latin typeface="Arial MT"/>
                <a:cs typeface="Arial MT"/>
              </a:rPr>
              <a:t>dedicata </a:t>
            </a:r>
            <a:r>
              <a:rPr sz="1200" spc="-25" dirty="0">
                <a:latin typeface="Arial MT"/>
                <a:cs typeface="Arial MT"/>
              </a:rPr>
              <a:t>alla</a:t>
            </a:r>
            <a:r>
              <a:rPr sz="1200" spc="-20" dirty="0">
                <a:latin typeface="Arial MT"/>
                <a:cs typeface="Arial MT"/>
              </a:rPr>
              <a:t> promozione </a:t>
            </a:r>
            <a:r>
              <a:rPr sz="1200" dirty="0">
                <a:latin typeface="Arial MT"/>
                <a:cs typeface="Arial MT"/>
              </a:rPr>
              <a:t>dei </a:t>
            </a:r>
            <a:r>
              <a:rPr sz="1200" spc="-5" dirty="0">
                <a:latin typeface="Arial MT"/>
                <a:cs typeface="Arial MT"/>
              </a:rPr>
              <a:t>diritti </a:t>
            </a:r>
            <a:r>
              <a:rPr sz="1200" dirty="0">
                <a:latin typeface="Arial MT"/>
                <a:cs typeface="Arial MT"/>
              </a:rPr>
              <a:t>e </a:t>
            </a:r>
            <a:r>
              <a:rPr sz="1200" spc="-25" dirty="0">
                <a:latin typeface="Arial MT"/>
                <a:cs typeface="Arial MT"/>
              </a:rPr>
              <a:t>alla </a:t>
            </a:r>
            <a:r>
              <a:rPr sz="1200" spc="-15" dirty="0">
                <a:latin typeface="Arial MT"/>
                <a:cs typeface="Arial MT"/>
              </a:rPr>
              <a:t>sensi </a:t>
            </a:r>
            <a:r>
              <a:rPr sz="1200" spc="-10" dirty="0">
                <a:latin typeface="Arial MT"/>
                <a:cs typeface="Arial MT"/>
              </a:rPr>
              <a:t>bilizzazione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della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società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civile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su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come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favorire</a:t>
            </a:r>
            <a:r>
              <a:rPr sz="1200" spc="114" dirty="0">
                <a:latin typeface="Arial MT"/>
                <a:cs typeface="Arial MT"/>
              </a:rPr>
              <a:t> </a:t>
            </a:r>
            <a:r>
              <a:rPr sz="1200" spc="-30" dirty="0">
                <a:latin typeface="Arial MT"/>
                <a:cs typeface="Arial MT"/>
              </a:rPr>
              <a:t>un'equa</a:t>
            </a:r>
            <a:r>
              <a:rPr sz="1200" spc="19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partecipazione</a:t>
            </a:r>
            <a:r>
              <a:rPr sz="1200" spc="114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35" dirty="0">
                <a:latin typeface="Arial MT"/>
                <a:cs typeface="Arial MT"/>
              </a:rPr>
              <a:t>un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pieno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coinvolgimento</a:t>
            </a:r>
            <a:r>
              <a:rPr sz="1200" spc="19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tutti.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24534" y="6065583"/>
            <a:ext cx="3651250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interdisciplinare</a:t>
            </a:r>
            <a:r>
              <a:rPr sz="1200" b="1" spc="13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storia</a:t>
            </a:r>
            <a:r>
              <a:rPr sz="1200" b="1" spc="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educazione</a:t>
            </a:r>
            <a:r>
              <a:rPr sz="1200" b="1" spc="-10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civica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1834" y="6386512"/>
            <a:ext cx="9091295" cy="390525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>
              <a:lnSpc>
                <a:spcPts val="1430"/>
              </a:lnSpc>
              <a:spcBef>
                <a:spcPts val="155"/>
              </a:spcBef>
            </a:pPr>
            <a:r>
              <a:rPr sz="1200" b="1" spc="-20" dirty="0">
                <a:latin typeface="Arial"/>
                <a:cs typeface="Arial"/>
              </a:rPr>
              <a:t>-</a:t>
            </a:r>
            <a:r>
              <a:rPr sz="1200" spc="-20" dirty="0">
                <a:latin typeface="Arial MT"/>
                <a:cs typeface="Arial MT"/>
              </a:rPr>
              <a:t>Giorno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della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Memoria (27/01/2024) </a:t>
            </a:r>
            <a:r>
              <a:rPr sz="1200" dirty="0">
                <a:latin typeface="Arial MT"/>
                <a:cs typeface="Arial MT"/>
              </a:rPr>
              <a:t>per </a:t>
            </a:r>
            <a:r>
              <a:rPr sz="1200" spc="-15" dirty="0">
                <a:latin typeface="Arial MT"/>
                <a:cs typeface="Arial MT"/>
              </a:rPr>
              <a:t>commemorare </a:t>
            </a:r>
            <a:r>
              <a:rPr sz="1200" spc="-25" dirty="0">
                <a:latin typeface="Arial MT"/>
                <a:cs typeface="Arial MT"/>
              </a:rPr>
              <a:t>lo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sterminio </a:t>
            </a:r>
            <a:r>
              <a:rPr sz="1200" dirty="0">
                <a:latin typeface="Arial MT"/>
                <a:cs typeface="Arial MT"/>
              </a:rPr>
              <a:t>e </a:t>
            </a:r>
            <a:r>
              <a:rPr sz="1200" spc="-25" dirty="0">
                <a:latin typeface="Arial MT"/>
                <a:cs typeface="Arial MT"/>
              </a:rPr>
              <a:t>le </a:t>
            </a:r>
            <a:r>
              <a:rPr sz="1200" spc="-20" dirty="0">
                <a:latin typeface="Arial MT"/>
                <a:cs typeface="Arial MT"/>
              </a:rPr>
              <a:t>persecuzioni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del </a:t>
            </a:r>
            <a:r>
              <a:rPr sz="1200" spc="-10" dirty="0">
                <a:latin typeface="Arial MT"/>
                <a:cs typeface="Arial MT"/>
              </a:rPr>
              <a:t>popolo </a:t>
            </a:r>
            <a:r>
              <a:rPr sz="1200" dirty="0">
                <a:latin typeface="Arial MT"/>
                <a:cs typeface="Arial MT"/>
              </a:rPr>
              <a:t>ebraico </a:t>
            </a:r>
            <a:r>
              <a:rPr sz="1200" spc="-25" dirty="0">
                <a:latin typeface="Arial MT"/>
                <a:cs typeface="Arial MT"/>
              </a:rPr>
              <a:t>nei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campi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-20" dirty="0">
                <a:latin typeface="Arial MT"/>
                <a:cs typeface="Arial MT"/>
              </a:rPr>
              <a:t>concentramen </a:t>
            </a:r>
            <a:r>
              <a:rPr sz="1200" spc="15" dirty="0">
                <a:latin typeface="Arial MT"/>
                <a:cs typeface="Arial MT"/>
              </a:rPr>
              <a:t>to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nazisti.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720090" y="4498847"/>
            <a:ext cx="1343024" cy="14287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4534" y="1029906"/>
            <a:ext cx="3928110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15" dirty="0">
                <a:latin typeface="Arial"/>
                <a:cs typeface="Arial"/>
              </a:rPr>
              <a:t> interdisciplinare</a:t>
            </a:r>
            <a:r>
              <a:rPr sz="1200" b="1" spc="1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geografia</a:t>
            </a:r>
            <a:r>
              <a:rPr sz="1200" b="1" spc="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educazione</a:t>
            </a:r>
            <a:r>
              <a:rPr sz="1200" b="1" spc="-95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civica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1834" y="1350962"/>
            <a:ext cx="9100185" cy="389890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>
              <a:lnSpc>
                <a:spcPts val="1430"/>
              </a:lnSpc>
              <a:spcBef>
                <a:spcPts val="155"/>
              </a:spcBef>
            </a:pPr>
            <a:r>
              <a:rPr sz="1200" spc="-20" dirty="0">
                <a:latin typeface="Arial MT"/>
                <a:cs typeface="Arial MT"/>
              </a:rPr>
              <a:t>-Educazione</a:t>
            </a:r>
            <a:r>
              <a:rPr sz="1200" spc="20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ambientale</a:t>
            </a:r>
            <a:r>
              <a:rPr sz="1200" spc="204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sviluppo</a:t>
            </a:r>
            <a:r>
              <a:rPr sz="1200" spc="204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sostenibile.</a:t>
            </a:r>
            <a:r>
              <a:rPr sz="1200" spc="16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Osservazioni</a:t>
            </a:r>
            <a:r>
              <a:rPr sz="1200" dirty="0">
                <a:latin typeface="Arial MT"/>
                <a:cs typeface="Arial MT"/>
              </a:rPr>
              <a:t> e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dialogo</a:t>
            </a:r>
            <a:r>
              <a:rPr sz="1200" spc="5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guidato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per</a:t>
            </a:r>
            <a:r>
              <a:rPr sz="1200" spc="9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stimolare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la</a:t>
            </a:r>
            <a:r>
              <a:rPr sz="1200" spc="12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consapevolezza</a:t>
            </a:r>
            <a:r>
              <a:rPr sz="1200" spc="5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rispetto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ai</a:t>
            </a:r>
            <a:r>
              <a:rPr sz="1200" spc="8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temi</a:t>
            </a:r>
            <a:r>
              <a:rPr sz="1200" spc="2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della 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sostenibilità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alla</a:t>
            </a:r>
            <a:r>
              <a:rPr sz="1200" spc="114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protezione</a:t>
            </a:r>
            <a:r>
              <a:rPr sz="1200" spc="114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dell’ambiente.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4534" y="1859597"/>
            <a:ext cx="3651250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interdisciplinare</a:t>
            </a:r>
            <a:r>
              <a:rPr sz="1200" b="1" spc="114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storia</a:t>
            </a:r>
            <a:r>
              <a:rPr sz="1200" b="1" spc="5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5" dirty="0">
                <a:latin typeface="Arial"/>
                <a:cs typeface="Arial"/>
              </a:rPr>
              <a:t> educazione</a:t>
            </a:r>
            <a:r>
              <a:rPr sz="1200" b="1" spc="-10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civica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1834" y="2190178"/>
            <a:ext cx="648589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latin typeface="Arial MT"/>
                <a:cs typeface="Arial MT"/>
              </a:rPr>
              <a:t>-Giornata</a:t>
            </a:r>
            <a:r>
              <a:rPr sz="1200" spc="1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dei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Calzini</a:t>
            </a:r>
            <a:r>
              <a:rPr sz="1200" spc="7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Spaiati per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sensibilizzare</a:t>
            </a:r>
            <a:r>
              <a:rPr sz="1200" spc="204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alla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diversità,</a:t>
            </a:r>
            <a:r>
              <a:rPr sz="1200" spc="8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all’inclusività</a:t>
            </a:r>
            <a:r>
              <a:rPr sz="1200" spc="204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al </a:t>
            </a:r>
            <a:r>
              <a:rPr sz="1200" spc="-10" dirty="0">
                <a:latin typeface="Arial MT"/>
                <a:cs typeface="Arial MT"/>
              </a:rPr>
              <a:t>rispetto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reciproco.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4534" y="2517838"/>
            <a:ext cx="3651250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interdisciplinare</a:t>
            </a:r>
            <a:r>
              <a:rPr sz="1200" b="1" spc="13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storia</a:t>
            </a:r>
            <a:r>
              <a:rPr sz="1200" b="1" spc="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educazione</a:t>
            </a:r>
            <a:r>
              <a:rPr sz="1200" b="1" spc="-10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civica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1834" y="2838767"/>
            <a:ext cx="9098915" cy="7429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 algn="just">
              <a:lnSpc>
                <a:spcPct val="97300"/>
              </a:lnSpc>
              <a:spcBef>
                <a:spcPts val="140"/>
              </a:spcBef>
            </a:pPr>
            <a:r>
              <a:rPr sz="1200" spc="-20" dirty="0">
                <a:latin typeface="Arial MT"/>
                <a:cs typeface="Arial MT"/>
              </a:rPr>
              <a:t>-Giornata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del </a:t>
            </a:r>
            <a:r>
              <a:rPr sz="1200" spc="-5" dirty="0">
                <a:latin typeface="Arial MT"/>
                <a:cs typeface="Arial MT"/>
              </a:rPr>
              <a:t>Safer </a:t>
            </a:r>
            <a:r>
              <a:rPr sz="1200" spc="-40" dirty="0">
                <a:latin typeface="Arial MT"/>
                <a:cs typeface="Arial MT"/>
              </a:rPr>
              <a:t>Internet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10" dirty="0">
                <a:latin typeface="Arial MT"/>
                <a:cs typeface="Arial MT"/>
              </a:rPr>
              <a:t>Day </a:t>
            </a:r>
            <a:r>
              <a:rPr sz="1200" spc="-10" dirty="0">
                <a:latin typeface="Arial MT"/>
                <a:cs typeface="Arial MT"/>
              </a:rPr>
              <a:t>(06/02/2024) </a:t>
            </a:r>
            <a:r>
              <a:rPr sz="1200" dirty="0">
                <a:latin typeface="Arial MT"/>
                <a:cs typeface="Arial MT"/>
              </a:rPr>
              <a:t>per </a:t>
            </a:r>
            <a:r>
              <a:rPr sz="1200" spc="-25" dirty="0">
                <a:latin typeface="Arial MT"/>
                <a:cs typeface="Arial MT"/>
              </a:rPr>
              <a:t>promuovere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35" dirty="0">
                <a:latin typeface="Arial MT"/>
                <a:cs typeface="Arial MT"/>
              </a:rPr>
              <a:t>un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uso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10" dirty="0">
                <a:latin typeface="Arial MT"/>
                <a:cs typeface="Arial MT"/>
              </a:rPr>
              <a:t>più </a:t>
            </a:r>
            <a:r>
              <a:rPr sz="1200" spc="-15" dirty="0">
                <a:latin typeface="Arial MT"/>
                <a:cs typeface="Arial MT"/>
              </a:rPr>
              <a:t>sicuro </a:t>
            </a:r>
            <a:r>
              <a:rPr sz="1200" dirty="0">
                <a:latin typeface="Arial MT"/>
                <a:cs typeface="Arial MT"/>
              </a:rPr>
              <a:t>e </a:t>
            </a:r>
            <a:r>
              <a:rPr sz="1200" spc="-10" dirty="0">
                <a:latin typeface="Arial MT"/>
                <a:cs typeface="Arial MT"/>
              </a:rPr>
              <a:t>responsabile </a:t>
            </a:r>
            <a:r>
              <a:rPr sz="1200" dirty="0">
                <a:latin typeface="Arial MT"/>
                <a:cs typeface="Arial MT"/>
              </a:rPr>
              <a:t>del </a:t>
            </a:r>
            <a:r>
              <a:rPr sz="1200" spc="-15" dirty="0">
                <a:latin typeface="Arial MT"/>
                <a:cs typeface="Arial MT"/>
              </a:rPr>
              <a:t>web </a:t>
            </a:r>
            <a:r>
              <a:rPr sz="1200" dirty="0">
                <a:latin typeface="Arial MT"/>
                <a:cs typeface="Arial MT"/>
              </a:rPr>
              <a:t>e </a:t>
            </a:r>
            <a:r>
              <a:rPr sz="1200" spc="-20" dirty="0">
                <a:latin typeface="Arial MT"/>
                <a:cs typeface="Arial MT"/>
              </a:rPr>
              <a:t>delle </a:t>
            </a:r>
            <a:r>
              <a:rPr sz="1200" spc="-45" dirty="0">
                <a:latin typeface="Arial MT"/>
                <a:cs typeface="Arial MT"/>
              </a:rPr>
              <a:t>nuove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tecnologie. 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Conversazione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guidata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-15" dirty="0">
                <a:latin typeface="Arial MT"/>
                <a:cs typeface="Arial MT"/>
              </a:rPr>
              <a:t>approfondimento </a:t>
            </a:r>
            <a:r>
              <a:rPr sz="1200" dirty="0">
                <a:latin typeface="Arial MT"/>
                <a:cs typeface="Arial MT"/>
              </a:rPr>
              <a:t>per </a:t>
            </a:r>
            <a:r>
              <a:rPr sz="1200" spc="-15" dirty="0">
                <a:latin typeface="Arial MT"/>
                <a:cs typeface="Arial MT"/>
              </a:rPr>
              <a:t>riflessioni </a:t>
            </a:r>
            <a:r>
              <a:rPr sz="1200" spc="-25" dirty="0">
                <a:latin typeface="Arial MT"/>
                <a:cs typeface="Arial MT"/>
              </a:rPr>
              <a:t>sull’uso </a:t>
            </a:r>
            <a:r>
              <a:rPr sz="1200" spc="-20" dirty="0">
                <a:latin typeface="Arial MT"/>
                <a:cs typeface="Arial MT"/>
              </a:rPr>
              <a:t>consapevole della </a:t>
            </a:r>
            <a:r>
              <a:rPr sz="1200" spc="-15" dirty="0">
                <a:latin typeface="Arial MT"/>
                <a:cs typeface="Arial MT"/>
              </a:rPr>
              <a:t>Rete, </a:t>
            </a:r>
            <a:r>
              <a:rPr sz="1200" spc="-10" dirty="0">
                <a:latin typeface="Arial MT"/>
                <a:cs typeface="Arial MT"/>
              </a:rPr>
              <a:t>degli </a:t>
            </a:r>
            <a:r>
              <a:rPr sz="1200" spc="-30" dirty="0">
                <a:latin typeface="Arial MT"/>
                <a:cs typeface="Arial MT"/>
              </a:rPr>
              <a:t>strumenti </a:t>
            </a:r>
            <a:r>
              <a:rPr sz="1200" spc="-5" dirty="0">
                <a:latin typeface="Arial MT"/>
                <a:cs typeface="Arial MT"/>
              </a:rPr>
              <a:t>digitali </a:t>
            </a:r>
            <a:r>
              <a:rPr sz="1200" dirty="0">
                <a:latin typeface="Arial MT"/>
                <a:cs typeface="Arial MT"/>
              </a:rPr>
              <a:t>e </a:t>
            </a:r>
            <a:r>
              <a:rPr sz="1200" spc="-25" dirty="0">
                <a:latin typeface="Arial MT"/>
                <a:cs typeface="Arial MT"/>
              </a:rPr>
              <a:t>sul </a:t>
            </a:r>
            <a:r>
              <a:rPr sz="1200" spc="5" dirty="0">
                <a:latin typeface="Arial MT"/>
                <a:cs typeface="Arial MT"/>
              </a:rPr>
              <a:t>ruolo </a:t>
            </a:r>
            <a:r>
              <a:rPr sz="1200" spc="-20" dirty="0">
                <a:latin typeface="Arial MT"/>
                <a:cs typeface="Arial MT"/>
              </a:rPr>
              <a:t>attivo </a:t>
            </a:r>
            <a:r>
              <a:rPr sz="1200" spc="-25" dirty="0">
                <a:latin typeface="Arial MT"/>
                <a:cs typeface="Arial MT"/>
              </a:rPr>
              <a:t>che 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45" dirty="0">
                <a:latin typeface="Arial MT"/>
                <a:cs typeface="Arial MT"/>
              </a:rPr>
              <a:t>hanno </a:t>
            </a:r>
            <a:r>
              <a:rPr sz="1200" dirty="0">
                <a:latin typeface="Arial MT"/>
                <a:cs typeface="Arial MT"/>
              </a:rPr>
              <a:t>i </a:t>
            </a:r>
            <a:r>
              <a:rPr sz="1200" spc="-20" dirty="0">
                <a:latin typeface="Arial MT"/>
                <a:cs typeface="Arial MT"/>
              </a:rPr>
              <a:t>giovani </a:t>
            </a:r>
            <a:r>
              <a:rPr sz="1200" spc="-30" dirty="0">
                <a:latin typeface="Arial MT"/>
                <a:cs typeface="Arial MT"/>
              </a:rPr>
              <a:t>sull’utilizzo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-40" dirty="0">
                <a:latin typeface="Arial MT"/>
                <a:cs typeface="Arial MT"/>
              </a:rPr>
              <a:t>Internet.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Visione di </a:t>
            </a:r>
            <a:r>
              <a:rPr sz="1200" spc="-35" dirty="0">
                <a:latin typeface="Arial MT"/>
                <a:cs typeface="Arial MT"/>
              </a:rPr>
              <a:t>un </a:t>
            </a:r>
            <a:r>
              <a:rPr sz="1200" spc="5" dirty="0">
                <a:latin typeface="Arial MT"/>
                <a:cs typeface="Arial MT"/>
              </a:rPr>
              <a:t>episodio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-10" dirty="0">
                <a:latin typeface="Arial MT"/>
                <a:cs typeface="Arial MT"/>
              </a:rPr>
              <a:t>Cyber </a:t>
            </a:r>
            <a:r>
              <a:rPr sz="1200" dirty="0">
                <a:latin typeface="Arial MT"/>
                <a:cs typeface="Arial MT"/>
              </a:rPr>
              <a:t>Academy e </a:t>
            </a:r>
            <a:r>
              <a:rPr sz="1200" spc="5" dirty="0">
                <a:latin typeface="Arial MT"/>
                <a:cs typeface="Arial MT"/>
              </a:rPr>
              <a:t>gioco </a:t>
            </a:r>
            <a:r>
              <a:rPr sz="1200" dirty="0">
                <a:latin typeface="Arial MT"/>
                <a:cs typeface="Arial MT"/>
              </a:rPr>
              <a:t>con </a:t>
            </a:r>
            <a:r>
              <a:rPr sz="1200" spc="15" dirty="0">
                <a:latin typeface="Arial MT"/>
                <a:cs typeface="Arial MT"/>
              </a:rPr>
              <a:t>il </a:t>
            </a:r>
            <a:r>
              <a:rPr sz="1200" dirty="0">
                <a:latin typeface="Arial MT"/>
                <a:cs typeface="Arial MT"/>
              </a:rPr>
              <a:t>Foglio </a:t>
            </a:r>
            <a:r>
              <a:rPr sz="1200" spc="-20" dirty="0">
                <a:latin typeface="Arial MT"/>
                <a:cs typeface="Arial MT"/>
              </a:rPr>
              <a:t>delle </a:t>
            </a:r>
            <a:r>
              <a:rPr sz="1200" spc="-15" dirty="0">
                <a:latin typeface="Arial MT"/>
                <a:cs typeface="Arial MT"/>
              </a:rPr>
              <a:t>attività </a:t>
            </a:r>
            <a:r>
              <a:rPr sz="1200" dirty="0">
                <a:latin typeface="Arial MT"/>
                <a:cs typeface="Arial MT"/>
              </a:rPr>
              <a:t>per </a:t>
            </a:r>
            <a:r>
              <a:rPr sz="1200" spc="-15" dirty="0">
                <a:latin typeface="Arial MT"/>
                <a:cs typeface="Arial MT"/>
              </a:rPr>
              <a:t>testare </a:t>
            </a:r>
            <a:r>
              <a:rPr sz="1200" dirty="0">
                <a:latin typeface="Arial MT"/>
                <a:cs typeface="Arial MT"/>
              </a:rPr>
              <a:t>e </a:t>
            </a:r>
            <a:r>
              <a:rPr sz="1200" spc="-20" dirty="0">
                <a:latin typeface="Arial MT"/>
                <a:cs typeface="Arial MT"/>
              </a:rPr>
              <a:t>rafforzare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l’apprendimento.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2634" y="3700462"/>
            <a:ext cx="295910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spc="-45" dirty="0">
                <a:latin typeface="Arial"/>
                <a:cs typeface="Arial"/>
              </a:rPr>
              <a:t>A</a:t>
            </a:r>
            <a:r>
              <a:rPr sz="1200" b="1" spc="-20" dirty="0">
                <a:latin typeface="Arial"/>
                <a:cs typeface="Arial"/>
              </a:rPr>
              <a:t>r</a:t>
            </a:r>
            <a:r>
              <a:rPr sz="1200" b="1" spc="-30" dirty="0">
                <a:latin typeface="Arial"/>
                <a:cs typeface="Arial"/>
              </a:rPr>
              <a:t>t</a:t>
            </a:r>
            <a:r>
              <a:rPr sz="1200" b="1" dirty="0">
                <a:latin typeface="Arial"/>
                <a:cs typeface="Arial"/>
              </a:rPr>
              <a:t>e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1834" y="4021391"/>
            <a:ext cx="565975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latin typeface="Arial MT"/>
                <a:cs typeface="Arial MT"/>
              </a:rPr>
              <a:t>-Maschere</a:t>
            </a:r>
            <a:r>
              <a:rPr sz="1200" spc="1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Carnevale,</a:t>
            </a:r>
            <a:r>
              <a:rPr sz="1200" spc="16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medaglie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5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contrassegni</a:t>
            </a:r>
            <a:r>
              <a:rPr sz="1200" spc="1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con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 </a:t>
            </a:r>
            <a:r>
              <a:rPr sz="1200" spc="-10" dirty="0">
                <a:latin typeface="Arial MT"/>
                <a:cs typeface="Arial MT"/>
              </a:rPr>
              <a:t>simboli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dei </a:t>
            </a:r>
            <a:r>
              <a:rPr sz="1200" spc="-25" dirty="0">
                <a:latin typeface="Arial MT"/>
                <a:cs typeface="Arial MT"/>
              </a:rPr>
              <a:t>quattro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elementi.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4534" y="4358322"/>
            <a:ext cx="3928110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15" dirty="0">
                <a:latin typeface="Arial"/>
                <a:cs typeface="Arial"/>
              </a:rPr>
              <a:t> interdisciplinare</a:t>
            </a:r>
            <a:r>
              <a:rPr sz="1200" b="1" spc="1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geografia</a:t>
            </a:r>
            <a:r>
              <a:rPr sz="1200" b="1" spc="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educazione</a:t>
            </a:r>
            <a:r>
              <a:rPr sz="1200" b="1" spc="-95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civica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11834" y="4679378"/>
            <a:ext cx="9107170" cy="56197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 algn="just">
              <a:lnSpc>
                <a:spcPct val="96500"/>
              </a:lnSpc>
              <a:spcBef>
                <a:spcPts val="150"/>
              </a:spcBef>
            </a:pPr>
            <a:r>
              <a:rPr sz="1200" spc="-20" dirty="0">
                <a:latin typeface="Arial MT"/>
                <a:cs typeface="Arial MT"/>
              </a:rPr>
              <a:t>-Giornata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Nazionale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del </a:t>
            </a:r>
            <a:r>
              <a:rPr sz="1200" spc="-5" dirty="0">
                <a:latin typeface="Arial MT"/>
                <a:cs typeface="Arial MT"/>
              </a:rPr>
              <a:t>Risparmio </a:t>
            </a:r>
            <a:r>
              <a:rPr sz="1200" spc="-10" dirty="0">
                <a:latin typeface="Arial MT"/>
                <a:cs typeface="Arial MT"/>
              </a:rPr>
              <a:t>Energetico </a:t>
            </a:r>
            <a:r>
              <a:rPr sz="1200" dirty="0">
                <a:latin typeface="Arial MT"/>
                <a:cs typeface="Arial MT"/>
              </a:rPr>
              <a:t>e </a:t>
            </a:r>
            <a:r>
              <a:rPr sz="1200" spc="-10" dirty="0">
                <a:latin typeface="Arial MT"/>
                <a:cs typeface="Arial MT"/>
              </a:rPr>
              <a:t>degli Stili </a:t>
            </a:r>
            <a:r>
              <a:rPr sz="1200" dirty="0">
                <a:latin typeface="Arial MT"/>
                <a:cs typeface="Arial MT"/>
              </a:rPr>
              <a:t>di Vita </a:t>
            </a:r>
            <a:r>
              <a:rPr sz="1200" spc="-10" dirty="0">
                <a:latin typeface="Arial MT"/>
                <a:cs typeface="Arial MT"/>
              </a:rPr>
              <a:t>Sostenibili (16/02/2024) </a:t>
            </a:r>
            <a:r>
              <a:rPr sz="1200" dirty="0">
                <a:latin typeface="Arial MT"/>
                <a:cs typeface="Arial MT"/>
              </a:rPr>
              <a:t>per </a:t>
            </a:r>
            <a:r>
              <a:rPr sz="1200" spc="-15" dirty="0">
                <a:latin typeface="Arial MT"/>
                <a:cs typeface="Arial MT"/>
              </a:rPr>
              <a:t>diffondere </a:t>
            </a:r>
            <a:r>
              <a:rPr sz="1200" spc="-25" dirty="0">
                <a:latin typeface="Arial MT"/>
                <a:cs typeface="Arial MT"/>
              </a:rPr>
              <a:t>la </a:t>
            </a:r>
            <a:r>
              <a:rPr sz="1200" spc="-35" dirty="0">
                <a:latin typeface="Arial MT"/>
                <a:cs typeface="Arial MT"/>
              </a:rPr>
              <a:t>cultura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della </a:t>
            </a:r>
            <a:r>
              <a:rPr sz="1200" dirty="0">
                <a:latin typeface="Arial MT"/>
                <a:cs typeface="Arial MT"/>
              </a:rPr>
              <a:t>so </a:t>
            </a:r>
            <a:r>
              <a:rPr sz="1200" spc="-10" dirty="0">
                <a:latin typeface="Arial MT"/>
                <a:cs typeface="Arial MT"/>
              </a:rPr>
              <a:t>stenibilità 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ambientale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 del </a:t>
            </a:r>
            <a:r>
              <a:rPr sz="1200" spc="-5" dirty="0">
                <a:latin typeface="Arial MT"/>
                <a:cs typeface="Arial MT"/>
              </a:rPr>
              <a:t>risparmio </a:t>
            </a:r>
            <a:r>
              <a:rPr sz="1200" spc="-20" dirty="0">
                <a:latin typeface="Arial MT"/>
                <a:cs typeface="Arial MT"/>
              </a:rPr>
              <a:t>delle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risorse. Cogliere </a:t>
            </a:r>
            <a:r>
              <a:rPr sz="1200" spc="-25" dirty="0">
                <a:latin typeface="Arial MT"/>
                <a:cs typeface="Arial MT"/>
              </a:rPr>
              <a:t>le </a:t>
            </a:r>
            <a:r>
              <a:rPr sz="1200" spc="-15" dirty="0">
                <a:latin typeface="Arial MT"/>
                <a:cs typeface="Arial MT"/>
              </a:rPr>
              <a:t>ripercussioni</a:t>
            </a:r>
            <a:r>
              <a:rPr sz="1200" spc="-10" dirty="0">
                <a:latin typeface="Arial MT"/>
                <a:cs typeface="Arial MT"/>
              </a:rPr>
              <a:t> degli </a:t>
            </a:r>
            <a:r>
              <a:rPr sz="1200" spc="-30" dirty="0">
                <a:latin typeface="Arial MT"/>
                <a:cs typeface="Arial MT"/>
              </a:rPr>
              <a:t>interventi</a:t>
            </a:r>
            <a:r>
              <a:rPr sz="1200" spc="-25" dirty="0">
                <a:latin typeface="Arial MT"/>
                <a:cs typeface="Arial MT"/>
              </a:rPr>
              <a:t> dell'uomo</a:t>
            </a:r>
            <a:r>
              <a:rPr sz="1200" spc="-20" dirty="0">
                <a:latin typeface="Arial MT"/>
                <a:cs typeface="Arial MT"/>
              </a:rPr>
              <a:t> sull'ambiente.</a:t>
            </a:r>
            <a:r>
              <a:rPr sz="1200" spc="-15" dirty="0">
                <a:latin typeface="Arial MT"/>
                <a:cs typeface="Arial MT"/>
              </a:rPr>
              <a:t> Rifless </a:t>
            </a:r>
            <a:r>
              <a:rPr sz="1200" spc="-5" dirty="0">
                <a:latin typeface="Arial MT"/>
                <a:cs typeface="Arial MT"/>
              </a:rPr>
              <a:t>ioni, </a:t>
            </a:r>
            <a:r>
              <a:rPr sz="1200" spc="-30" dirty="0">
                <a:latin typeface="Arial MT"/>
                <a:cs typeface="Arial MT"/>
              </a:rPr>
              <a:t>confronto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ed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elaborazione</a:t>
            </a:r>
            <a:r>
              <a:rPr sz="1200" spc="1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grafica.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24534" y="5359717"/>
            <a:ext cx="3651250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interdisciplinare</a:t>
            </a:r>
            <a:r>
              <a:rPr sz="1200" b="1" spc="13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storia</a:t>
            </a:r>
            <a:r>
              <a:rPr sz="1200" b="1" spc="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educazione</a:t>
            </a:r>
            <a:r>
              <a:rPr sz="1200" b="1" spc="-10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civica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11834" y="5690298"/>
            <a:ext cx="9095740" cy="73342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 algn="just">
              <a:lnSpc>
                <a:spcPct val="95600"/>
              </a:lnSpc>
              <a:spcBef>
                <a:spcPts val="165"/>
              </a:spcBef>
            </a:pPr>
            <a:r>
              <a:rPr sz="1200" spc="-20" dirty="0">
                <a:latin typeface="Arial MT"/>
                <a:cs typeface="Arial MT"/>
              </a:rPr>
              <a:t>-Giornata </a:t>
            </a:r>
            <a:r>
              <a:rPr sz="1200" spc="-35" dirty="0">
                <a:latin typeface="Arial MT"/>
                <a:cs typeface="Arial MT"/>
              </a:rPr>
              <a:t>Internazionale</a:t>
            </a:r>
            <a:r>
              <a:rPr sz="1200" spc="26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della Lingua </a:t>
            </a:r>
            <a:r>
              <a:rPr sz="1200" spc="-15" dirty="0">
                <a:latin typeface="Arial MT"/>
                <a:cs typeface="Arial MT"/>
              </a:rPr>
              <a:t>Madre </a:t>
            </a:r>
            <a:r>
              <a:rPr sz="1200" spc="-10" dirty="0">
                <a:latin typeface="Arial MT"/>
                <a:cs typeface="Arial MT"/>
              </a:rPr>
              <a:t>(21/02/2024). Uscita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-10" dirty="0">
                <a:latin typeface="Arial MT"/>
                <a:cs typeface="Arial MT"/>
              </a:rPr>
              <a:t>plesso </a:t>
            </a:r>
            <a:r>
              <a:rPr sz="1200" dirty="0">
                <a:latin typeface="Arial MT"/>
                <a:cs typeface="Arial MT"/>
              </a:rPr>
              <a:t>a </a:t>
            </a:r>
            <a:r>
              <a:rPr sz="1200" spc="5" dirty="0">
                <a:latin typeface="Arial MT"/>
                <a:cs typeface="Arial MT"/>
              </a:rPr>
              <a:t>piedi </a:t>
            </a:r>
            <a:r>
              <a:rPr sz="1200" dirty="0">
                <a:latin typeface="Arial MT"/>
                <a:cs typeface="Arial MT"/>
              </a:rPr>
              <a:t>per </a:t>
            </a:r>
            <a:r>
              <a:rPr sz="1200" spc="-15" dirty="0">
                <a:latin typeface="Arial MT"/>
                <a:cs typeface="Arial MT"/>
              </a:rPr>
              <a:t>visione film d’animazione </a:t>
            </a:r>
            <a:r>
              <a:rPr sz="1200" spc="-35" dirty="0">
                <a:latin typeface="Arial MT"/>
                <a:cs typeface="Arial MT"/>
              </a:rPr>
              <a:t>“Azur </a:t>
            </a:r>
            <a:r>
              <a:rPr sz="1200" dirty="0">
                <a:latin typeface="Arial MT"/>
                <a:cs typeface="Arial MT"/>
              </a:rPr>
              <a:t>e </a:t>
            </a:r>
            <a:r>
              <a:rPr sz="1200" spc="20" dirty="0">
                <a:latin typeface="Arial MT"/>
                <a:cs typeface="Arial MT"/>
              </a:rPr>
              <a:t>Asmar” </a:t>
            </a:r>
            <a:r>
              <a:rPr sz="1200" dirty="0">
                <a:latin typeface="Arial MT"/>
                <a:cs typeface="Arial MT"/>
              </a:rPr>
              <a:t>e </a:t>
            </a:r>
            <a:r>
              <a:rPr sz="1200" spc="-20" dirty="0">
                <a:latin typeface="Arial MT"/>
                <a:cs typeface="Arial MT"/>
              </a:rPr>
              <a:t>letture 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-20" dirty="0">
                <a:latin typeface="Arial MT"/>
                <a:cs typeface="Arial MT"/>
              </a:rPr>
              <a:t>racconti </a:t>
            </a:r>
            <a:r>
              <a:rPr sz="1200" dirty="0">
                <a:latin typeface="Arial MT"/>
                <a:cs typeface="Arial MT"/>
              </a:rPr>
              <a:t>“Fiabe da </a:t>
            </a:r>
            <a:r>
              <a:rPr sz="1200" spc="-35" dirty="0">
                <a:latin typeface="Arial MT"/>
                <a:cs typeface="Arial MT"/>
              </a:rPr>
              <a:t>tutto</a:t>
            </a:r>
            <a:r>
              <a:rPr sz="1200" spc="260" dirty="0">
                <a:latin typeface="Arial MT"/>
                <a:cs typeface="Arial MT"/>
              </a:rPr>
              <a:t> </a:t>
            </a:r>
            <a:r>
              <a:rPr sz="1200" spc="15" dirty="0">
                <a:latin typeface="Arial MT"/>
                <a:cs typeface="Arial MT"/>
              </a:rPr>
              <a:t>il </a:t>
            </a:r>
            <a:r>
              <a:rPr sz="1200" spc="-20" dirty="0">
                <a:latin typeface="Arial MT"/>
                <a:cs typeface="Arial MT"/>
              </a:rPr>
              <a:t>mondo”. </a:t>
            </a:r>
            <a:r>
              <a:rPr sz="1200" spc="-25" dirty="0">
                <a:latin typeface="Arial MT"/>
                <a:cs typeface="Arial MT"/>
              </a:rPr>
              <a:t>Promuovere</a:t>
            </a:r>
            <a:r>
              <a:rPr sz="1200" spc="28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la </a:t>
            </a:r>
            <a:r>
              <a:rPr sz="1200" spc="-20" dirty="0">
                <a:latin typeface="Arial MT"/>
                <a:cs typeface="Arial MT"/>
              </a:rPr>
              <a:t>madrelingua, </a:t>
            </a:r>
            <a:r>
              <a:rPr sz="1200" spc="-25" dirty="0">
                <a:latin typeface="Arial MT"/>
                <a:cs typeface="Arial MT"/>
              </a:rPr>
              <a:t>la </a:t>
            </a:r>
            <a:r>
              <a:rPr sz="1200" spc="-10" dirty="0">
                <a:latin typeface="Arial MT"/>
                <a:cs typeface="Arial MT"/>
              </a:rPr>
              <a:t>diversità </a:t>
            </a:r>
            <a:r>
              <a:rPr sz="1200" spc="-15" dirty="0">
                <a:latin typeface="Arial MT"/>
                <a:cs typeface="Arial MT"/>
              </a:rPr>
              <a:t>linguistica, </a:t>
            </a:r>
            <a:r>
              <a:rPr sz="1200" spc="-35" dirty="0">
                <a:latin typeface="Arial MT"/>
                <a:cs typeface="Arial MT"/>
              </a:rPr>
              <a:t>culturale</a:t>
            </a:r>
            <a:r>
              <a:rPr sz="1200" spc="26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 </a:t>
            </a:r>
            <a:r>
              <a:rPr sz="1200" spc="15" dirty="0">
                <a:latin typeface="Arial MT"/>
                <a:cs typeface="Arial MT"/>
              </a:rPr>
              <a:t>il </a:t>
            </a:r>
            <a:r>
              <a:rPr sz="1200" spc="-25" dirty="0">
                <a:latin typeface="Arial MT"/>
                <a:cs typeface="Arial MT"/>
              </a:rPr>
              <a:t>multilinguismo</a:t>
            </a:r>
            <a:r>
              <a:rPr sz="1200" spc="28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affinché</a:t>
            </a:r>
            <a:r>
              <a:rPr sz="1200" spc="28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la lingua</a:t>
            </a:r>
            <a:r>
              <a:rPr sz="1200" spc="28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la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35" dirty="0">
                <a:latin typeface="Arial MT"/>
                <a:cs typeface="Arial MT"/>
              </a:rPr>
              <a:t>cultura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-5" dirty="0">
                <a:latin typeface="Arial MT"/>
                <a:cs typeface="Arial MT"/>
              </a:rPr>
              <a:t>origine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non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siano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spc="-35" dirty="0">
                <a:latin typeface="Arial MT"/>
                <a:cs typeface="Arial MT"/>
              </a:rPr>
              <a:t>un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ostacolo,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ma </a:t>
            </a:r>
            <a:r>
              <a:rPr sz="1200" spc="-50" dirty="0">
                <a:latin typeface="Arial MT"/>
                <a:cs typeface="Arial MT"/>
              </a:rPr>
              <a:t>una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preziosa</a:t>
            </a:r>
            <a:r>
              <a:rPr sz="1200" spc="-5" dirty="0">
                <a:latin typeface="Arial MT"/>
                <a:cs typeface="Arial MT"/>
              </a:rPr>
              <a:t> risorsa </a:t>
            </a:r>
            <a:r>
              <a:rPr sz="1200" dirty="0">
                <a:latin typeface="Arial MT"/>
                <a:cs typeface="Arial MT"/>
              </a:rPr>
              <a:t>per </a:t>
            </a:r>
            <a:r>
              <a:rPr sz="1200" spc="-20" dirty="0">
                <a:latin typeface="Arial MT"/>
                <a:cs typeface="Arial MT"/>
              </a:rPr>
              <a:t>preservare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 </a:t>
            </a:r>
            <a:r>
              <a:rPr sz="1200" spc="-10" dirty="0">
                <a:latin typeface="Arial MT"/>
                <a:cs typeface="Arial MT"/>
              </a:rPr>
              <a:t>arricchire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spc="15" dirty="0">
                <a:latin typeface="Arial MT"/>
                <a:cs typeface="Arial MT"/>
              </a:rPr>
              <a:t>il </a:t>
            </a:r>
            <a:r>
              <a:rPr sz="1200" spc="-10" dirty="0">
                <a:latin typeface="Arial MT"/>
                <a:cs typeface="Arial MT"/>
              </a:rPr>
              <a:t>patrimonio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spc="-35" dirty="0">
                <a:latin typeface="Arial MT"/>
                <a:cs typeface="Arial MT"/>
              </a:rPr>
              <a:t>culturale</a:t>
            </a:r>
            <a:r>
              <a:rPr sz="1200" spc="26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glob ale, 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contribuendo</a:t>
            </a:r>
            <a:r>
              <a:rPr sz="1200" spc="19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così </a:t>
            </a:r>
            <a:r>
              <a:rPr sz="1200" spc="-25" dirty="0">
                <a:latin typeface="Arial MT"/>
                <a:cs typeface="Arial MT"/>
              </a:rPr>
              <a:t>alla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coesione</a:t>
            </a:r>
            <a:r>
              <a:rPr sz="1200" spc="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sociale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all’integrazione</a:t>
            </a:r>
            <a:r>
              <a:rPr sz="1200" spc="265" dirty="0">
                <a:latin typeface="Arial MT"/>
                <a:cs typeface="Arial MT"/>
              </a:rPr>
              <a:t> </a:t>
            </a:r>
            <a:r>
              <a:rPr sz="1200" spc="-30" dirty="0">
                <a:latin typeface="Arial MT"/>
                <a:cs typeface="Arial MT"/>
              </a:rPr>
              <a:t>culturale.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4534" y="1029906"/>
            <a:ext cx="3508375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interdisciplinare</a:t>
            </a:r>
            <a:r>
              <a:rPr sz="1200" b="1" spc="12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storia</a:t>
            </a:r>
            <a:r>
              <a:rPr sz="1200" b="1" spc="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arte</a:t>
            </a:r>
            <a:r>
              <a:rPr sz="1200" b="1" spc="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immagine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1834" y="1350962"/>
            <a:ext cx="9105900" cy="389890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>
              <a:lnSpc>
                <a:spcPts val="1430"/>
              </a:lnSpc>
              <a:spcBef>
                <a:spcPts val="155"/>
              </a:spcBef>
            </a:pPr>
            <a:r>
              <a:rPr sz="1200" dirty="0">
                <a:latin typeface="Arial MT"/>
                <a:cs typeface="Arial MT"/>
              </a:rPr>
              <a:t>- </a:t>
            </a:r>
            <a:r>
              <a:rPr sz="1200" spc="-55" dirty="0">
                <a:latin typeface="Arial MT"/>
                <a:cs typeface="Arial MT"/>
              </a:rPr>
              <a:t>Il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fuoco </a:t>
            </a:r>
            <a:r>
              <a:rPr sz="1200" spc="-35" dirty="0">
                <a:latin typeface="Arial MT"/>
                <a:cs typeface="Arial MT"/>
              </a:rPr>
              <a:t>nella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storia. </a:t>
            </a:r>
            <a:r>
              <a:rPr sz="1200" dirty="0">
                <a:latin typeface="Arial MT"/>
                <a:cs typeface="Arial MT"/>
              </a:rPr>
              <a:t>I </a:t>
            </a:r>
            <a:r>
              <a:rPr sz="1200" spc="-15" dirty="0">
                <a:latin typeface="Arial MT"/>
                <a:cs typeface="Arial MT"/>
              </a:rPr>
              <a:t>cambiamenti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innescati </a:t>
            </a:r>
            <a:r>
              <a:rPr sz="1200" spc="-20" dirty="0">
                <a:latin typeface="Arial MT"/>
                <a:cs typeface="Arial MT"/>
              </a:rPr>
              <a:t>dalla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scoperta </a:t>
            </a:r>
            <a:r>
              <a:rPr sz="1200" dirty="0">
                <a:latin typeface="Arial MT"/>
                <a:cs typeface="Arial MT"/>
              </a:rPr>
              <a:t>del </a:t>
            </a:r>
            <a:r>
              <a:rPr sz="1200" spc="-20" dirty="0">
                <a:latin typeface="Arial MT"/>
                <a:cs typeface="Arial MT"/>
              </a:rPr>
              <a:t>fuoco. </a:t>
            </a:r>
            <a:r>
              <a:rPr sz="1200" spc="-25" dirty="0">
                <a:latin typeface="Arial MT"/>
                <a:cs typeface="Arial MT"/>
              </a:rPr>
              <a:t>Realizzazione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del </a:t>
            </a:r>
            <a:r>
              <a:rPr sz="1200" spc="-20" dirty="0">
                <a:latin typeface="Arial MT"/>
                <a:cs typeface="Arial MT"/>
              </a:rPr>
              <a:t>fuoco </a:t>
            </a:r>
            <a:r>
              <a:rPr sz="1200" dirty="0">
                <a:latin typeface="Arial MT"/>
                <a:cs typeface="Arial MT"/>
              </a:rPr>
              <a:t>con </a:t>
            </a:r>
            <a:r>
              <a:rPr sz="1200" spc="-20" dirty="0">
                <a:latin typeface="Arial MT"/>
                <a:cs typeface="Arial MT"/>
              </a:rPr>
              <a:t>l’uso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della </a:t>
            </a:r>
            <a:r>
              <a:rPr sz="1200" spc="-10" dirty="0">
                <a:latin typeface="Arial MT"/>
                <a:cs typeface="Arial MT"/>
              </a:rPr>
              <a:t>tecnica </a:t>
            </a:r>
            <a:r>
              <a:rPr sz="1200" dirty="0">
                <a:latin typeface="Arial MT"/>
                <a:cs typeface="Arial MT"/>
              </a:rPr>
              <a:t>del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ritaglio </a:t>
            </a:r>
            <a:r>
              <a:rPr sz="1200" dirty="0">
                <a:latin typeface="Arial MT"/>
                <a:cs typeface="Arial MT"/>
              </a:rPr>
              <a:t>e del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collage.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4534" y="3404870"/>
            <a:ext cx="3698875" cy="190500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85725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interdisciplinare</a:t>
            </a:r>
            <a:r>
              <a:rPr sz="1200" b="1" spc="13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storia</a:t>
            </a:r>
            <a:r>
              <a:rPr sz="1200" b="1" spc="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educazione</a:t>
            </a:r>
            <a:r>
              <a:rPr sz="1200" b="1" spc="-10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civica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1834" y="3735387"/>
            <a:ext cx="9099550" cy="73342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 algn="just">
              <a:lnSpc>
                <a:spcPct val="95600"/>
              </a:lnSpc>
              <a:spcBef>
                <a:spcPts val="165"/>
              </a:spcBef>
            </a:pPr>
            <a:r>
              <a:rPr sz="1200" spc="-10" dirty="0">
                <a:latin typeface="Arial MT"/>
                <a:cs typeface="Arial MT"/>
              </a:rPr>
              <a:t>-Festa </a:t>
            </a:r>
            <a:r>
              <a:rPr sz="1200" spc="-35" dirty="0">
                <a:latin typeface="Arial MT"/>
                <a:cs typeface="Arial MT"/>
              </a:rPr>
              <a:t>Internazionale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delle </a:t>
            </a:r>
            <a:r>
              <a:rPr sz="1200" spc="-25" dirty="0">
                <a:latin typeface="Arial MT"/>
                <a:cs typeface="Arial MT"/>
              </a:rPr>
              <a:t>Donne </a:t>
            </a:r>
            <a:r>
              <a:rPr sz="1200" spc="-10" dirty="0">
                <a:latin typeface="Arial MT"/>
                <a:cs typeface="Arial MT"/>
              </a:rPr>
              <a:t>(08/03/2024) </a:t>
            </a:r>
            <a:r>
              <a:rPr sz="1200" dirty="0">
                <a:latin typeface="Arial MT"/>
                <a:cs typeface="Arial MT"/>
              </a:rPr>
              <a:t>per </a:t>
            </a:r>
            <a:r>
              <a:rPr sz="1200" spc="-25" dirty="0">
                <a:latin typeface="Arial MT"/>
                <a:cs typeface="Arial MT"/>
              </a:rPr>
              <a:t>la </a:t>
            </a:r>
            <a:r>
              <a:rPr sz="1200" spc="-20" dirty="0">
                <a:latin typeface="Arial MT"/>
                <a:cs typeface="Arial MT"/>
              </a:rPr>
              <a:t>promozione della </a:t>
            </a:r>
            <a:r>
              <a:rPr sz="1200" spc="-5" dirty="0">
                <a:latin typeface="Arial MT"/>
                <a:cs typeface="Arial MT"/>
              </a:rPr>
              <a:t>parità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-15" dirty="0">
                <a:latin typeface="Arial MT"/>
                <a:cs typeface="Arial MT"/>
              </a:rPr>
              <a:t>genere, dell’emancipazione </a:t>
            </a:r>
            <a:r>
              <a:rPr sz="1200" dirty="0">
                <a:latin typeface="Arial MT"/>
                <a:cs typeface="Arial MT"/>
              </a:rPr>
              <a:t>e dei </a:t>
            </a:r>
            <a:r>
              <a:rPr sz="1200" spc="-5" dirty="0">
                <a:latin typeface="Arial MT"/>
                <a:cs typeface="Arial MT"/>
              </a:rPr>
              <a:t>diritti </a:t>
            </a:r>
            <a:r>
              <a:rPr sz="1200" spc="20" dirty="0">
                <a:latin typeface="Arial MT"/>
                <a:cs typeface="Arial MT"/>
              </a:rPr>
              <a:t>delle </a:t>
            </a:r>
            <a:r>
              <a:rPr sz="1200" spc="-30" dirty="0">
                <a:latin typeface="Arial MT"/>
                <a:cs typeface="Arial MT"/>
              </a:rPr>
              <a:t>donne </a:t>
            </a:r>
            <a:r>
              <a:rPr sz="1200" spc="-25" dirty="0">
                <a:latin typeface="Arial MT"/>
                <a:cs typeface="Arial MT"/>
              </a:rPr>
              <a:t>nel </a:t>
            </a:r>
            <a:r>
              <a:rPr sz="1200" spc="-20" dirty="0">
                <a:latin typeface="Arial MT"/>
                <a:cs typeface="Arial MT"/>
              </a:rPr>
              <a:t> mondo, </a:t>
            </a:r>
            <a:r>
              <a:rPr sz="1200" dirty="0">
                <a:latin typeface="Arial MT"/>
                <a:cs typeface="Arial MT"/>
              </a:rPr>
              <a:t>per </a:t>
            </a:r>
            <a:r>
              <a:rPr sz="1200" spc="-20" dirty="0">
                <a:latin typeface="Arial MT"/>
                <a:cs typeface="Arial MT"/>
              </a:rPr>
              <a:t>prevenire </a:t>
            </a:r>
            <a:r>
              <a:rPr sz="1200" spc="-10" dirty="0">
                <a:latin typeface="Arial MT"/>
                <a:cs typeface="Arial MT"/>
              </a:rPr>
              <a:t>qualsiasi </a:t>
            </a:r>
            <a:r>
              <a:rPr sz="1200" spc="-20" dirty="0">
                <a:latin typeface="Arial MT"/>
                <a:cs typeface="Arial MT"/>
              </a:rPr>
              <a:t>forma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-30" dirty="0">
                <a:latin typeface="Arial MT"/>
                <a:cs typeface="Arial MT"/>
              </a:rPr>
              <a:t>violenza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-15" dirty="0">
                <a:latin typeface="Arial MT"/>
                <a:cs typeface="Arial MT"/>
              </a:rPr>
              <a:t>genere. </a:t>
            </a:r>
            <a:r>
              <a:rPr sz="1200" spc="10" dirty="0">
                <a:latin typeface="Arial MT"/>
                <a:cs typeface="Arial MT"/>
              </a:rPr>
              <a:t>L’8 </a:t>
            </a:r>
            <a:r>
              <a:rPr sz="1200" spc="-30" dirty="0">
                <a:latin typeface="Arial MT"/>
                <a:cs typeface="Arial MT"/>
              </a:rPr>
              <a:t>marzo </a:t>
            </a:r>
            <a:r>
              <a:rPr sz="1200" dirty="0">
                <a:latin typeface="Arial MT"/>
                <a:cs typeface="Arial MT"/>
              </a:rPr>
              <a:t>è </a:t>
            </a:r>
            <a:r>
              <a:rPr sz="1200" spc="-15" dirty="0">
                <a:latin typeface="Arial MT"/>
                <a:cs typeface="Arial MT"/>
              </a:rPr>
              <a:t>riconosciuto </a:t>
            </a:r>
            <a:r>
              <a:rPr sz="1200" spc="-10" dirty="0">
                <a:latin typeface="Arial MT"/>
                <a:cs typeface="Arial MT"/>
              </a:rPr>
              <a:t>come </a:t>
            </a:r>
            <a:r>
              <a:rPr sz="1200" spc="15" dirty="0">
                <a:latin typeface="Arial MT"/>
                <a:cs typeface="Arial MT"/>
              </a:rPr>
              <a:t>il </a:t>
            </a:r>
            <a:r>
              <a:rPr sz="1200" spc="-15" dirty="0">
                <a:latin typeface="Arial MT"/>
                <a:cs typeface="Arial MT"/>
              </a:rPr>
              <a:t>giorno </a:t>
            </a:r>
            <a:r>
              <a:rPr sz="1200" spc="-30" dirty="0">
                <a:latin typeface="Arial MT"/>
                <a:cs typeface="Arial MT"/>
              </a:rPr>
              <a:t>Internazionale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dei </a:t>
            </a:r>
            <a:r>
              <a:rPr sz="1200" spc="-5" dirty="0">
                <a:latin typeface="Arial MT"/>
                <a:cs typeface="Arial MT"/>
              </a:rPr>
              <a:t>Diritti </a:t>
            </a:r>
            <a:r>
              <a:rPr sz="1200" spc="-20" dirty="0">
                <a:latin typeface="Arial MT"/>
                <a:cs typeface="Arial MT"/>
              </a:rPr>
              <a:t>della Donna, 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per </a:t>
            </a:r>
            <a:r>
              <a:rPr sz="1200" spc="-10" dirty="0">
                <a:latin typeface="Arial MT"/>
                <a:cs typeface="Arial MT"/>
              </a:rPr>
              <a:t>ricordare </a:t>
            </a:r>
            <a:r>
              <a:rPr sz="1200" spc="-25" dirty="0">
                <a:latin typeface="Arial MT"/>
                <a:cs typeface="Arial MT"/>
              </a:rPr>
              <a:t>non </a:t>
            </a:r>
            <a:r>
              <a:rPr sz="1200" spc="-15" dirty="0">
                <a:latin typeface="Arial MT"/>
                <a:cs typeface="Arial MT"/>
              </a:rPr>
              <a:t>solo </a:t>
            </a:r>
            <a:r>
              <a:rPr sz="1200" spc="-30" dirty="0">
                <a:latin typeface="Arial MT"/>
                <a:cs typeface="Arial MT"/>
              </a:rPr>
              <a:t>quelle</a:t>
            </a:r>
            <a:r>
              <a:rPr sz="1200" spc="-25" dirty="0">
                <a:latin typeface="Arial MT"/>
                <a:cs typeface="Arial MT"/>
              </a:rPr>
              <a:t> che </a:t>
            </a:r>
            <a:r>
              <a:rPr sz="1200" spc="-20" dirty="0">
                <a:latin typeface="Arial MT"/>
                <a:cs typeface="Arial MT"/>
              </a:rPr>
              <a:t>sono </a:t>
            </a:r>
            <a:r>
              <a:rPr sz="1200" spc="-15" dirty="0">
                <a:latin typeface="Arial MT"/>
                <a:cs typeface="Arial MT"/>
              </a:rPr>
              <a:t>state </a:t>
            </a:r>
            <a:r>
              <a:rPr sz="1200" spc="-25" dirty="0">
                <a:latin typeface="Arial MT"/>
                <a:cs typeface="Arial MT"/>
              </a:rPr>
              <a:t>le </a:t>
            </a:r>
            <a:r>
              <a:rPr sz="1200" spc="-20" dirty="0">
                <a:latin typeface="Arial MT"/>
                <a:cs typeface="Arial MT"/>
              </a:rPr>
              <a:t>conquiste </a:t>
            </a:r>
            <a:r>
              <a:rPr sz="1200" spc="-10" dirty="0">
                <a:latin typeface="Arial MT"/>
                <a:cs typeface="Arial MT"/>
              </a:rPr>
              <a:t>politiche, </a:t>
            </a:r>
            <a:r>
              <a:rPr sz="1200" spc="-5" dirty="0">
                <a:latin typeface="Arial MT"/>
                <a:cs typeface="Arial MT"/>
              </a:rPr>
              <a:t>sociali </a:t>
            </a:r>
            <a:r>
              <a:rPr sz="1200" dirty="0">
                <a:latin typeface="Arial MT"/>
                <a:cs typeface="Arial MT"/>
              </a:rPr>
              <a:t>ed </a:t>
            </a:r>
            <a:r>
              <a:rPr sz="1200" spc="-15" dirty="0">
                <a:latin typeface="Arial MT"/>
                <a:cs typeface="Arial MT"/>
              </a:rPr>
              <a:t>economiche, ma </a:t>
            </a:r>
            <a:r>
              <a:rPr sz="1200" spc="-30" dirty="0">
                <a:latin typeface="Arial MT"/>
                <a:cs typeface="Arial MT"/>
              </a:rPr>
              <a:t>anche</a:t>
            </a:r>
            <a:r>
              <a:rPr sz="1200" spc="27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le </a:t>
            </a:r>
            <a:r>
              <a:rPr sz="1200" spc="-30" dirty="0">
                <a:latin typeface="Arial MT"/>
                <a:cs typeface="Arial MT"/>
              </a:rPr>
              <a:t>violenze</a:t>
            </a:r>
            <a:r>
              <a:rPr sz="1200" spc="27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-25" dirty="0">
                <a:latin typeface="Arial MT"/>
                <a:cs typeface="Arial MT"/>
              </a:rPr>
              <a:t>cui le </a:t>
            </a:r>
            <a:r>
              <a:rPr sz="1200" dirty="0">
                <a:latin typeface="Arial MT"/>
                <a:cs typeface="Arial MT"/>
              </a:rPr>
              <a:t>do </a:t>
            </a:r>
            <a:r>
              <a:rPr sz="1200" spc="-50" dirty="0">
                <a:latin typeface="Arial MT"/>
                <a:cs typeface="Arial MT"/>
              </a:rPr>
              <a:t>nne</a:t>
            </a:r>
            <a:r>
              <a:rPr sz="1200" spc="23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sono </a:t>
            </a:r>
            <a:r>
              <a:rPr sz="1200" spc="-15" dirty="0">
                <a:latin typeface="Arial MT"/>
                <a:cs typeface="Arial MT"/>
              </a:rPr>
              <a:t> state</a:t>
            </a:r>
            <a:r>
              <a:rPr sz="1200" spc="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sono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ancora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oggetto.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4534" y="4596828"/>
            <a:ext cx="3365500" cy="17208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70"/>
              </a:lnSpc>
            </a:pPr>
            <a:r>
              <a:rPr sz="1100" b="1" spc="10" dirty="0">
                <a:latin typeface="Arial"/>
                <a:cs typeface="Arial"/>
              </a:rPr>
              <a:t>Lavoro</a:t>
            </a:r>
            <a:r>
              <a:rPr sz="1100" b="1" spc="-8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interdisciplinare</a:t>
            </a:r>
            <a:r>
              <a:rPr sz="1100" b="1" spc="-2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storia</a:t>
            </a:r>
            <a:r>
              <a:rPr sz="1100" b="1" spc="-20" dirty="0">
                <a:latin typeface="Arial"/>
                <a:cs typeface="Arial"/>
              </a:rPr>
              <a:t> </a:t>
            </a:r>
            <a:r>
              <a:rPr sz="1100" b="1" spc="5" dirty="0">
                <a:latin typeface="Arial"/>
                <a:cs typeface="Arial"/>
              </a:rPr>
              <a:t>/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spc="5" dirty="0">
                <a:latin typeface="Arial"/>
                <a:cs typeface="Arial"/>
              </a:rPr>
              <a:t>educazione</a:t>
            </a:r>
            <a:r>
              <a:rPr sz="1100" b="1" spc="-20" dirty="0">
                <a:latin typeface="Arial"/>
                <a:cs typeface="Arial"/>
              </a:rPr>
              <a:t> </a:t>
            </a:r>
            <a:r>
              <a:rPr sz="1100" b="1" spc="5" dirty="0">
                <a:latin typeface="Arial"/>
                <a:cs typeface="Arial"/>
              </a:rPr>
              <a:t>civica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1834" y="4898707"/>
            <a:ext cx="9110345" cy="52197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 algn="just">
              <a:lnSpc>
                <a:spcPts val="1280"/>
              </a:lnSpc>
              <a:spcBef>
                <a:spcPts val="200"/>
              </a:spcBef>
            </a:pPr>
            <a:r>
              <a:rPr sz="1100" spc="-10" dirty="0">
                <a:latin typeface="Arial MT"/>
                <a:cs typeface="Arial MT"/>
              </a:rPr>
              <a:t>-Giornata </a:t>
            </a:r>
            <a:r>
              <a:rPr sz="1100" spc="-20" dirty="0">
                <a:latin typeface="Arial MT"/>
                <a:cs typeface="Arial MT"/>
              </a:rPr>
              <a:t>dell’Unità </a:t>
            </a:r>
            <a:r>
              <a:rPr sz="1100" spc="-10" dirty="0">
                <a:latin typeface="Arial MT"/>
                <a:cs typeface="Arial MT"/>
              </a:rPr>
              <a:t>nazionale, </a:t>
            </a:r>
            <a:r>
              <a:rPr sz="1100" spc="-15" dirty="0">
                <a:latin typeface="Arial MT"/>
                <a:cs typeface="Arial MT"/>
              </a:rPr>
              <a:t>della </a:t>
            </a:r>
            <a:r>
              <a:rPr sz="1100" dirty="0">
                <a:latin typeface="Arial MT"/>
                <a:cs typeface="Arial MT"/>
              </a:rPr>
              <a:t>Costituzione, </a:t>
            </a:r>
            <a:r>
              <a:rPr sz="1100" spc="-25" dirty="0">
                <a:latin typeface="Arial MT"/>
                <a:cs typeface="Arial MT"/>
              </a:rPr>
              <a:t>dell’Inno </a:t>
            </a:r>
            <a:r>
              <a:rPr sz="1100" spc="15" dirty="0">
                <a:latin typeface="Arial MT"/>
                <a:cs typeface="Arial MT"/>
              </a:rPr>
              <a:t>e </a:t>
            </a:r>
            <a:r>
              <a:rPr sz="1100" spc="-15" dirty="0">
                <a:latin typeface="Arial MT"/>
                <a:cs typeface="Arial MT"/>
              </a:rPr>
              <a:t>della </a:t>
            </a:r>
            <a:r>
              <a:rPr sz="1100" spc="-5" dirty="0">
                <a:latin typeface="Arial MT"/>
                <a:cs typeface="Arial MT"/>
              </a:rPr>
              <a:t>Bandiera </a:t>
            </a:r>
            <a:r>
              <a:rPr sz="1100" spc="-10" dirty="0">
                <a:latin typeface="Arial MT"/>
                <a:cs typeface="Arial MT"/>
              </a:rPr>
              <a:t>(17/03/2024). </a:t>
            </a:r>
            <a:r>
              <a:rPr sz="1100" dirty="0">
                <a:latin typeface="Arial MT"/>
                <a:cs typeface="Arial MT"/>
              </a:rPr>
              <a:t>Promuovere </a:t>
            </a:r>
            <a:r>
              <a:rPr sz="1100" spc="5" dirty="0">
                <a:latin typeface="Arial MT"/>
                <a:cs typeface="Arial MT"/>
              </a:rPr>
              <a:t>i </a:t>
            </a:r>
            <a:r>
              <a:rPr sz="1100" spc="-10" dirty="0">
                <a:latin typeface="Arial MT"/>
                <a:cs typeface="Arial MT"/>
              </a:rPr>
              <a:t>valori </a:t>
            </a:r>
            <a:r>
              <a:rPr sz="1100" spc="-5" dirty="0">
                <a:latin typeface="Arial MT"/>
                <a:cs typeface="Arial MT"/>
              </a:rPr>
              <a:t>di </a:t>
            </a:r>
            <a:r>
              <a:rPr sz="1100" dirty="0">
                <a:latin typeface="Arial MT"/>
                <a:cs typeface="Arial MT"/>
              </a:rPr>
              <a:t>cittadinanza, </a:t>
            </a:r>
            <a:r>
              <a:rPr sz="1100" spc="-5" dirty="0">
                <a:latin typeface="Arial MT"/>
                <a:cs typeface="Arial MT"/>
              </a:rPr>
              <a:t>fondamento di una </a:t>
            </a:r>
            <a:r>
              <a:rPr sz="110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positiva convivenza civile consolidando </a:t>
            </a:r>
            <a:r>
              <a:rPr sz="1100" spc="-15" dirty="0">
                <a:latin typeface="Arial MT"/>
                <a:cs typeface="Arial MT"/>
              </a:rPr>
              <a:t>l’identità </a:t>
            </a:r>
            <a:r>
              <a:rPr sz="1100" spc="-5" dirty="0">
                <a:latin typeface="Arial MT"/>
                <a:cs typeface="Arial MT"/>
              </a:rPr>
              <a:t>nazionale attraverso </a:t>
            </a:r>
            <a:r>
              <a:rPr sz="1100" spc="-10" dirty="0">
                <a:latin typeface="Arial MT"/>
                <a:cs typeface="Arial MT"/>
              </a:rPr>
              <a:t>il </a:t>
            </a:r>
            <a:r>
              <a:rPr sz="1100" dirty="0">
                <a:latin typeface="Arial MT"/>
                <a:cs typeface="Arial MT"/>
              </a:rPr>
              <a:t>ricordo </a:t>
            </a:r>
            <a:r>
              <a:rPr sz="1100" spc="15" dirty="0">
                <a:latin typeface="Arial MT"/>
                <a:cs typeface="Arial MT"/>
              </a:rPr>
              <a:t>e </a:t>
            </a:r>
            <a:r>
              <a:rPr sz="1100" spc="-5" dirty="0">
                <a:latin typeface="Arial MT"/>
                <a:cs typeface="Arial MT"/>
              </a:rPr>
              <a:t>la </a:t>
            </a:r>
            <a:r>
              <a:rPr sz="1100" spc="10" dirty="0">
                <a:latin typeface="Arial MT"/>
                <a:cs typeface="Arial MT"/>
              </a:rPr>
              <a:t>memoria </a:t>
            </a:r>
            <a:r>
              <a:rPr sz="1100" dirty="0">
                <a:latin typeface="Arial MT"/>
                <a:cs typeface="Arial MT"/>
              </a:rPr>
              <a:t>civica. Ascolto </a:t>
            </a:r>
            <a:r>
              <a:rPr sz="1100" spc="15" dirty="0">
                <a:latin typeface="Arial MT"/>
                <a:cs typeface="Arial MT"/>
              </a:rPr>
              <a:t>e </a:t>
            </a:r>
            <a:r>
              <a:rPr sz="1100" spc="5" dirty="0">
                <a:latin typeface="Arial MT"/>
                <a:cs typeface="Arial MT"/>
              </a:rPr>
              <a:t>canto </a:t>
            </a:r>
            <a:r>
              <a:rPr sz="1100" spc="-25" dirty="0">
                <a:latin typeface="Arial MT"/>
                <a:cs typeface="Arial MT"/>
              </a:rPr>
              <a:t>dell’Inno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di </a:t>
            </a:r>
            <a:r>
              <a:rPr sz="1100" spc="-15" dirty="0">
                <a:latin typeface="Arial MT"/>
                <a:cs typeface="Arial MT"/>
              </a:rPr>
              <a:t>Mameli. </a:t>
            </a:r>
            <a:r>
              <a:rPr sz="1100" spc="10" dirty="0">
                <a:latin typeface="Arial MT"/>
                <a:cs typeface="Arial MT"/>
              </a:rPr>
              <a:t>Esamina </a:t>
            </a:r>
            <a:r>
              <a:rPr sz="1100" spc="15" dirty="0">
                <a:latin typeface="Arial MT"/>
                <a:cs typeface="Arial MT"/>
              </a:rPr>
              <a:t> </a:t>
            </a:r>
            <a:r>
              <a:rPr sz="1100" spc="-15" dirty="0">
                <a:latin typeface="Arial MT"/>
                <a:cs typeface="Arial MT"/>
              </a:rPr>
              <a:t>della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bandiera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nazionale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spc="15" dirty="0">
                <a:latin typeface="Arial MT"/>
                <a:cs typeface="Arial MT"/>
              </a:rPr>
              <a:t>e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rappresentazione</a:t>
            </a:r>
            <a:r>
              <a:rPr sz="1100" spc="-10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grafica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del</a:t>
            </a:r>
            <a:r>
              <a:rPr sz="1100" spc="-10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Tricolore.</a:t>
            </a:r>
            <a:r>
              <a:rPr sz="1100" spc="-10" dirty="0">
                <a:latin typeface="Arial MT"/>
                <a:cs typeface="Arial MT"/>
              </a:rPr>
              <a:t> Approfondimento</a:t>
            </a:r>
            <a:r>
              <a:rPr sz="1100" spc="60" dirty="0">
                <a:latin typeface="Arial MT"/>
                <a:cs typeface="Arial MT"/>
              </a:rPr>
              <a:t> </a:t>
            </a:r>
            <a:r>
              <a:rPr sz="1100" spc="15" dirty="0">
                <a:latin typeface="Arial MT"/>
                <a:cs typeface="Arial MT"/>
              </a:rPr>
              <a:t>e</a:t>
            </a:r>
            <a:r>
              <a:rPr sz="1100" spc="-10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riflessioni</a:t>
            </a:r>
            <a:r>
              <a:rPr sz="1100" spc="-100" dirty="0">
                <a:latin typeface="Arial MT"/>
                <a:cs typeface="Arial MT"/>
              </a:rPr>
              <a:t> </a:t>
            </a:r>
            <a:r>
              <a:rPr sz="1100" spc="10" dirty="0">
                <a:latin typeface="Arial MT"/>
                <a:cs typeface="Arial MT"/>
              </a:rPr>
              <a:t>sui</a:t>
            </a:r>
            <a:r>
              <a:rPr sz="1100" spc="-100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valori</a:t>
            </a:r>
            <a:r>
              <a:rPr sz="1100" spc="55" dirty="0">
                <a:latin typeface="Arial MT"/>
                <a:cs typeface="Arial MT"/>
              </a:rPr>
              <a:t> </a:t>
            </a:r>
            <a:r>
              <a:rPr sz="1100" spc="-15" dirty="0">
                <a:latin typeface="Arial MT"/>
                <a:cs typeface="Arial MT"/>
              </a:rPr>
              <a:t>legati</a:t>
            </a:r>
            <a:r>
              <a:rPr sz="1100" spc="-100" dirty="0">
                <a:latin typeface="Arial MT"/>
                <a:cs typeface="Arial MT"/>
              </a:rPr>
              <a:t> </a:t>
            </a:r>
            <a:r>
              <a:rPr sz="1100" spc="-15" dirty="0">
                <a:latin typeface="Arial MT"/>
                <a:cs typeface="Arial MT"/>
              </a:rPr>
              <a:t>all’unità</a:t>
            </a:r>
            <a:r>
              <a:rPr sz="1100" spc="110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nazionale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spc="15" dirty="0">
                <a:latin typeface="Arial MT"/>
                <a:cs typeface="Arial MT"/>
              </a:rPr>
              <a:t>e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alla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Costituzione.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4534" y="5541073"/>
            <a:ext cx="3651250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 </a:t>
            </a:r>
            <a:r>
              <a:rPr sz="1200" b="1" spc="-15" dirty="0">
                <a:latin typeface="Arial"/>
                <a:cs typeface="Arial"/>
              </a:rPr>
              <a:t>interdisciplinare</a:t>
            </a:r>
            <a:r>
              <a:rPr sz="1200" b="1" spc="13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storia</a:t>
            </a:r>
            <a:r>
              <a:rPr sz="1200" b="1" spc="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educazione</a:t>
            </a:r>
            <a:r>
              <a:rPr sz="1200" b="1" spc="-10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civica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1834" y="5862002"/>
            <a:ext cx="653542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" dirty="0">
                <a:latin typeface="Arial MT"/>
                <a:cs typeface="Arial MT"/>
              </a:rPr>
              <a:t>-Riflessioni</a:t>
            </a:r>
            <a:r>
              <a:rPr sz="1200" spc="15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sull’espressione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“Madre</a:t>
            </a:r>
            <a:r>
              <a:rPr sz="1200" spc="5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Terra”</a:t>
            </a:r>
            <a:r>
              <a:rPr sz="1200" spc="95" dirty="0">
                <a:latin typeface="Arial MT"/>
                <a:cs typeface="Arial MT"/>
              </a:rPr>
              <a:t> </a:t>
            </a:r>
            <a:r>
              <a:rPr sz="1200" spc="15" dirty="0">
                <a:latin typeface="Arial MT"/>
                <a:cs typeface="Arial MT"/>
              </a:rPr>
              <a:t>in</a:t>
            </a:r>
            <a:r>
              <a:rPr sz="1200" spc="-25" dirty="0">
                <a:latin typeface="Arial MT"/>
                <a:cs typeface="Arial MT"/>
              </a:rPr>
              <a:t> relazione</a:t>
            </a:r>
            <a:r>
              <a:rPr sz="1200" spc="204" dirty="0">
                <a:latin typeface="Arial MT"/>
                <a:cs typeface="Arial MT"/>
              </a:rPr>
              <a:t> </a:t>
            </a:r>
            <a:r>
              <a:rPr sz="1200" spc="-30" dirty="0">
                <a:latin typeface="Arial MT"/>
                <a:cs typeface="Arial MT"/>
              </a:rPr>
              <a:t>anche</a:t>
            </a:r>
            <a:r>
              <a:rPr sz="1200" spc="1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al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30" dirty="0">
                <a:latin typeface="Arial MT"/>
                <a:cs typeface="Arial MT"/>
              </a:rPr>
              <a:t>culto</a:t>
            </a:r>
            <a:r>
              <a:rPr sz="1200" spc="12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della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sepoltura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spc="-35" dirty="0">
                <a:latin typeface="Arial MT"/>
                <a:cs typeface="Arial MT"/>
              </a:rPr>
              <a:t>nella</a:t>
            </a:r>
            <a:r>
              <a:rPr sz="1200" spc="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storia.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4534" y="6189662"/>
            <a:ext cx="3880485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15" dirty="0">
                <a:latin typeface="Arial"/>
                <a:cs typeface="Arial"/>
              </a:rPr>
              <a:t> interdisciplinare</a:t>
            </a:r>
            <a:r>
              <a:rPr sz="1200" b="1" spc="1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geografia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educazione</a:t>
            </a:r>
            <a:r>
              <a:rPr sz="1200" b="1" spc="-10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civica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720090" y="1878329"/>
            <a:ext cx="1838325" cy="13906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1834" y="702373"/>
            <a:ext cx="9087485" cy="38036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1350"/>
              </a:lnSpc>
              <a:spcBef>
                <a:spcPts val="220"/>
              </a:spcBef>
            </a:pPr>
            <a:r>
              <a:rPr sz="1200" spc="-20" dirty="0">
                <a:latin typeface="Arial MT"/>
                <a:cs typeface="Arial MT"/>
              </a:rPr>
              <a:t>-Giornata</a:t>
            </a:r>
            <a:r>
              <a:rPr sz="1200" spc="204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mondiale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dell’acqua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per</a:t>
            </a:r>
            <a:r>
              <a:rPr sz="1200" spc="2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ricordare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l’importanza</a:t>
            </a:r>
            <a:r>
              <a:rPr sz="1200" spc="2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35" dirty="0">
                <a:latin typeface="Arial MT"/>
                <a:cs typeface="Arial MT"/>
              </a:rPr>
              <a:t>un</a:t>
            </a:r>
            <a:r>
              <a:rPr sz="1200" spc="130" dirty="0">
                <a:latin typeface="Arial MT"/>
                <a:cs typeface="Arial MT"/>
              </a:rPr>
              <a:t> </a:t>
            </a:r>
            <a:r>
              <a:rPr sz="1200" spc="-35" dirty="0">
                <a:latin typeface="Arial MT"/>
                <a:cs typeface="Arial MT"/>
              </a:rPr>
              <a:t>utilizzo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consapevole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delle</a:t>
            </a:r>
            <a:r>
              <a:rPr sz="1200" spc="1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risorse</a:t>
            </a:r>
            <a:r>
              <a:rPr sz="1200" spc="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idriche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(22/03/2024).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Elemento</a:t>
            </a:r>
            <a:r>
              <a:rPr sz="1200" spc="204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acqua </a:t>
            </a:r>
            <a:r>
              <a:rPr sz="1200" spc="-10" dirty="0">
                <a:latin typeface="Arial MT"/>
                <a:cs typeface="Arial MT"/>
              </a:rPr>
              <a:t> dipinto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con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tecniche</a:t>
            </a:r>
            <a:r>
              <a:rPr sz="1200" spc="114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pittoriche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varie.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4534" y="1201737"/>
            <a:ext cx="3928110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15" dirty="0">
                <a:latin typeface="Arial"/>
                <a:cs typeface="Arial"/>
              </a:rPr>
              <a:t> interdisciplinare</a:t>
            </a:r>
            <a:r>
              <a:rPr sz="1200" b="1" spc="1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geografia</a:t>
            </a:r>
            <a:r>
              <a:rPr sz="1200" b="1" spc="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educazione</a:t>
            </a:r>
            <a:r>
              <a:rPr sz="1200" b="1" spc="-95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civica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1834" y="1522666"/>
            <a:ext cx="909383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-</a:t>
            </a:r>
            <a:r>
              <a:rPr sz="1200" spc="-5" dirty="0">
                <a:latin typeface="Arial MT"/>
                <a:cs typeface="Arial MT"/>
              </a:rPr>
              <a:t>Visione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filmati</a:t>
            </a:r>
            <a:r>
              <a:rPr sz="1200" spc="8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documentari</a:t>
            </a:r>
            <a:r>
              <a:rPr sz="1200" spc="23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relativi</a:t>
            </a:r>
            <a:r>
              <a:rPr sz="1200" spc="8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spc="-30" dirty="0">
                <a:latin typeface="Arial MT"/>
                <a:cs typeface="Arial MT"/>
              </a:rPr>
              <a:t>natura,</a:t>
            </a:r>
            <a:r>
              <a:rPr sz="1200" spc="17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paesaggi,</a:t>
            </a:r>
            <a:r>
              <a:rPr sz="1200" spc="-6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patrimonio</a:t>
            </a:r>
            <a:r>
              <a:rPr sz="1200" spc="16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ambientale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spc="-35" dirty="0">
                <a:latin typeface="Arial MT"/>
                <a:cs typeface="Arial MT"/>
              </a:rPr>
              <a:t>naturale</a:t>
            </a:r>
            <a:r>
              <a:rPr sz="1200" spc="21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della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spc="-40" dirty="0">
                <a:latin typeface="Arial MT"/>
                <a:cs typeface="Arial MT"/>
              </a:rPr>
              <a:t>zona</a:t>
            </a:r>
            <a:r>
              <a:rPr sz="1200" spc="1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residenza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</a:t>
            </a:r>
            <a:r>
              <a:rPr sz="1200" spc="-7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altri</a:t>
            </a:r>
            <a:r>
              <a:rPr sz="1200" spc="16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ambienti.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4534" y="1859597"/>
            <a:ext cx="4404360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15" dirty="0">
                <a:latin typeface="Arial"/>
                <a:cs typeface="Arial"/>
              </a:rPr>
              <a:t> interdisciplinare</a:t>
            </a:r>
            <a:r>
              <a:rPr sz="1200" b="1" spc="125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arte</a:t>
            </a:r>
            <a:r>
              <a:rPr sz="1200" b="1" spc="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</a:t>
            </a:r>
            <a:r>
              <a:rPr sz="1200" b="1" spc="5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immagine</a:t>
            </a:r>
            <a:r>
              <a:rPr sz="1200" b="1" spc="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educazione</a:t>
            </a:r>
            <a:r>
              <a:rPr sz="1200" b="1" spc="-10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civica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1834" y="2190178"/>
            <a:ext cx="9105265" cy="38036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1350"/>
              </a:lnSpc>
              <a:spcBef>
                <a:spcPts val="220"/>
              </a:spcBef>
            </a:pPr>
            <a:r>
              <a:rPr sz="1200" spc="-15" dirty="0">
                <a:latin typeface="Arial MT"/>
                <a:cs typeface="Arial MT"/>
              </a:rPr>
              <a:t>-I colori </a:t>
            </a:r>
            <a:r>
              <a:rPr sz="1200" spc="-20" dirty="0">
                <a:latin typeface="Arial MT"/>
                <a:cs typeface="Arial MT"/>
              </a:rPr>
              <a:t>della </a:t>
            </a:r>
            <a:r>
              <a:rPr sz="1200" dirty="0">
                <a:latin typeface="Arial MT"/>
                <a:cs typeface="Arial MT"/>
              </a:rPr>
              <a:t>pace. </a:t>
            </a:r>
            <a:r>
              <a:rPr sz="1200" spc="-5" dirty="0">
                <a:latin typeface="Arial MT"/>
                <a:cs typeface="Arial MT"/>
              </a:rPr>
              <a:t>Discussione </a:t>
            </a:r>
            <a:r>
              <a:rPr sz="1200" spc="-10" dirty="0">
                <a:latin typeface="Arial MT"/>
                <a:cs typeface="Arial MT"/>
              </a:rPr>
              <a:t>guidata </a:t>
            </a:r>
            <a:r>
              <a:rPr sz="1200" dirty="0">
                <a:latin typeface="Arial MT"/>
                <a:cs typeface="Arial MT"/>
              </a:rPr>
              <a:t>e </a:t>
            </a:r>
            <a:r>
              <a:rPr sz="1200" spc="-30" dirty="0">
                <a:latin typeface="Arial MT"/>
                <a:cs typeface="Arial MT"/>
              </a:rPr>
              <a:t>confronto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35" dirty="0">
                <a:latin typeface="Arial MT"/>
                <a:cs typeface="Arial MT"/>
              </a:rPr>
              <a:t>sulla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pace </a:t>
            </a:r>
            <a:r>
              <a:rPr sz="1200" spc="-15" dirty="0">
                <a:latin typeface="Arial MT"/>
                <a:cs typeface="Arial MT"/>
              </a:rPr>
              <a:t>intesa </a:t>
            </a:r>
            <a:r>
              <a:rPr sz="1200" spc="-30" dirty="0">
                <a:latin typeface="Arial MT"/>
                <a:cs typeface="Arial MT"/>
              </a:rPr>
              <a:t>anche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come rispetto degli </a:t>
            </a:r>
            <a:r>
              <a:rPr sz="1200" spc="-25" dirty="0">
                <a:latin typeface="Arial MT"/>
                <a:cs typeface="Arial MT"/>
              </a:rPr>
              <a:t>altri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 </a:t>
            </a:r>
            <a:r>
              <a:rPr sz="1200" spc="-15" dirty="0">
                <a:latin typeface="Arial MT"/>
                <a:cs typeface="Arial MT"/>
              </a:rPr>
              <a:t>dell’ambiente </a:t>
            </a:r>
            <a:r>
              <a:rPr sz="1200" spc="-25" dirty="0">
                <a:latin typeface="Arial MT"/>
                <a:cs typeface="Arial MT"/>
              </a:rPr>
              <a:t>che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ci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circonda,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uguaglianza,</a:t>
            </a:r>
            <a:r>
              <a:rPr sz="1200" spc="2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riconoscimento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50" dirty="0">
                <a:latin typeface="Arial MT"/>
                <a:cs typeface="Arial MT"/>
              </a:rPr>
              <a:t> </a:t>
            </a:r>
            <a:r>
              <a:rPr sz="1200" spc="-30" dirty="0">
                <a:latin typeface="Arial MT"/>
                <a:cs typeface="Arial MT"/>
              </a:rPr>
              <a:t>valorizzazione</a:t>
            </a:r>
            <a:r>
              <a:rPr sz="1200" spc="-20" dirty="0">
                <a:latin typeface="Arial MT"/>
                <a:cs typeface="Arial MT"/>
              </a:rPr>
              <a:t> delle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diversità,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30" dirty="0">
                <a:latin typeface="Arial MT"/>
                <a:cs typeface="Arial MT"/>
              </a:rPr>
              <a:t>tolleranza,</a:t>
            </a:r>
            <a:r>
              <a:rPr sz="1200" spc="2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-5" dirty="0">
                <a:latin typeface="Arial MT"/>
                <a:cs typeface="Arial MT"/>
              </a:rPr>
              <a:t>dialogo,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cooperazione,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solidarietà,</a:t>
            </a:r>
            <a:r>
              <a:rPr sz="1200" spc="18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giustizia.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4534" y="2689542"/>
            <a:ext cx="3794125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interdisciplinare</a:t>
            </a:r>
            <a:r>
              <a:rPr sz="1200" b="1" spc="114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arte</a:t>
            </a:r>
            <a:r>
              <a:rPr sz="1200" b="1" spc="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</a:t>
            </a:r>
            <a:r>
              <a:rPr sz="1200" b="1" spc="4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immagine</a:t>
            </a:r>
            <a:r>
              <a:rPr sz="1200" b="1" spc="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geografia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9934" y="3020123"/>
            <a:ext cx="364236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latin typeface="Arial MT"/>
                <a:cs typeface="Arial MT"/>
              </a:rPr>
              <a:t>-Elemento</a:t>
            </a:r>
            <a:r>
              <a:rPr sz="1200" spc="20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acqua</a:t>
            </a:r>
            <a:r>
              <a:rPr sz="1200" spc="5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dipinto</a:t>
            </a:r>
            <a:r>
              <a:rPr sz="1200" spc="5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con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tecniche</a:t>
            </a:r>
            <a:r>
              <a:rPr sz="1200" spc="12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pittoriche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varie.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24534" y="3347402"/>
            <a:ext cx="3717925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interdisciplinare</a:t>
            </a:r>
            <a:r>
              <a:rPr sz="1200" b="1" spc="13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musica</a:t>
            </a:r>
            <a:r>
              <a:rPr sz="1200" b="1" spc="6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educazione</a:t>
            </a:r>
            <a:r>
              <a:rPr sz="1200" b="1" spc="-10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civica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1834" y="3677856"/>
            <a:ext cx="9090660" cy="73342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 algn="just">
              <a:lnSpc>
                <a:spcPct val="95600"/>
              </a:lnSpc>
              <a:spcBef>
                <a:spcPts val="165"/>
              </a:spcBef>
            </a:pPr>
            <a:r>
              <a:rPr sz="1200" spc="-20" dirty="0">
                <a:latin typeface="Arial MT"/>
                <a:cs typeface="Arial MT"/>
              </a:rPr>
              <a:t>-Canto </a:t>
            </a:r>
            <a:r>
              <a:rPr sz="1200" dirty="0">
                <a:latin typeface="Arial MT"/>
                <a:cs typeface="Arial MT"/>
              </a:rPr>
              <a:t>del </a:t>
            </a:r>
            <a:r>
              <a:rPr sz="1200" spc="-20" dirty="0">
                <a:latin typeface="Arial MT"/>
                <a:cs typeface="Arial MT"/>
              </a:rPr>
              <a:t>brano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-30" dirty="0">
                <a:latin typeface="Arial MT"/>
                <a:cs typeface="Arial MT"/>
              </a:rPr>
              <a:t>Ghali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10" dirty="0">
                <a:latin typeface="Arial MT"/>
                <a:cs typeface="Arial MT"/>
              </a:rPr>
              <a:t>"Casa </a:t>
            </a:r>
            <a:r>
              <a:rPr sz="1200" dirty="0">
                <a:latin typeface="Arial MT"/>
                <a:cs typeface="Arial MT"/>
              </a:rPr>
              <a:t>mia" </a:t>
            </a:r>
            <a:r>
              <a:rPr sz="1200" spc="-15" dirty="0">
                <a:latin typeface="Arial MT"/>
                <a:cs typeface="Arial MT"/>
              </a:rPr>
              <a:t>scelto </a:t>
            </a:r>
            <a:r>
              <a:rPr sz="1200" spc="-10" dirty="0">
                <a:latin typeface="Arial MT"/>
                <a:cs typeface="Arial MT"/>
              </a:rPr>
              <a:t>come </a:t>
            </a:r>
            <a:r>
              <a:rPr sz="1200" spc="-15" dirty="0">
                <a:latin typeface="Arial MT"/>
                <a:cs typeface="Arial MT"/>
              </a:rPr>
              <a:t>portatore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-15" dirty="0">
                <a:latin typeface="Arial MT"/>
                <a:cs typeface="Arial MT"/>
              </a:rPr>
              <a:t>diversi </a:t>
            </a:r>
            <a:r>
              <a:rPr sz="1200" dirty="0">
                <a:latin typeface="Arial MT"/>
                <a:cs typeface="Arial MT"/>
              </a:rPr>
              <a:t>messaggi: </a:t>
            </a:r>
            <a:r>
              <a:rPr sz="1200" spc="-30" dirty="0">
                <a:latin typeface="Arial MT"/>
                <a:cs typeface="Arial MT"/>
              </a:rPr>
              <a:t>uguaglianza</a:t>
            </a:r>
            <a:r>
              <a:rPr sz="1200" spc="27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tra </a:t>
            </a:r>
            <a:r>
              <a:rPr sz="1200" spc="-15" dirty="0">
                <a:latin typeface="Arial MT"/>
                <a:cs typeface="Arial MT"/>
              </a:rPr>
              <a:t>gli </a:t>
            </a:r>
            <a:r>
              <a:rPr sz="1200" spc="-5" dirty="0">
                <a:latin typeface="Arial MT"/>
                <a:cs typeface="Arial MT"/>
              </a:rPr>
              <a:t>esseri </a:t>
            </a:r>
            <a:r>
              <a:rPr sz="1200" spc="-25" dirty="0">
                <a:latin typeface="Arial MT"/>
                <a:cs typeface="Arial MT"/>
              </a:rPr>
              <a:t>umani;</a:t>
            </a:r>
            <a:r>
              <a:rPr sz="1200" spc="2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ricorda </a:t>
            </a:r>
            <a:r>
              <a:rPr sz="1200" spc="-25" dirty="0">
                <a:latin typeface="Arial MT"/>
                <a:cs typeface="Arial MT"/>
              </a:rPr>
              <a:t>che</a:t>
            </a:r>
            <a:r>
              <a:rPr sz="1200" spc="28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la Terra 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non </a:t>
            </a:r>
            <a:r>
              <a:rPr sz="1200" dirty="0">
                <a:latin typeface="Arial MT"/>
                <a:cs typeface="Arial MT"/>
              </a:rPr>
              <a:t>è </a:t>
            </a:r>
            <a:r>
              <a:rPr sz="1200" spc="-15" dirty="0">
                <a:latin typeface="Arial MT"/>
                <a:cs typeface="Arial MT"/>
              </a:rPr>
              <a:t>solo </a:t>
            </a:r>
            <a:r>
              <a:rPr sz="1200" spc="-10" dirty="0">
                <a:latin typeface="Arial MT"/>
                <a:cs typeface="Arial MT"/>
              </a:rPr>
              <a:t>preziosa, </a:t>
            </a:r>
            <a:r>
              <a:rPr sz="1200" spc="-15" dirty="0">
                <a:latin typeface="Arial MT"/>
                <a:cs typeface="Arial MT"/>
              </a:rPr>
              <a:t>ma </a:t>
            </a:r>
            <a:r>
              <a:rPr sz="1200" spc="-35" dirty="0">
                <a:latin typeface="Arial MT"/>
                <a:cs typeface="Arial MT"/>
              </a:rPr>
              <a:t>ha </a:t>
            </a:r>
            <a:r>
              <a:rPr sz="1200" spc="-25" dirty="0">
                <a:latin typeface="Arial MT"/>
                <a:cs typeface="Arial MT"/>
              </a:rPr>
              <a:t>la </a:t>
            </a:r>
            <a:r>
              <a:rPr sz="1200" dirty="0">
                <a:latin typeface="Arial MT"/>
                <a:cs typeface="Arial MT"/>
              </a:rPr>
              <a:t>capacità di </a:t>
            </a:r>
            <a:r>
              <a:rPr sz="1200" spc="-10" dirty="0">
                <a:latin typeface="Arial MT"/>
                <a:cs typeface="Arial MT"/>
              </a:rPr>
              <a:t>riparare </a:t>
            </a:r>
            <a:r>
              <a:rPr sz="1200" spc="-25" dirty="0">
                <a:latin typeface="Arial MT"/>
                <a:cs typeface="Arial MT"/>
              </a:rPr>
              <a:t>le devastazi oni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causate </a:t>
            </a:r>
            <a:r>
              <a:rPr sz="1200" dirty="0">
                <a:latin typeface="Arial MT"/>
                <a:cs typeface="Arial MT"/>
              </a:rPr>
              <a:t>dal </a:t>
            </a:r>
            <a:r>
              <a:rPr sz="1200" spc="-20" dirty="0">
                <a:latin typeface="Arial MT"/>
                <a:cs typeface="Arial MT"/>
              </a:rPr>
              <a:t>genere </a:t>
            </a:r>
            <a:r>
              <a:rPr sz="1200" spc="-30" dirty="0">
                <a:latin typeface="Arial MT"/>
                <a:cs typeface="Arial MT"/>
              </a:rPr>
              <a:t>umano;</a:t>
            </a:r>
            <a:r>
              <a:rPr sz="1200" spc="27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riflessione </a:t>
            </a:r>
            <a:r>
              <a:rPr sz="1200" spc="-35" dirty="0">
                <a:latin typeface="Arial MT"/>
                <a:cs typeface="Arial MT"/>
              </a:rPr>
              <a:t>sulla</a:t>
            </a:r>
            <a:r>
              <a:rPr sz="1200" spc="26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ricerca </a:t>
            </a:r>
            <a:r>
              <a:rPr sz="1200" dirty="0">
                <a:latin typeface="Arial MT"/>
                <a:cs typeface="Arial MT"/>
              </a:rPr>
              <a:t>di radici e </a:t>
            </a:r>
            <a:r>
              <a:rPr sz="1200" spc="-10" dirty="0">
                <a:latin typeface="Arial MT"/>
                <a:cs typeface="Arial MT"/>
              </a:rPr>
              <a:t>identità 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spc="15" dirty="0">
                <a:latin typeface="Arial MT"/>
                <a:cs typeface="Arial MT"/>
              </a:rPr>
              <a:t>in </a:t>
            </a:r>
            <a:r>
              <a:rPr sz="1200" spc="-35" dirty="0">
                <a:latin typeface="Arial MT"/>
                <a:cs typeface="Arial MT"/>
              </a:rPr>
              <a:t>un </a:t>
            </a:r>
            <a:r>
              <a:rPr sz="1200" spc="-20" dirty="0">
                <a:latin typeface="Arial MT"/>
                <a:cs typeface="Arial MT"/>
              </a:rPr>
              <a:t>mondo </a:t>
            </a:r>
            <a:r>
              <a:rPr sz="1200" spc="-10" dirty="0">
                <a:latin typeface="Arial MT"/>
                <a:cs typeface="Arial MT"/>
              </a:rPr>
              <a:t>sempre </a:t>
            </a:r>
            <a:r>
              <a:rPr sz="1200" spc="10" dirty="0">
                <a:latin typeface="Arial MT"/>
                <a:cs typeface="Arial MT"/>
              </a:rPr>
              <a:t>più </a:t>
            </a:r>
            <a:r>
              <a:rPr sz="1200" spc="-25" dirty="0">
                <a:latin typeface="Arial MT"/>
                <a:cs typeface="Arial MT"/>
              </a:rPr>
              <a:t>globalizzato </a:t>
            </a:r>
            <a:r>
              <a:rPr sz="1200" dirty="0">
                <a:latin typeface="Arial MT"/>
                <a:cs typeface="Arial MT"/>
              </a:rPr>
              <a:t>e </a:t>
            </a:r>
            <a:r>
              <a:rPr sz="1200" spc="-25" dirty="0">
                <a:latin typeface="Arial MT"/>
                <a:cs typeface="Arial MT"/>
              </a:rPr>
              <a:t>frammentato</a:t>
            </a:r>
            <a:r>
              <a:rPr sz="1200" spc="-20" dirty="0">
                <a:latin typeface="Arial MT"/>
                <a:cs typeface="Arial MT"/>
              </a:rPr>
              <a:t> contaminato </a:t>
            </a:r>
            <a:r>
              <a:rPr sz="1200" dirty="0">
                <a:latin typeface="Arial MT"/>
                <a:cs typeface="Arial MT"/>
              </a:rPr>
              <a:t>da </a:t>
            </a:r>
            <a:r>
              <a:rPr sz="1200" spc="-20" dirty="0">
                <a:latin typeface="Arial MT"/>
                <a:cs typeface="Arial MT"/>
              </a:rPr>
              <a:t>un’intossicazione</a:t>
            </a:r>
            <a:r>
              <a:rPr sz="1200" spc="-15" dirty="0">
                <a:latin typeface="Arial MT"/>
                <a:cs typeface="Arial MT"/>
              </a:rPr>
              <a:t> guerrafondaia </a:t>
            </a:r>
            <a:r>
              <a:rPr sz="1200" dirty="0">
                <a:latin typeface="Arial MT"/>
                <a:cs typeface="Arial MT"/>
              </a:rPr>
              <a:t>e </a:t>
            </a:r>
            <a:r>
              <a:rPr sz="1200" spc="-5" dirty="0">
                <a:latin typeface="Arial MT"/>
                <a:cs typeface="Arial MT"/>
              </a:rPr>
              <a:t>digitale. </a:t>
            </a:r>
            <a:r>
              <a:rPr sz="1200" dirty="0">
                <a:latin typeface="Arial MT"/>
                <a:cs typeface="Arial MT"/>
              </a:rPr>
              <a:t>La </a:t>
            </a:r>
            <a:r>
              <a:rPr sz="1200" spc="-35" dirty="0">
                <a:latin typeface="Arial MT"/>
                <a:cs typeface="Arial MT"/>
              </a:rPr>
              <a:t>canzone </a:t>
            </a:r>
            <a:r>
              <a:rPr sz="1200" spc="5" dirty="0">
                <a:latin typeface="Arial MT"/>
                <a:cs typeface="Arial MT"/>
              </a:rPr>
              <a:t>comunica 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attraverso</a:t>
            </a:r>
            <a:r>
              <a:rPr sz="1200" spc="190" dirty="0">
                <a:latin typeface="Arial MT"/>
                <a:cs typeface="Arial MT"/>
              </a:rPr>
              <a:t> </a:t>
            </a:r>
            <a:r>
              <a:rPr sz="1200" spc="15" dirty="0">
                <a:latin typeface="Arial MT"/>
                <a:cs typeface="Arial MT"/>
              </a:rPr>
              <a:t>il</a:t>
            </a:r>
            <a:r>
              <a:rPr sz="1200" spc="-7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testo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dei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sentimenti,</a:t>
            </a:r>
            <a:r>
              <a:rPr sz="1200" spc="15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delle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emozioni</a:t>
            </a:r>
            <a:r>
              <a:rPr sz="1200" spc="2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dei</a:t>
            </a:r>
            <a:r>
              <a:rPr sz="1200" spc="-5" dirty="0">
                <a:latin typeface="Arial MT"/>
                <a:cs typeface="Arial MT"/>
              </a:rPr>
              <a:t> messaggi </a:t>
            </a:r>
            <a:r>
              <a:rPr sz="1200" dirty="0">
                <a:latin typeface="Arial MT"/>
                <a:cs typeface="Arial MT"/>
              </a:rPr>
              <a:t>di </a:t>
            </a:r>
            <a:r>
              <a:rPr sz="1200" spc="-15" dirty="0">
                <a:latin typeface="Arial MT"/>
                <a:cs typeface="Arial MT"/>
              </a:rPr>
              <a:t>carattere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sociale.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4534" y="4530153"/>
            <a:ext cx="3717925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interdisciplinare</a:t>
            </a:r>
            <a:r>
              <a:rPr sz="1200" b="1" spc="13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musica</a:t>
            </a:r>
            <a:r>
              <a:rPr sz="1200" b="1" spc="6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educazione</a:t>
            </a:r>
            <a:r>
              <a:rPr sz="1200" b="1" spc="-10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civica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7559" y="4860607"/>
            <a:ext cx="64674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latin typeface="Arial MT"/>
                <a:cs typeface="Arial MT"/>
              </a:rPr>
              <a:t>-Canti</a:t>
            </a:r>
            <a:r>
              <a:rPr sz="1200" spc="7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ascolto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di</a:t>
            </a:r>
            <a:r>
              <a:rPr sz="1200" spc="-75" dirty="0">
                <a:latin typeface="Arial MT"/>
                <a:cs typeface="Arial MT"/>
              </a:rPr>
              <a:t> </a:t>
            </a:r>
            <a:r>
              <a:rPr sz="1200" spc="-35" dirty="0">
                <a:latin typeface="Arial MT"/>
                <a:cs typeface="Arial MT"/>
              </a:rPr>
              <a:t>canzoni</a:t>
            </a:r>
            <a:r>
              <a:rPr sz="1200" spc="229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ambientaliste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ispirate</a:t>
            </a:r>
            <a:r>
              <a:rPr sz="1200" spc="-25" dirty="0">
                <a:latin typeface="Arial MT"/>
                <a:cs typeface="Arial MT"/>
              </a:rPr>
              <a:t> alla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spc="-35" dirty="0">
                <a:latin typeface="Arial MT"/>
                <a:cs typeface="Arial MT"/>
              </a:rPr>
              <a:t>natura</a:t>
            </a:r>
            <a:r>
              <a:rPr sz="1200" spc="204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</a:t>
            </a:r>
            <a:r>
              <a:rPr sz="1200" spc="-25" dirty="0">
                <a:latin typeface="Arial MT"/>
                <a:cs typeface="Arial MT"/>
              </a:rPr>
              <a:t> alla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lotta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per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35" dirty="0">
                <a:latin typeface="Arial MT"/>
                <a:cs typeface="Arial MT"/>
              </a:rPr>
              <a:t>un</a:t>
            </a:r>
            <a:r>
              <a:rPr sz="1200" spc="5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mondo</a:t>
            </a:r>
            <a:r>
              <a:rPr sz="1200" spc="125" dirty="0">
                <a:latin typeface="Arial MT"/>
                <a:cs typeface="Arial MT"/>
              </a:rPr>
              <a:t> </a:t>
            </a:r>
            <a:r>
              <a:rPr sz="1200" spc="10" dirty="0">
                <a:latin typeface="Arial MT"/>
                <a:cs typeface="Arial MT"/>
              </a:rPr>
              <a:t>più</a:t>
            </a:r>
            <a:r>
              <a:rPr sz="1200" spc="-20" dirty="0">
                <a:latin typeface="Arial MT"/>
                <a:cs typeface="Arial MT"/>
              </a:rPr>
              <a:t> green.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24534" y="5188267"/>
            <a:ext cx="3717925" cy="19113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Lavoro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interdisciplinare</a:t>
            </a:r>
            <a:r>
              <a:rPr sz="1200" b="1" spc="13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musica</a:t>
            </a:r>
            <a:r>
              <a:rPr sz="1200" b="1" spc="6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/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educazione</a:t>
            </a:r>
            <a:r>
              <a:rPr sz="1200" b="1" spc="-10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civica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97559" y="5509196"/>
            <a:ext cx="203835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30" dirty="0">
                <a:latin typeface="Arial MT"/>
                <a:cs typeface="Arial MT"/>
              </a:rPr>
              <a:t>-Canzoni</a:t>
            </a:r>
            <a:r>
              <a:rPr sz="1200" spc="15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sui</a:t>
            </a:r>
            <a:r>
              <a:rPr sz="1200" spc="6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quattro</a:t>
            </a:r>
            <a:r>
              <a:rPr sz="1200" spc="190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elementi.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154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1090</Words>
  <Application>Microsoft Office PowerPoint</Application>
  <PresentationFormat>Personalizzato</PresentationFormat>
  <Paragraphs>63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Probook</dc:creator>
  <cp:lastModifiedBy>PC09</cp:lastModifiedBy>
  <cp:revision>1</cp:revision>
  <dcterms:created xsi:type="dcterms:W3CDTF">2024-11-13T11:21:47Z</dcterms:created>
  <dcterms:modified xsi:type="dcterms:W3CDTF">2024-11-13T11:27:54Z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2024-06-11T00:00:00Z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2024-11-13T00:00:00Z</vt:filetime>
  </property>
</Properties>
</file>