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69200" cy="10693400"/>
  <p:notesSz cx="75692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592" y="-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s.google.com/presentation/d/18ZVo7SdwqkyKApdTPT1MnrU7CSnU3vxd/edit?usp=sharing&amp;ouid=108218653041987697673&amp;rtpof=true&amp;sd=tru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3"/>
            <a:ext cx="5615940" cy="284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55950">
              <a:lnSpc>
                <a:spcPct val="1102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QUARTO</a:t>
            </a:r>
            <a:r>
              <a:rPr sz="1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CIRCOLO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CESENA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ANNO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SCOLASTICO 2023-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PROGETTO</a:t>
            </a:r>
            <a:r>
              <a:rPr sz="1400" b="1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“ELEMENTI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CIRCOLO”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Plesso: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Salvo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D’Acquisto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classi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seconde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MESE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NOVEMBRE</a:t>
            </a:r>
            <a:endParaRPr sz="1400">
              <a:latin typeface="Arial"/>
              <a:cs typeface="Arial"/>
            </a:endParaRPr>
          </a:p>
          <a:p>
            <a:pPr marL="12700" marR="172910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dell'albero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attività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interdisciplinari Matematica-tecnologia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occasione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dell’albero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progettazione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sul </a:t>
            </a:r>
            <a:r>
              <a:rPr sz="1400" dirty="0">
                <a:latin typeface="Arial MT"/>
                <a:cs typeface="Arial MT"/>
              </a:rPr>
              <a:t>quaderno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pixel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realizzarla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collettivamente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il </a:t>
            </a:r>
            <a:r>
              <a:rPr sz="1400" dirty="0">
                <a:latin typeface="Arial MT"/>
                <a:cs typeface="Arial MT"/>
              </a:rPr>
              <a:t>programma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timebox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64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movimento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foglie</a:t>
            </a:r>
            <a:r>
              <a:rPr sz="1400" spc="-25" dirty="0">
                <a:latin typeface="Arial MT"/>
                <a:cs typeface="Arial MT"/>
              </a:rPr>
              <a:t> che </a:t>
            </a:r>
            <a:r>
              <a:rPr sz="1400" spc="-10" dirty="0">
                <a:latin typeface="Arial MT"/>
                <a:cs typeface="Arial MT"/>
              </a:rPr>
              <a:t>cadono.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917876"/>
            <a:ext cx="5557520" cy="37877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10" dirty="0">
                <a:latin typeface="Arial"/>
                <a:cs typeface="Arial"/>
              </a:rPr>
              <a:t>Musica</a:t>
            </a:r>
            <a:endParaRPr sz="1400">
              <a:latin typeface="Arial"/>
              <a:cs typeface="Arial"/>
            </a:endParaRPr>
          </a:p>
          <a:p>
            <a:pPr marL="12700" marR="126364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Ascolto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dell’Autunno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Antonio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Vivaldi,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narrazione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contenuto </a:t>
            </a:r>
            <a:r>
              <a:rPr sz="1400" dirty="0">
                <a:latin typeface="Arial MT"/>
                <a:cs typeface="Arial MT"/>
              </a:rPr>
              <a:t>dell’opera,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utilizzo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corpo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rappresentarlo,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video, </a:t>
            </a:r>
            <a:r>
              <a:rPr sz="1400" dirty="0">
                <a:latin typeface="Arial MT"/>
                <a:cs typeface="Arial MT"/>
              </a:rPr>
              <a:t>accompagnamento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musica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tramite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musicogramma,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canto “L’autunno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ormai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qua”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primo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movimento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Vivaldi,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utilizzo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strumenti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batterne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l’accompagnamento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ritmico.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21/11/2023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geografia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Festa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dell’albero.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Promuovere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rispetto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l’ambiente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natura </a:t>
            </a:r>
            <a:r>
              <a:rPr sz="1400" dirty="0">
                <a:latin typeface="Arial MT"/>
                <a:cs typeface="Arial MT"/>
              </a:rPr>
              <a:t>valorizzando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ruolo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fondamentale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boschi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foreste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svolgono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il </a:t>
            </a:r>
            <a:r>
              <a:rPr sz="1400" dirty="0">
                <a:latin typeface="Arial MT"/>
                <a:cs typeface="Arial MT"/>
              </a:rPr>
              <a:t>nostro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ecosistema.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Conversazioni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guidate,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lettura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racconti,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video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approfondimento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elaborazioni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grafiche.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Arial MT"/>
              <a:cs typeface="Arial MT"/>
            </a:endParaRPr>
          </a:p>
          <a:p>
            <a:pPr marL="12700" marR="3808729">
              <a:lnSpc>
                <a:spcPct val="1102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MESE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DICEMBRE </a:t>
            </a:r>
            <a:r>
              <a:rPr sz="1400" b="1" spc="-10" dirty="0">
                <a:latin typeface="Arial"/>
                <a:cs typeface="Arial"/>
              </a:rPr>
              <a:t>03/12/2023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3450" y="3990016"/>
            <a:ext cx="3848100" cy="1905000"/>
            <a:chOff x="933450" y="3990016"/>
            <a:chExt cx="3848100" cy="1905000"/>
          </a:xfrm>
        </p:grpSpPr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33450" y="3990016"/>
              <a:ext cx="1905000" cy="1905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76550" y="3990016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0"/>
            <a:ext cx="5152390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Aria-Acqua-Fuoco-</a:t>
            </a:r>
            <a:r>
              <a:rPr sz="1400" spc="-25" dirty="0">
                <a:latin typeface="Arial MT"/>
                <a:cs typeface="Arial MT"/>
              </a:rPr>
              <a:t>Terra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visionando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video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didattici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raccogliendo </a:t>
            </a:r>
            <a:r>
              <a:rPr sz="1400" dirty="0">
                <a:latin typeface="Arial MT"/>
                <a:cs typeface="Arial MT"/>
              </a:rPr>
              <a:t>informazioni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riviste.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138168"/>
            <a:ext cx="5498465" cy="7308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10" dirty="0">
                <a:latin typeface="Arial"/>
                <a:cs typeface="Arial"/>
              </a:rPr>
              <a:t>Italiano-</a:t>
            </a:r>
            <a:r>
              <a:rPr sz="1400" b="1" spc="-20" dirty="0">
                <a:latin typeface="Arial"/>
                <a:cs typeface="Arial"/>
              </a:rPr>
              <a:t>arte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Letture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dedicate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proposte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durante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visita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guidata </a:t>
            </a:r>
            <a:r>
              <a:rPr sz="1400" dirty="0">
                <a:latin typeface="Arial MT"/>
                <a:cs typeface="Arial MT"/>
              </a:rPr>
              <a:t>alla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Biblioteca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Malatestiana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Cesena.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1422741"/>
            <a:ext cx="1838325" cy="24574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59245" y="1403691"/>
            <a:ext cx="3724275" cy="2476500"/>
            <a:chOff x="2859245" y="1403691"/>
            <a:chExt cx="3724275" cy="2476500"/>
          </a:xfrm>
        </p:grpSpPr>
        <p:pic>
          <p:nvPicPr>
            <p:cNvPr id="6" name="object 6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9245" y="1413216"/>
              <a:ext cx="1828800" cy="24669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26145" y="1403691"/>
              <a:ext cx="1857374" cy="24764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933450" y="4908078"/>
            <a:ext cx="5734049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0"/>
            <a:ext cx="5556885" cy="261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Durante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ortografiche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relative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cqu,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è </a:t>
            </a:r>
            <a:r>
              <a:rPr sz="1400" dirty="0">
                <a:latin typeface="Arial MT"/>
                <a:cs typeface="Arial MT"/>
              </a:rPr>
              <a:t>soffermati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sull’elemento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individuando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qualità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(aggettivi </a:t>
            </a:r>
            <a:r>
              <a:rPr sz="1400" dirty="0">
                <a:latin typeface="Arial MT"/>
                <a:cs typeface="Arial MT"/>
              </a:rPr>
              <a:t>qualificativi),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azioni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(verbi),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all’acqua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similitudini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collettivamente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rappresentate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graficamente.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Similitudini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cascata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scroscia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acquazzone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infernale.</a:t>
            </a:r>
            <a:endParaRPr sz="14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170"/>
              </a:spcBef>
              <a:buChar char="-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zampilli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fontana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scintille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diamanti.</a:t>
            </a:r>
            <a:endParaRPr sz="14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170"/>
              </a:spcBef>
              <a:buChar char="-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zampilli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fontana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fuochi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d’artificio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luminosi.</a:t>
            </a:r>
            <a:endParaRPr sz="1400">
              <a:latin typeface="Arial MT"/>
              <a:cs typeface="Arial MT"/>
            </a:endParaRPr>
          </a:p>
          <a:p>
            <a:pPr marL="469265" indent="-227965">
              <a:lnSpc>
                <a:spcPct val="100000"/>
              </a:lnSpc>
              <a:spcBef>
                <a:spcPts val="175"/>
              </a:spcBef>
              <a:buChar char="-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zampilli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fontana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sembrano………..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3990020"/>
            <a:ext cx="5753100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04034"/>
            <a:ext cx="5320665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Nell’ambito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percorso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descrizione,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scelto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un </a:t>
            </a:r>
            <a:r>
              <a:rPr sz="1400" dirty="0">
                <a:latin typeface="Arial MT"/>
                <a:cs typeface="Arial MT"/>
              </a:rPr>
              <a:t>animale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conosciuto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descritto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parole,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uno </a:t>
            </a:r>
            <a:r>
              <a:rPr sz="1400" dirty="0">
                <a:latin typeface="Arial MT"/>
                <a:cs typeface="Arial MT"/>
              </a:rPr>
              <a:t>schema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proposto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(individuato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letture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svolte)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disegno, </a:t>
            </a:r>
            <a:r>
              <a:rPr sz="1400" dirty="0">
                <a:latin typeface="Arial MT"/>
                <a:cs typeface="Arial MT"/>
              </a:rPr>
              <a:t>facendone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ritratto.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7085424"/>
            <a:ext cx="5553710" cy="26117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Arial"/>
                <a:cs typeface="Arial"/>
              </a:rPr>
              <a:t>Esperienza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interdisciplinare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E’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effettuata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un’esperienza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interdisciplinare</a:t>
            </a:r>
            <a:r>
              <a:rPr sz="1400" spc="-10" dirty="0">
                <a:latin typeface="Arial MT"/>
                <a:cs typeface="Arial MT"/>
              </a:rPr>
              <a:t>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tramite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alla </a:t>
            </a:r>
            <a:r>
              <a:rPr sz="1400" dirty="0">
                <a:latin typeface="Arial MT"/>
                <a:cs typeface="Arial MT"/>
              </a:rPr>
              <a:t>diga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Ridracoli,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osservare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vicino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l’uomo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può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sfruttare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Arial MT"/>
              <a:cs typeface="Arial MT"/>
            </a:endParaRPr>
          </a:p>
          <a:p>
            <a:pPr marL="12700" marR="2032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l’acqua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comprendere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alcune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proprietà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sperimentarle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all’Idro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museo,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visionato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un </a:t>
            </a:r>
            <a:r>
              <a:rPr sz="1400" dirty="0">
                <a:latin typeface="Arial MT"/>
                <a:cs typeface="Arial MT"/>
              </a:rPr>
              <a:t>documentario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origini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accompagnato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dalle </a:t>
            </a:r>
            <a:r>
              <a:rPr sz="1400" dirty="0">
                <a:latin typeface="Arial MT"/>
                <a:cs typeface="Arial MT"/>
              </a:rPr>
              <a:t>spiegazioni,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adatte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all’età,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aggiunte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guida.</a:t>
            </a:r>
            <a:endParaRPr sz="1400">
              <a:latin typeface="Arial MT"/>
              <a:cs typeface="Arial MT"/>
            </a:endParaRPr>
          </a:p>
          <a:p>
            <a:pPr marL="12700" marR="49466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inoltre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potuto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viaggiare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bacino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diga, </a:t>
            </a:r>
            <a:r>
              <a:rPr sz="1400" dirty="0">
                <a:latin typeface="Arial MT"/>
                <a:cs typeface="Arial MT"/>
              </a:rPr>
              <a:t>effettuando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interessante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giro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battello,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accompagnato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dalle </a:t>
            </a:r>
            <a:r>
              <a:rPr sz="1400" dirty="0">
                <a:latin typeface="Arial MT"/>
                <a:cs typeface="Arial MT"/>
              </a:rPr>
              <a:t>riflessioni/spiegazioni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seconda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guida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caratteristiche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2344166"/>
            <a:ext cx="6096000" cy="41712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0"/>
            <a:ext cx="5596890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idro-</a:t>
            </a:r>
            <a:r>
              <a:rPr sz="1400" dirty="0">
                <a:latin typeface="Arial MT"/>
                <a:cs typeface="Arial MT"/>
              </a:rPr>
              <a:t>morfologiche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bacino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fauna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territorio </a:t>
            </a:r>
            <a:r>
              <a:rPr sz="1400" dirty="0">
                <a:latin typeface="Arial MT"/>
                <a:cs typeface="Arial MT"/>
              </a:rPr>
              <a:t>circostante.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Infine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camminato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bosco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all’interno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è </a:t>
            </a:r>
            <a:r>
              <a:rPr sz="1400" dirty="0">
                <a:latin typeface="Arial MT"/>
                <a:cs typeface="Arial MT"/>
              </a:rPr>
              <a:t>situato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bacino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diga,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osservandone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caratteristiche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peculiari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guidati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assumere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comportamenti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adeguati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rispetto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dell’ambiente..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2109055"/>
            <a:ext cx="6086474" cy="2876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933450" y="5308128"/>
            <a:ext cx="587692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933450"/>
            <a:ext cx="5734050" cy="7648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0"/>
            <a:ext cx="5705475" cy="87249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SECONDO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QUADRIMESTRE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123189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Safer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Internet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Day</a:t>
            </a:r>
            <a:r>
              <a:rPr sz="1400" spc="-10" dirty="0">
                <a:latin typeface="Arial MT"/>
                <a:cs typeface="Arial MT"/>
              </a:rPr>
              <a:t> (06/02/2024).Considerazioni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giochi </a:t>
            </a:r>
            <a:r>
              <a:rPr sz="1400" dirty="0">
                <a:latin typeface="Arial MT"/>
                <a:cs typeface="Arial MT"/>
              </a:rPr>
              <a:t>educativi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interattivi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rischi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sull’uso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consapevole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strumenti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tecnologici.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geografia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Nazionale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Risparmio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Energetico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Stili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Vita </a:t>
            </a:r>
            <a:r>
              <a:rPr sz="1400" dirty="0">
                <a:latin typeface="Arial MT"/>
                <a:cs typeface="Arial MT"/>
              </a:rPr>
              <a:t>Sostenibili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(16/02/2024).”M’illumino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meno”.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Divulgare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consapevolezza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sostenibilità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risparmio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risorse.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Riflessioni, </a:t>
            </a:r>
            <a:r>
              <a:rPr sz="1400" dirty="0">
                <a:latin typeface="Arial MT"/>
                <a:cs typeface="Arial MT"/>
              </a:rPr>
              <a:t>confronto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elaborazione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3365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Letture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racconti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Internazionale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Madre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del </a:t>
            </a:r>
            <a:r>
              <a:rPr sz="1400" dirty="0">
                <a:latin typeface="Arial MT"/>
                <a:cs typeface="Arial MT"/>
              </a:rPr>
              <a:t>21/02/2024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fiabe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dell’Africa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nera”.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ricchezza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multilinguismo.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latin typeface="Arial MT"/>
                <a:cs typeface="Arial MT"/>
              </a:rPr>
              <a:t>Discussione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guidata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approfondimento.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26098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Festa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Internazionale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Donne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(08/03/2024)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promozione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dei </a:t>
            </a:r>
            <a:r>
              <a:rPr sz="1400" dirty="0">
                <a:latin typeface="Arial MT"/>
                <a:cs typeface="Arial MT"/>
              </a:rPr>
              <a:t>diritti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libertà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fondamentali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donne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persona.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Discussione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guidata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approfondimento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ritaglio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pittura.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11303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dell'Unità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Nazionale,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Costituzione,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dell'Inno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della </a:t>
            </a:r>
            <a:r>
              <a:rPr sz="1400" dirty="0">
                <a:latin typeface="Arial MT"/>
                <a:cs typeface="Arial MT"/>
              </a:rPr>
              <a:t>Bandiera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(17/03/2024)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riflettere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nostra </a:t>
            </a:r>
            <a:r>
              <a:rPr sz="1400" dirty="0">
                <a:latin typeface="Arial MT"/>
                <a:cs typeface="Arial MT"/>
              </a:rPr>
              <a:t>Repubblica: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Costituzione,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l’Inno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Mameli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Tricolore.</a:t>
            </a:r>
            <a:endParaRPr sz="1400">
              <a:latin typeface="Arial MT"/>
              <a:cs typeface="Arial MT"/>
            </a:endParaRPr>
          </a:p>
          <a:p>
            <a:pPr marL="12700" marR="31051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Approfondimenti,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riflessioni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valori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legati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all’unità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nazionale </a:t>
            </a:r>
            <a:r>
              <a:rPr sz="1400" dirty="0">
                <a:latin typeface="Arial MT"/>
                <a:cs typeface="Arial MT"/>
              </a:rPr>
              <a:t>promuovendo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valori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cittadinanza.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grafico-espressiva.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geografia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13271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mondiale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dell'acqua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ricordare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l'importanza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utilizzo </a:t>
            </a:r>
            <a:r>
              <a:rPr sz="1400" dirty="0">
                <a:latin typeface="Arial MT"/>
                <a:cs typeface="Arial MT"/>
              </a:rPr>
              <a:t>consapevole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risorse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idriche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(22/03/2024).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Promozione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pratiche </a:t>
            </a:r>
            <a:r>
              <a:rPr sz="1400" dirty="0">
                <a:latin typeface="Arial MT"/>
                <a:cs typeface="Arial MT"/>
              </a:rPr>
              <a:t>sostenibili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sensibilizzazione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sull’uso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efficiente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risorsa </a:t>
            </a:r>
            <a:r>
              <a:rPr sz="1400" dirty="0">
                <a:latin typeface="Arial MT"/>
                <a:cs typeface="Arial MT"/>
              </a:rPr>
              <a:t>sottolineando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l’importanza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cruciale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nostro </a:t>
            </a:r>
            <a:r>
              <a:rPr sz="1400" dirty="0">
                <a:latin typeface="Arial MT"/>
                <a:cs typeface="Arial MT"/>
              </a:rPr>
              <a:t>pianeta.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Adottare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approccio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responsabile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consapevole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per </a:t>
            </a:r>
            <a:r>
              <a:rPr sz="1400" dirty="0">
                <a:latin typeface="Arial MT"/>
                <a:cs typeface="Arial MT"/>
              </a:rPr>
              <a:t>salvaguardare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l’acqua,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garantendo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così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disponibilità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le </a:t>
            </a:r>
            <a:r>
              <a:rPr sz="1400" dirty="0">
                <a:latin typeface="Arial MT"/>
                <a:cs typeface="Arial MT"/>
              </a:rPr>
              <a:t>generazioni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future.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Rappresentazione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grafica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acquerelli.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04009"/>
            <a:ext cx="5745480" cy="21418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geografia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quattro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troviamo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nell'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ambiente.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Riflessioni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sulla </a:t>
            </a:r>
            <a:r>
              <a:rPr sz="1400" dirty="0">
                <a:latin typeface="Arial MT"/>
                <a:cs typeface="Arial MT"/>
              </a:rPr>
              <a:t>salvaguardia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quattro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svolgono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ruolo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nella </a:t>
            </a:r>
            <a:r>
              <a:rPr sz="1400" dirty="0">
                <a:latin typeface="Arial MT"/>
                <a:cs typeface="Arial MT"/>
              </a:rPr>
              <a:t>nostra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quotidiana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rafforzare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responsabilità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tutti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nella </a:t>
            </a:r>
            <a:r>
              <a:rPr sz="1400" dirty="0">
                <a:latin typeface="Arial MT"/>
                <a:cs typeface="Arial MT"/>
              </a:rPr>
              <a:t>promozione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dell’armonia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prodotti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grafici.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Arial MT"/>
              <a:cs typeface="Arial MT"/>
            </a:endParaRPr>
          </a:p>
          <a:p>
            <a:pPr marL="12700" marR="370205">
              <a:lnSpc>
                <a:spcPct val="110200"/>
              </a:lnSpc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geografia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educazione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civica </a:t>
            </a:r>
            <a:r>
              <a:rPr sz="1400" dirty="0">
                <a:latin typeface="Arial MT"/>
                <a:cs typeface="Arial MT"/>
              </a:rPr>
              <a:t>Rielaborazione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fuoco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ritaglio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spc="-10" dirty="0">
                <a:latin typeface="Arial MT"/>
                <a:cs typeface="Arial MT"/>
              </a:rPr>
              <a:t>pittura.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3"/>
            <a:ext cx="5744210" cy="859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internazionale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disabilità.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Ricordare </a:t>
            </a:r>
            <a:r>
              <a:rPr sz="1400" dirty="0">
                <a:latin typeface="Arial MT"/>
                <a:cs typeface="Arial MT"/>
              </a:rPr>
              <a:t>l’importanza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valorizzare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individuo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abbattere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barriere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che </a:t>
            </a:r>
            <a:r>
              <a:rPr sz="1400" dirty="0">
                <a:latin typeface="Arial MT"/>
                <a:cs typeface="Arial MT"/>
              </a:rPr>
              <a:t>limitano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diritti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imprescindibili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favorire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l’integrazione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l’inclusione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disabilità.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Rielaborazione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grafico-pittorica.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MESE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GENNAIO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latin typeface="Arial MT"/>
                <a:cs typeface="Arial MT"/>
              </a:rPr>
              <a:t>Visione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Elemental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02-02-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sull’inclusione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occasione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giornata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Calzini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spaiati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b="1" dirty="0">
                <a:latin typeface="Arial"/>
                <a:cs typeface="Arial"/>
              </a:rPr>
              <a:t>Lavoro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interdisciplinare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Italiano,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arte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matematica.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già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lavorato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storia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calzini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spaiati.</a:t>
            </a:r>
            <a:endParaRPr sz="1400">
              <a:latin typeface="Arial MT"/>
              <a:cs typeface="Arial MT"/>
            </a:endParaRPr>
          </a:p>
          <a:p>
            <a:pPr marL="12700" marR="8318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Ci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riaggancia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svolto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precedenza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partendo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filastrocca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Tognolini.</a:t>
            </a:r>
            <a:endParaRPr sz="1400">
              <a:latin typeface="Arial MT"/>
              <a:cs typeface="Arial MT"/>
            </a:endParaRPr>
          </a:p>
          <a:p>
            <a:pPr marL="12700" marR="80454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Conversazione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significato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diversità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individui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per </a:t>
            </a:r>
            <a:r>
              <a:rPr sz="1400" dirty="0">
                <a:latin typeface="Arial MT"/>
                <a:cs typeface="Arial MT"/>
              </a:rPr>
              <a:t>l’arricchimento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gruppo.</a:t>
            </a:r>
            <a:endParaRPr sz="1400">
              <a:latin typeface="Arial MT"/>
              <a:cs typeface="Arial MT"/>
            </a:endParaRPr>
          </a:p>
          <a:p>
            <a:pPr marL="12700" marR="50800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quaderno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matematica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ripassare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numeri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ordinali: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dopo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incollato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filastrocca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Tognolini,</a:t>
            </a:r>
            <a:endParaRPr sz="1400">
              <a:latin typeface="Arial MT"/>
              <a:cs typeface="Arial MT"/>
            </a:endParaRPr>
          </a:p>
          <a:p>
            <a:pPr marL="12700" marR="7366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rappresentano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appesi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calzini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vengono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colorati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 </a:t>
            </a:r>
            <a:r>
              <a:rPr sz="1400" dirty="0">
                <a:latin typeface="Arial MT"/>
                <a:cs typeface="Arial MT"/>
              </a:rPr>
              <a:t>decorati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seguendo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indicazioni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primo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calzino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righe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blu,il </a:t>
            </a:r>
            <a:r>
              <a:rPr sz="1400" dirty="0">
                <a:latin typeface="Arial MT"/>
                <a:cs typeface="Arial MT"/>
              </a:rPr>
              <a:t>quinto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pallini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rossi.)</a:t>
            </a:r>
            <a:endParaRPr sz="1400">
              <a:latin typeface="Arial MT"/>
              <a:cs typeface="Arial MT"/>
            </a:endParaRPr>
          </a:p>
          <a:p>
            <a:pPr marL="12700" marR="431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italiano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rappresentati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calzini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spaiati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appesi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filo,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è </a:t>
            </a:r>
            <a:r>
              <a:rPr sz="1400" dirty="0">
                <a:latin typeface="Arial MT"/>
                <a:cs typeface="Arial MT"/>
              </a:rPr>
              <a:t>stata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filastrocca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Tognolini,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analizzate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insieme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le </a:t>
            </a:r>
            <a:r>
              <a:rPr sz="1400" dirty="0">
                <a:latin typeface="Arial MT"/>
                <a:cs typeface="Arial MT"/>
              </a:rPr>
              <a:t>frasi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salienti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effettuata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recitazione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corale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filastrocca.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spc="-10" dirty="0">
                <a:latin typeface="Arial"/>
                <a:cs typeface="Arial"/>
              </a:rPr>
              <a:t>FILASTROCCA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DEI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DIVERSI</a:t>
            </a:r>
            <a:endParaRPr sz="1400">
              <a:latin typeface="Arial"/>
              <a:cs typeface="Arial"/>
            </a:endParaRPr>
          </a:p>
          <a:p>
            <a:pPr marL="12700" marR="297434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Tu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diverso </a:t>
            </a:r>
            <a:r>
              <a:rPr sz="1400" dirty="0">
                <a:latin typeface="Arial MT"/>
                <a:cs typeface="Arial MT"/>
              </a:rPr>
              <a:t>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sentirti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perso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Anch’io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,siamo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due</a:t>
            </a:r>
            <a:endParaRPr sz="1400">
              <a:latin typeface="Arial MT"/>
              <a:cs typeface="Arial MT"/>
            </a:endParaRPr>
          </a:p>
          <a:p>
            <a:pPr marL="12700" marR="323405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Se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metto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tue </a:t>
            </a:r>
            <a:r>
              <a:rPr sz="1400" dirty="0">
                <a:latin typeface="Arial MT"/>
                <a:cs typeface="Arial MT"/>
              </a:rPr>
              <a:t>Certe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io,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altre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tu</a:t>
            </a:r>
            <a:endParaRPr sz="1400">
              <a:latin typeface="Arial MT"/>
              <a:cs typeface="Arial MT"/>
            </a:endParaRPr>
          </a:p>
          <a:p>
            <a:pPr marL="12700" marR="289877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insieme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sappiamo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più </a:t>
            </a:r>
            <a:r>
              <a:rPr sz="1400" dirty="0">
                <a:latin typeface="Arial MT"/>
                <a:cs typeface="Arial MT"/>
              </a:rPr>
              <a:t>Tu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fortunato </a:t>
            </a:r>
            <a:r>
              <a:rPr sz="1400" dirty="0">
                <a:latin typeface="Arial MT"/>
                <a:cs typeface="Arial MT"/>
              </a:rPr>
              <a:t>Davvero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grato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Perché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siamo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uguali:</a:t>
            </a:r>
            <a:endParaRPr sz="1400">
              <a:latin typeface="Arial MT"/>
              <a:cs typeface="Arial MT"/>
            </a:endParaRPr>
          </a:p>
          <a:p>
            <a:pPr marL="12700" marR="272034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vuol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tutt’e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siamo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speciali. </a:t>
            </a:r>
            <a:r>
              <a:rPr sz="1400" dirty="0">
                <a:latin typeface="Arial MT"/>
                <a:cs typeface="Arial MT"/>
              </a:rPr>
              <a:t>(Bruno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Tognolini)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3"/>
            <a:ext cx="57016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questa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occasione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riproposta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lettura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semplificata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libro </a:t>
            </a:r>
            <a:r>
              <a:rPr sz="1400" dirty="0">
                <a:latin typeface="Arial MT"/>
                <a:cs typeface="Arial MT"/>
              </a:rPr>
              <a:t>“Diversi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chi”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accompagnata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power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point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realizzato</a:t>
            </a:r>
            <a:r>
              <a:rPr sz="1400" spc="5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dall’insegnante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sostegno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permesso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tutti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comprenderne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meglio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significato. </a:t>
            </a:r>
            <a:r>
              <a:rPr sz="1400" u="sng" spc="-1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2"/>
              </a:rPr>
              <a:t>https://docs.google.com/presentation/d/18ZVo7SdwqkyKApdTPT1MnrU</a:t>
            </a:r>
            <a:r>
              <a:rPr sz="1400" spc="-10" dirty="0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2"/>
              </a:rPr>
              <a:t>7CSnU3vxd/edit?usp=sharing&amp;ouid=108218653041987697673&amp;rtpof=tr</a:t>
            </a:r>
            <a:r>
              <a:rPr sz="1400" spc="-10" dirty="0">
                <a:solidFill>
                  <a:srgbClr val="1154CC"/>
                </a:solidFill>
                <a:latin typeface="Arial MT"/>
                <a:cs typeface="Arial MT"/>
              </a:rPr>
              <a:t> </a:t>
            </a:r>
            <a:r>
              <a:rPr sz="1400" u="sng" spc="-10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 MT"/>
                <a:cs typeface="Arial MT"/>
                <a:hlinkClick r:id="rId2"/>
              </a:rPr>
              <a:t>ue&amp;sd=true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5815594"/>
            <a:ext cx="5744210" cy="35528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FEBBRAIO-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MAGGIO</a:t>
            </a:r>
            <a:endParaRPr sz="1400">
              <a:latin typeface="Arial"/>
              <a:cs typeface="Arial"/>
            </a:endParaRPr>
          </a:p>
          <a:p>
            <a:pPr marL="12700" marR="2849880">
              <a:lnSpc>
                <a:spcPct val="110200"/>
              </a:lnSpc>
            </a:pPr>
            <a:r>
              <a:rPr sz="1400" b="1" dirty="0">
                <a:latin typeface="Arial"/>
                <a:cs typeface="Arial"/>
              </a:rPr>
              <a:t>Lingua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inglese-tecnologia-italiano CLIL.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inglese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riciclo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raccolta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differenziata.</a:t>
            </a:r>
            <a:endParaRPr sz="1400">
              <a:latin typeface="Arial MT"/>
              <a:cs typeface="Arial MT"/>
            </a:endParaRPr>
          </a:p>
          <a:p>
            <a:pPr marL="12700" marR="64516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Attraverso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pagine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allegato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testo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inglese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vengono </a:t>
            </a:r>
            <a:r>
              <a:rPr sz="1400" dirty="0">
                <a:latin typeface="Arial MT"/>
                <a:cs typeface="Arial MT"/>
              </a:rPr>
              <a:t>introdotte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parole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chiave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rispettare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l’ambiente: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“reduce”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“reuse”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“recycle”.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“Reduce”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significa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ridurre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spreco.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bambini,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attraverso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semplici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attività </a:t>
            </a:r>
            <a:r>
              <a:rPr sz="1400" dirty="0">
                <a:latin typeface="Arial MT"/>
                <a:cs typeface="Arial MT"/>
              </a:rPr>
              <a:t>presentate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inglese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esercizi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libro,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riflettono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azioni</a:t>
            </a:r>
            <a:r>
              <a:rPr sz="1400" spc="5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portano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sprecare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risorse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l’ambiente.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seguito</a:t>
            </a:r>
            <a:r>
              <a:rPr sz="1400" spc="5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affisso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cartellino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parola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chiave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“reduce”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ricordare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evitare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comportamenti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sbagliati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esempio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vicino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interruttori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per </a:t>
            </a:r>
            <a:r>
              <a:rPr sz="1400" dirty="0">
                <a:latin typeface="Arial MT"/>
                <a:cs typeface="Arial MT"/>
              </a:rPr>
              <a:t>ricordare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spegnere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luce…)</a:t>
            </a:r>
            <a:endParaRPr sz="1400">
              <a:latin typeface="Arial MT"/>
              <a:cs typeface="Arial MT"/>
            </a:endParaRPr>
          </a:p>
          <a:p>
            <a:pPr marL="12700" marR="21526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“Recycle”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significa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riciclare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attraverso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raccolta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differenziata,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non </a:t>
            </a:r>
            <a:r>
              <a:rPr sz="1400" spc="-10" dirty="0">
                <a:latin typeface="Arial MT"/>
                <a:cs typeface="Arial MT"/>
              </a:rPr>
              <a:t>solo.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933450" y="2814414"/>
            <a:ext cx="5819775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3"/>
            <a:ext cx="5616575" cy="143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primo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periodo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dell’anno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riciclata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scuola.</a:t>
            </a:r>
            <a:endParaRPr sz="1400">
              <a:latin typeface="Arial MT"/>
              <a:cs typeface="Arial MT"/>
            </a:endParaRPr>
          </a:p>
          <a:p>
            <a:pPr marL="12700" marR="211454">
              <a:lnSpc>
                <a:spcPct val="110200"/>
              </a:lnSpc>
            </a:pPr>
            <a:r>
              <a:rPr sz="1400" spc="-10" dirty="0">
                <a:latin typeface="Arial MT"/>
                <a:cs typeface="Arial MT"/>
              </a:rPr>
              <a:t>Vengono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cartelloni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spiegate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varie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del </a:t>
            </a: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appeso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accanto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cartellone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cartellino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parola </a:t>
            </a:r>
            <a:r>
              <a:rPr sz="1400" dirty="0">
                <a:latin typeface="Arial MT"/>
                <a:cs typeface="Arial MT"/>
              </a:rPr>
              <a:t>chiave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“recycle”,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esposti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festa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quartiere Fiorenzuola.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7485467"/>
            <a:ext cx="55772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715" algn="just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parola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chiave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viene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appesa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anche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accanto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bidoni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raccolta </a:t>
            </a:r>
            <a:r>
              <a:rPr sz="1400" dirty="0">
                <a:latin typeface="Arial MT"/>
                <a:cs typeface="Arial MT"/>
              </a:rPr>
              <a:t>differenziata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scuola.</a:t>
            </a:r>
            <a:endParaRPr sz="1400">
              <a:latin typeface="Arial MT"/>
              <a:cs typeface="Arial MT"/>
            </a:endParaRPr>
          </a:p>
          <a:p>
            <a:pPr marL="12700" marR="222250" algn="just">
              <a:lnSpc>
                <a:spcPct val="110200"/>
              </a:lnSpc>
            </a:pPr>
            <a:r>
              <a:rPr sz="1400" spc="-10" dirty="0">
                <a:latin typeface="Arial MT"/>
                <a:cs typeface="Arial MT"/>
              </a:rPr>
              <a:t>Vengono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svolte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inoltre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(introduzione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dei </a:t>
            </a:r>
            <a:r>
              <a:rPr sz="1400" dirty="0">
                <a:latin typeface="Arial MT"/>
                <a:cs typeface="Arial MT"/>
              </a:rPr>
              <a:t>vocaboli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relativi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inglese),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raccolta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differenziata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rispetto </a:t>
            </a:r>
            <a:r>
              <a:rPr sz="1400" dirty="0">
                <a:latin typeface="Arial MT"/>
                <a:cs typeface="Arial MT"/>
              </a:rPr>
              <a:t>dell’ambiente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proposte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semplici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listening.</a:t>
            </a: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questo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progetto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pulizia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parco</a:t>
            </a:r>
            <a:r>
              <a:rPr sz="1400" spc="-25" dirty="0">
                <a:latin typeface="Arial MT"/>
                <a:cs typeface="Arial MT"/>
              </a:rPr>
              <a:t> del </a:t>
            </a:r>
            <a:r>
              <a:rPr sz="1400" dirty="0">
                <a:latin typeface="Arial MT"/>
                <a:cs typeface="Arial MT"/>
              </a:rPr>
              <a:t>quartiere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rifiuti.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2579293"/>
            <a:ext cx="646747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3"/>
            <a:ext cx="5755005" cy="214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dotati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fornito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guanti,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pinze,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sacchetti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differenziata)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recati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vicino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Parco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ripulirlo </a:t>
            </a:r>
            <a:r>
              <a:rPr sz="1400" dirty="0">
                <a:latin typeface="Arial MT"/>
                <a:cs typeface="Arial MT"/>
              </a:rPr>
              <a:t>dai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rifiuti.</a:t>
            </a:r>
            <a:endParaRPr sz="1400">
              <a:latin typeface="Arial MT"/>
              <a:cs typeface="Arial MT"/>
            </a:endParaRPr>
          </a:p>
          <a:p>
            <a:pPr marL="12700" marR="67691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“Reuse”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significa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riutilizzare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servono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più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andrebbero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gettate.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tappi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plastica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raccolti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classe,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preparato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suo </a:t>
            </a:r>
            <a:r>
              <a:rPr sz="1400" dirty="0">
                <a:latin typeface="Arial MT"/>
                <a:cs typeface="Arial MT"/>
              </a:rPr>
              <a:t>sacchetto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tutte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tabelline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memorizzare,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inoltre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stati </a:t>
            </a:r>
            <a:r>
              <a:rPr sz="1400" dirty="0">
                <a:latin typeface="Arial MT"/>
                <a:cs typeface="Arial MT"/>
              </a:rPr>
              <a:t>realizzati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animaletti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tappi,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collegandosi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lavoro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scienze</a:t>
            </a:r>
            <a:r>
              <a:rPr sz="1400" spc="50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spiegato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seguito.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8019388"/>
            <a:ext cx="55270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Letture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riciclo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comportamenti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corretti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salute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rispetto dell’ambiente.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linguistico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educazione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civica,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letture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riciclo, </a:t>
            </a:r>
            <a:r>
              <a:rPr sz="1400" dirty="0">
                <a:latin typeface="Arial MT"/>
                <a:cs typeface="Arial MT"/>
              </a:rPr>
              <a:t>seguite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conversazione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mirata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emergere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esperienze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dei </a:t>
            </a:r>
            <a:r>
              <a:rPr sz="1400" dirty="0">
                <a:latin typeface="Arial MT"/>
                <a:cs typeface="Arial MT"/>
              </a:rPr>
              <a:t>bambini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abitudini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relative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riuso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all’evitamento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dello </a:t>
            </a:r>
            <a:r>
              <a:rPr sz="1400" dirty="0">
                <a:latin typeface="Arial MT"/>
                <a:cs typeface="Arial MT"/>
              </a:rPr>
              <a:t>spreco,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nell’ottica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atteggiamento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rispetto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l’ambiente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 </a:t>
            </a:r>
            <a:r>
              <a:rPr sz="1400" spc="-10" dirty="0">
                <a:latin typeface="Arial MT"/>
                <a:cs typeface="Arial MT"/>
              </a:rPr>
              <a:t>salute.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3284655"/>
            <a:ext cx="6353174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04040"/>
            <a:ext cx="5715000" cy="33172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SECONDO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QUADRIMESTRE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latin typeface="Arial"/>
                <a:cs typeface="Arial"/>
              </a:rPr>
              <a:t>Scienze-inglese-italiano-religione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loro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ambienti: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25" dirty="0">
                <a:latin typeface="Arial MT"/>
                <a:cs typeface="Arial MT"/>
              </a:rPr>
              <a:t> Terra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Acqua.</a:t>
            </a:r>
            <a:endParaRPr sz="1400">
              <a:latin typeface="Arial MT"/>
              <a:cs typeface="Arial MT"/>
            </a:endParaRPr>
          </a:p>
          <a:p>
            <a:pPr marL="12700" marR="32067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Studio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caratterizzano. </a:t>
            </a:r>
            <a:r>
              <a:rPr sz="1400" dirty="0">
                <a:latin typeface="Arial MT"/>
                <a:cs typeface="Arial MT"/>
              </a:rPr>
              <a:t>Studio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abitano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ambienti.</a:t>
            </a:r>
            <a:endParaRPr sz="1400">
              <a:latin typeface="Arial MT"/>
              <a:cs typeface="Arial MT"/>
            </a:endParaRPr>
          </a:p>
          <a:p>
            <a:pPr marL="12700" marR="5715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Inizialmente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chiesto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disegnare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colorare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tre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loro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scelta,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caratteristici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ciascun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(aria,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acqua).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secondo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realizzato,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suddivisi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in </a:t>
            </a:r>
            <a:r>
              <a:rPr sz="1400" dirty="0">
                <a:latin typeface="Arial MT"/>
                <a:cs typeface="Arial MT"/>
              </a:rPr>
              <a:t>piccoli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gruppi,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cartelloni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raffiguranti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dell’aria,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dell’acqua.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utilizzati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colori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acrilici, </a:t>
            </a:r>
            <a:r>
              <a:rPr sz="1400" dirty="0">
                <a:latin typeface="Arial MT"/>
                <a:cs typeface="Arial MT"/>
              </a:rPr>
              <a:t>pennarelli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riciclo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tecniche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varie.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Infine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plastificati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preparati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bambini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con</a:t>
            </a:r>
            <a:r>
              <a:rPr sz="1400" spc="5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l’utilizzo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velcro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adesivo,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cards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attacca-</a:t>
            </a:r>
            <a:r>
              <a:rPr sz="1400" dirty="0">
                <a:latin typeface="Arial MT"/>
                <a:cs typeface="Arial MT"/>
              </a:rPr>
              <a:t>stacca,</a:t>
            </a:r>
            <a:r>
              <a:rPr sz="1400" spc="-25" dirty="0">
                <a:latin typeface="Arial MT"/>
                <a:cs typeface="Arial MT"/>
              </a:rPr>
              <a:t> che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posizionato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appartenenza.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389349" y="4460254"/>
            <a:ext cx="2781300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04040"/>
            <a:ext cx="5694680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Breve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descrizione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inglese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realizzazione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cartelloni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partendo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dato: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sceglie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animale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terra,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scrive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semplici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frasi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utilizzando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am”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“I’ve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got”</a:t>
            </a:r>
            <a:r>
              <a:rPr sz="1400" spc="-25" dirty="0">
                <a:latin typeface="Arial MT"/>
                <a:cs typeface="Arial MT"/>
              </a:rPr>
              <a:t> “I </a:t>
            </a:r>
            <a:r>
              <a:rPr sz="1400" spc="-10" dirty="0">
                <a:latin typeface="Arial MT"/>
                <a:cs typeface="Arial MT"/>
              </a:rPr>
              <a:t>can”.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33450" y="2109055"/>
            <a:ext cx="5734050" cy="7419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68910"/>
            <a:ext cx="5744845" cy="1436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Arial MT"/>
                <a:cs typeface="Arial MT"/>
              </a:rPr>
              <a:t>Realizzazione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tappi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plastica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(reuse).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religione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relativa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bellezza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creature.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introdurre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concetto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linguistico,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creazione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poesie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collettive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riferite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avendo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modello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poesia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Bordiglioni,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disvelamento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finale,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elenco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azioni </a:t>
            </a:r>
            <a:r>
              <a:rPr sz="1400" dirty="0">
                <a:latin typeface="Arial MT"/>
                <a:cs typeface="Arial MT"/>
              </a:rPr>
              <a:t>specifiche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ciascun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animale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considerato.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650" y="2566057"/>
          <a:ext cx="5739764" cy="600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4355"/>
                <a:gridCol w="2093595"/>
                <a:gridCol w="1821814"/>
              </a:tblGrid>
              <a:tr h="3155315">
                <a:tc>
                  <a:txBody>
                    <a:bodyPr/>
                    <a:lstStyle/>
                    <a:p>
                      <a:pPr marL="31750">
                        <a:lnSpc>
                          <a:spcPts val="154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Ruzzola,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 marR="1214755">
                        <a:lnSpc>
                          <a:spcPct val="11020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rotola,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tuffa,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 marR="777240">
                        <a:lnSpc>
                          <a:spcPct val="11020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rimbalza, pattina, sdrucciola,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slitta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cade,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s’immerge, riemerge,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scivola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lieve,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l’orso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polare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neve.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(Stefano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Bordiglioni)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711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2^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B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d’acqua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7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terra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/>
                </a:tc>
              </a:tr>
              <a:tr h="3187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Nuota,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Striscia,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scivola,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caccia,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scivola,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tuffa,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plana,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arrotola,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guizza,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individua,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srotola,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scatta,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scende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picchiata,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arrampica,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fugge,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afferra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cattura,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morde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avvelena,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schizza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attacca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depone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uova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stritola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uccide,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trota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l’aquila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serpente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</a:tr>
              <a:tr h="216535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fiume.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59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suo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nido.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59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giungla.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2650" y="920216"/>
          <a:ext cx="5690235" cy="295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/>
                <a:gridCol w="2123439"/>
                <a:gridCol w="1731010"/>
              </a:tblGrid>
              <a:tr h="535940">
                <a:tc>
                  <a:txBody>
                    <a:bodyPr/>
                    <a:lstStyle/>
                    <a:p>
                      <a:pPr marL="31750">
                        <a:lnSpc>
                          <a:spcPts val="1545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2^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d’acqua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Animale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terra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</a:tr>
              <a:tr h="3187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Nuota,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Striscia,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509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scivola,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osserva,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scivola,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scatta,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cerca,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arrotola,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guizza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salta,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scende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picchiata,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srotola,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tuffa,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afferra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cattura,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fugge,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schizza,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strappa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divora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morde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avvelena,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2349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s’immerge,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l'aquila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stritola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soffoca,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  <a:tr h="687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boccheggia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pesce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595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rete.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suo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nido.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uccide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serpente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6220">
                        <a:lnSpc>
                          <a:spcPts val="1595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giungla.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01700" y="4328550"/>
            <a:ext cx="5745480" cy="51981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SECONDO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QUADRIMESTRE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latin typeface="Arial"/>
                <a:cs typeface="Arial"/>
              </a:rPr>
              <a:t>Scienze-Arte-Italiano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L’acqua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4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stagioni.</a:t>
            </a:r>
            <a:endParaRPr sz="1400">
              <a:latin typeface="Arial MT"/>
              <a:cs typeface="Arial MT"/>
            </a:endParaRPr>
          </a:p>
          <a:p>
            <a:pPr marL="12700" marR="113664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scienze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studiato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l’elemento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sue </a:t>
            </a:r>
            <a:r>
              <a:rPr sz="1400" dirty="0">
                <a:latin typeface="Arial MT"/>
                <a:cs typeface="Arial MT"/>
              </a:rPr>
              <a:t>caratteristiche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principali,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l'importanza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fondamentale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 </a:t>
            </a:r>
            <a:r>
              <a:rPr sz="1400" dirty="0">
                <a:latin typeface="Arial MT"/>
                <a:cs typeface="Arial MT"/>
              </a:rPr>
              <a:t>vita,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ciclo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dell’acqua,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cercando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promuoverne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l’uso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consapevole.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particolare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discusso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come </a:t>
            </a:r>
            <a:r>
              <a:rPr sz="1400" dirty="0">
                <a:latin typeface="Arial MT"/>
                <a:cs typeface="Arial MT"/>
              </a:rPr>
              <a:t>possiamo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risparmiare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partire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nostre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case.</a:t>
            </a:r>
            <a:endParaRPr sz="1400">
              <a:latin typeface="Arial MT"/>
              <a:cs typeface="Arial MT"/>
            </a:endParaRPr>
          </a:p>
          <a:p>
            <a:pPr marL="12700" marR="64135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organizzati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laboratori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creativi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piccoli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gruppi: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a </a:t>
            </a:r>
            <a:r>
              <a:rPr sz="1400" dirty="0">
                <a:latin typeface="Arial MT"/>
                <a:cs typeface="Arial MT"/>
              </a:rPr>
              <a:t>turno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hanno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realizzato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4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cards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collettive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ogni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stagione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dell’anno, </a:t>
            </a:r>
            <a:r>
              <a:rPr sz="1400" dirty="0">
                <a:latin typeface="Arial MT"/>
                <a:cs typeface="Arial MT"/>
              </a:rPr>
              <a:t>creando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composizioni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riciclo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tecniche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varie,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per </a:t>
            </a:r>
            <a:r>
              <a:rPr sz="1400" dirty="0">
                <a:latin typeface="Arial MT"/>
                <a:cs typeface="Arial MT"/>
              </a:rPr>
              <a:t>mettere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evidenza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più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comune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dell’elemento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acqua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natura, </a:t>
            </a:r>
            <a:r>
              <a:rPr sz="1400" dirty="0">
                <a:latin typeface="Arial MT"/>
                <a:cs typeface="Arial MT"/>
              </a:rPr>
              <a:t>collegata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stagionalità.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10" dirty="0">
                <a:latin typeface="Arial"/>
                <a:cs typeface="Arial"/>
              </a:rPr>
              <a:t>Scienze-</a:t>
            </a:r>
            <a:r>
              <a:rPr sz="1400" b="1" spc="-20" dirty="0">
                <a:latin typeface="Arial"/>
                <a:cs typeface="Arial"/>
              </a:rPr>
              <a:t>Arte.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quattro elementi: </a:t>
            </a:r>
            <a:r>
              <a:rPr sz="1400" spc="-10" dirty="0">
                <a:latin typeface="Arial MT"/>
                <a:cs typeface="Arial MT"/>
              </a:rPr>
              <a:t>Aria-Acqua-</a:t>
            </a:r>
            <a:r>
              <a:rPr sz="1400" spc="-40" dirty="0">
                <a:latin typeface="Arial MT"/>
                <a:cs typeface="Arial MT"/>
              </a:rPr>
              <a:t>Terra-</a:t>
            </a:r>
            <a:r>
              <a:rPr sz="1400" spc="-10" dirty="0">
                <a:latin typeface="Arial MT"/>
                <a:cs typeface="Arial MT"/>
              </a:rPr>
              <a:t>Fuoco.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</a:pPr>
            <a:r>
              <a:rPr sz="1400" dirty="0">
                <a:latin typeface="Arial MT"/>
                <a:cs typeface="Arial MT"/>
              </a:rPr>
              <a:t>Laboratorio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creativo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aperte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seconda,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creazione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sensoriale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quattro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elementi.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piccolo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gruppo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alunni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ha </a:t>
            </a:r>
            <a:r>
              <a:rPr sz="1400" dirty="0">
                <a:latin typeface="Arial MT"/>
                <a:cs typeface="Arial MT"/>
              </a:rPr>
              <a:t>realizzato,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utilizzando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pannolenci,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gomma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eva,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recupero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riciclo,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librone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anelli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evidenziano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situazioni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principali </a:t>
            </a:r>
            <a:r>
              <a:rPr sz="1400" dirty="0">
                <a:latin typeface="Arial MT"/>
                <a:cs typeface="Arial MT"/>
              </a:rPr>
              <a:t>conosciute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correlate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quattro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elementi.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Prima </a:t>
            </a:r>
            <a:r>
              <a:rPr sz="1400" dirty="0">
                <a:latin typeface="Arial MT"/>
                <a:cs typeface="Arial MT"/>
              </a:rPr>
              <a:t>dell’esecuzione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materiale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approfonditi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elementi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naturali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2147</Words>
  <Application>Microsoft Office PowerPoint</Application>
  <PresentationFormat>Personalizzato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in Circolo</dc:title>
  <dc:creator>PC09</dc:creator>
  <cp:lastModifiedBy>PC09</cp:lastModifiedBy>
  <cp:revision>1</cp:revision>
  <dcterms:created xsi:type="dcterms:W3CDTF">2024-11-13T11:21:34Z</dcterms:created>
  <dcterms:modified xsi:type="dcterms:W3CDTF">2024-11-13T11:27:37Z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Skia/PDF m127 Google Docs Renderer</vt:lpwstr>
  </property>
</Properties>
</file>