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9" r:id="rId4"/>
    <p:sldId id="270" r:id="rId5"/>
    <p:sldId id="271" r:id="rId6"/>
    <p:sldId id="272" r:id="rId7"/>
    <p:sldId id="274" r:id="rId8"/>
    <p:sldId id="275" r:id="rId9"/>
    <p:sldId id="276"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3"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hasCustomPrompt="1"/>
          </p:nvPr>
        </p:nvSpPr>
        <p:spPr>
          <a:xfrm rot="21420000">
            <a:off x="891201" y="662656"/>
            <a:ext cx="9755187" cy="2766528"/>
          </a:xfrm>
        </p:spPr>
        <p:txBody>
          <a:bodyPr anchor="b">
            <a:normAutofit/>
          </a:bodyPr>
          <a:lstStyle>
            <a:lvl1pPr algn="r">
              <a:defRPr sz="8000"/>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5E8D2F4-35C8-4870-AC28-D3CD136C1E04}" type="datetimeFigureOut">
              <a:rPr lang="it-IT" smtClean="0"/>
              <a:pPr/>
              <a:t>13/11/2024</a:t>
            </a:fld>
            <a:endParaRPr lang="it-IT"/>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it-I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7976F1F-C360-416F-A9AF-E77A6199F509}" type="slidenum">
              <a:rPr lang="it-IT" smtClean="0"/>
              <a:pPr/>
              <a:t>‹N›</a:t>
            </a:fld>
            <a:endParaRPr lang="it-I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06333"/>
            <a:ext cx="10394708" cy="58884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hasCustomPrompt="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hasCustomPrompt="1"/>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685800"/>
            <a:ext cx="10396902" cy="3194903"/>
          </a:xfrm>
        </p:spPr>
        <p:txBody>
          <a:bodyPr anchor="ctr">
            <a:normAutofit/>
          </a:bodyPr>
          <a:lstStyle>
            <a:lvl1pPr algn="ctr">
              <a:defRPr sz="4800"/>
            </a:lvl1pPr>
          </a:lstStyle>
          <a:p>
            <a:r>
              <a:rPr lang="it-IT"/>
              <a:t>Fare clic per modificare lo stile del titolo dello schema</a:t>
            </a:r>
            <a:endParaRPr lang="en-US" dirty="0"/>
          </a:p>
        </p:txBody>
      </p:sp>
      <p:sp>
        <p:nvSpPr>
          <p:cNvPr id="4" name="Text Placeholder 3"/>
          <p:cNvSpPr>
            <a:spLocks noGrp="1"/>
          </p:cNvSpPr>
          <p:nvPr>
            <p:ph type="body" sz="half" idx="2" hasCustomPrompt="1"/>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1732" y="685800"/>
            <a:ext cx="9525020" cy="2916704"/>
          </a:xfrm>
        </p:spPr>
        <p:txBody>
          <a:bodyPr anchor="ctr">
            <a:normAutofit/>
          </a:bodyPr>
          <a:lstStyle>
            <a:lvl1pPr algn="ctr">
              <a:defRPr sz="4800"/>
            </a:lvl1pPr>
          </a:lstStyle>
          <a:p>
            <a:r>
              <a:rPr lang="it-IT"/>
              <a:t>Fare clic per modificare lo stile del titolo dello schema</a:t>
            </a:r>
            <a:endParaRPr lang="en-US" dirty="0"/>
          </a:p>
        </p:txBody>
      </p:sp>
      <p:sp>
        <p:nvSpPr>
          <p:cNvPr id="12" name="Text Placeholder 3"/>
          <p:cNvSpPr>
            <a:spLocks noGrp="1"/>
          </p:cNvSpPr>
          <p:nvPr>
            <p:ph type="body" sz="half" idx="13" hasCustomPrompt="1"/>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hasCustomPrompt="1"/>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7976F1F-C360-416F-A9AF-E77A6199F509}" type="slidenum">
              <a:rPr lang="it-IT" smtClean="0"/>
              <a:pPr/>
              <a:t>‹N›</a:t>
            </a:fld>
            <a:endParaRPr lang="it-I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723854"/>
            <a:ext cx="10394707" cy="2511835"/>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hasCustomPrompt="1"/>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85802" y="685800"/>
            <a:ext cx="10394706" cy="1151965"/>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hasCustomPrompt="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hasCustomPrompt="1"/>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hasCustomPrompt="1"/>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hasCustomPrompt="1"/>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hasCustomPrompt="1"/>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hasCustomPrompt="1"/>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685801" y="685800"/>
            <a:ext cx="10396882" cy="1151965"/>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hasCustomPrompt="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hasCustomPrompt="1"/>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hasCustomPrompt="1"/>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hasCustomPrompt="1"/>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hasCustomPrompt="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hasCustomPrompt="1"/>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hasCustomPrompt="1"/>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hasCustomPrompt="1"/>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hasCustomPrompt="1"/>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hasCustomPrompt="1"/>
          </p:nvPr>
        </p:nvSpPr>
        <p:spPr>
          <a:xfrm>
            <a:off x="685800" y="2063396"/>
            <a:ext cx="10394707" cy="331119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15862" y="685800"/>
            <a:ext cx="2264646" cy="4688785"/>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hasCustomPrompt="1"/>
          </p:nvPr>
        </p:nvSpPr>
        <p:spPr>
          <a:xfrm>
            <a:off x="685800" y="685800"/>
            <a:ext cx="7904431" cy="4688785"/>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Content Placeholder 2"/>
          <p:cNvSpPr>
            <a:spLocks noGrp="1"/>
          </p:cNvSpPr>
          <p:nvPr>
            <p:ph idx="1" hasCustomPrompt="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685800"/>
            <a:ext cx="10394707" cy="3193487"/>
          </a:xfrm>
        </p:spPr>
        <p:txBody>
          <a:bodyPr anchor="b">
            <a:normAutofit/>
          </a:bodyPr>
          <a:lstStyle>
            <a:lvl1pPr algn="l">
              <a:defRPr sz="5400"/>
            </a:lvl1p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685801" y="685800"/>
            <a:ext cx="10396882" cy="1158140"/>
          </a:xfrm>
        </p:spPr>
        <p:txBody>
          <a:bodyPr/>
          <a:lstStyle/>
          <a:p>
            <a:r>
              <a:rPr lang="it-IT"/>
              <a:t>Fare clic per modificare lo stile del titolo dello schema</a:t>
            </a:r>
            <a:endParaRPr lang="en-US" dirty="0"/>
          </a:p>
        </p:txBody>
      </p:sp>
      <p:sp>
        <p:nvSpPr>
          <p:cNvPr id="12" name="Content Placeholder 2"/>
          <p:cNvSpPr>
            <a:spLocks noGrp="1"/>
          </p:cNvSpPr>
          <p:nvPr>
            <p:ph sz="quarter" idx="13" hasCustomPrompt="1"/>
          </p:nvPr>
        </p:nvSpPr>
        <p:spPr>
          <a:xfrm>
            <a:off x="685800" y="2063396"/>
            <a:ext cx="5088714"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hasCustomPrompt="1"/>
          </p:nvPr>
        </p:nvSpPr>
        <p:spPr>
          <a:xfrm>
            <a:off x="5993971" y="2063396"/>
            <a:ext cx="5086538"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685801" y="685800"/>
            <a:ext cx="10394707" cy="1158140"/>
          </a:xfrm>
        </p:spPr>
        <p:txBody>
          <a:body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hasCustomPrompt="1"/>
          </p:nvPr>
        </p:nvSpPr>
        <p:spPr>
          <a:xfrm>
            <a:off x="685802" y="2861733"/>
            <a:ext cx="5088712"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hasCustomPrompt="1"/>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hasCustomPrompt="1"/>
          </p:nvPr>
        </p:nvSpPr>
        <p:spPr>
          <a:xfrm>
            <a:off x="5993969" y="2861733"/>
            <a:ext cx="5088713"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643" y="685800"/>
            <a:ext cx="4126860" cy="2023252"/>
          </a:xfrm>
        </p:spPr>
        <p:txBody>
          <a:bodyPr anchor="b">
            <a:normAutofit/>
          </a:bodyPr>
          <a:lstStyle>
            <a:lvl1pPr algn="ctr">
              <a:defRPr sz="3600"/>
            </a:lvl1pPr>
          </a:lstStyle>
          <a:p>
            <a:r>
              <a:rPr lang="it-IT"/>
              <a:t>Fare clic per modificare lo stile del titolo dello schema</a:t>
            </a:r>
            <a:endParaRPr lang="en-US" dirty="0"/>
          </a:p>
        </p:txBody>
      </p:sp>
      <p:sp>
        <p:nvSpPr>
          <p:cNvPr id="10" name="Content Placeholder 2"/>
          <p:cNvSpPr>
            <a:spLocks noGrp="1"/>
          </p:cNvSpPr>
          <p:nvPr>
            <p:ph sz="quarter" idx="13" hasCustomPrompt="1"/>
          </p:nvPr>
        </p:nvSpPr>
        <p:spPr>
          <a:xfrm>
            <a:off x="5046132" y="685800"/>
            <a:ext cx="6034375" cy="46887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hasCustomPrompt="1"/>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6345302" cy="2023252"/>
          </a:xfrm>
        </p:spPr>
        <p:txBody>
          <a:bodyPr anchor="b">
            <a:normAutofit/>
          </a:bodyPr>
          <a:lstStyle>
            <a:lvl1pPr algn="ct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hasCustomPrompt="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hasCustomPrompt="1"/>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5E8D2F4-35C8-4870-AC28-D3CD136C1E04}" type="datetimeFigureOut">
              <a:rPr lang="it-IT" smtClean="0"/>
              <a:pPr/>
              <a:t>13/11/2024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7976F1F-C360-416F-A9AF-E77A6199F50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cstate="email">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5E8D2F4-35C8-4870-AC28-D3CD136C1E04}" type="datetimeFigureOut">
              <a:rPr lang="it-IT" smtClean="0"/>
              <a:pPr/>
              <a:t>13/11/2024</a:t>
            </a:fld>
            <a:endParaRPr lang="it-I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7976F1F-C360-416F-A9AF-E77A6199F50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a:r>
              <a:rPr lang="it-IT" sz="5400" b="1" dirty="0">
                <a:solidFill>
                  <a:srgbClr val="FF0000"/>
                </a:solidFill>
              </a:rPr>
              <a:t>PROGETTO DI TEAM</a:t>
            </a:r>
            <a:br>
              <a:rPr lang="it-IT" sz="5400" b="1" dirty="0">
                <a:solidFill>
                  <a:srgbClr val="FF0000"/>
                </a:solidFill>
              </a:rPr>
            </a:br>
            <a:r>
              <a:rPr lang="it-IT" sz="5400" b="1" dirty="0">
                <a:solidFill>
                  <a:srgbClr val="FF0000"/>
                </a:solidFill>
              </a:rPr>
              <a:t>«RICICLIAMO…NATURAL-MENTE»</a:t>
            </a:r>
          </a:p>
        </p:txBody>
      </p:sp>
      <p:sp>
        <p:nvSpPr>
          <p:cNvPr id="3" name="Sottotitolo 2"/>
          <p:cNvSpPr>
            <a:spLocks noGrp="1"/>
          </p:cNvSpPr>
          <p:nvPr>
            <p:ph type="subTitle" idx="1"/>
          </p:nvPr>
        </p:nvSpPr>
        <p:spPr>
          <a:xfrm>
            <a:off x="1371600" y="3753499"/>
            <a:ext cx="9448800" cy="685800"/>
          </a:xfrm>
        </p:spPr>
        <p:txBody>
          <a:bodyPr>
            <a:noAutofit/>
          </a:bodyPr>
          <a:lstStyle/>
          <a:p>
            <a:pPr algn="r"/>
            <a:r>
              <a:rPr lang="it-IT" b="1" dirty="0">
                <a:solidFill>
                  <a:srgbClr val="00B050"/>
                </a:solidFill>
              </a:rPr>
              <a:t>PLESSO «SALVO D’ACQUISTO»</a:t>
            </a:r>
          </a:p>
          <a:p>
            <a:pPr algn="r"/>
            <a:r>
              <a:rPr lang="it-IT" b="1" dirty="0">
                <a:solidFill>
                  <a:srgbClr val="00B050"/>
                </a:solidFill>
              </a:rPr>
              <a:t>  CLASSI 5^A/5^B </a:t>
            </a:r>
          </a:p>
          <a:p>
            <a:pPr algn="r"/>
            <a:r>
              <a:rPr lang="it-IT" b="1" dirty="0">
                <a:solidFill>
                  <a:srgbClr val="00B050"/>
                </a:solidFill>
              </a:rPr>
              <a:t>A.S. 2023/2024</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8134" y="-80109"/>
            <a:ext cx="10396882" cy="1151965"/>
          </a:xfrm>
        </p:spPr>
        <p:txBody>
          <a:bodyPr/>
          <a:lstStyle/>
          <a:p>
            <a:r>
              <a:rPr kumimoji="0" lang="it-IT" altLang="en-US" sz="4900" b="1" i="0" u="none" strike="noStrike" kern="1200" cap="all" spc="0" normalizeH="0" baseline="0" noProof="0" dirty="0" err="1">
                <a:ln>
                  <a:noFill/>
                </a:ln>
                <a:solidFill>
                  <a:srgbClr val="FF0000"/>
                </a:solidFill>
                <a:effectLst/>
                <a:uLnTx/>
                <a:uFillTx/>
                <a:latin typeface="Impact" panose="020B0806030902050204"/>
                <a:ea typeface="+mj-ea"/>
                <a:cs typeface="+mj-cs"/>
              </a:rPr>
              <a:t>ATTIVITà</a:t>
            </a:r>
            <a:r>
              <a:rPr kumimoji="0" lang="it-IT" altLang="en-US" sz="4900" b="1" i="0" u="none" strike="noStrike" kern="1200" cap="all" spc="0" normalizeH="0" baseline="0" noProof="0" dirty="0">
                <a:ln>
                  <a:noFill/>
                </a:ln>
                <a:solidFill>
                  <a:srgbClr val="FF0000"/>
                </a:solidFill>
                <a:effectLst/>
                <a:uLnTx/>
                <a:uFillTx/>
                <a:latin typeface="Impact" panose="020B0806030902050204"/>
                <a:ea typeface="+mj-ea"/>
                <a:cs typeface="+mj-cs"/>
              </a:rPr>
              <a:t> SVOLTE IN CLASSE: SCIENZE</a:t>
            </a:r>
            <a:endParaRPr lang="it-IT" b="1" dirty="0"/>
          </a:p>
        </p:txBody>
      </p:sp>
      <p:sp>
        <p:nvSpPr>
          <p:cNvPr id="3" name="Segnaposto contenuto 2"/>
          <p:cNvSpPr>
            <a:spLocks noGrp="1"/>
          </p:cNvSpPr>
          <p:nvPr>
            <p:ph idx="1"/>
          </p:nvPr>
        </p:nvSpPr>
        <p:spPr>
          <a:xfrm>
            <a:off x="110068" y="838200"/>
            <a:ext cx="4094504" cy="4648200"/>
          </a:xfrm>
        </p:spPr>
        <p:txBody>
          <a:bodyPr>
            <a:normAutofit fontScale="85000" lnSpcReduction="10000"/>
          </a:bodyPr>
          <a:lstStyle/>
          <a:p>
            <a:r>
              <a:rPr lang="it-IT" dirty="0"/>
              <a:t>realizzazione del </a:t>
            </a:r>
            <a:r>
              <a:rPr lang="it-IT" i="1" dirty="0">
                <a:solidFill>
                  <a:srgbClr val="FFC000"/>
                </a:solidFill>
              </a:rPr>
              <a:t>plastico della Cellula e del DNA </a:t>
            </a:r>
            <a:r>
              <a:rPr lang="it-IT" dirty="0"/>
              <a:t>con materiale strutturato e di riciclo come (polistirolo, cartoncini, vari tipi di pasta, bottoni, carta stagnola </a:t>
            </a:r>
            <a:r>
              <a:rPr lang="it-IT" dirty="0" err="1"/>
              <a:t>ecc</a:t>
            </a:r>
            <a:r>
              <a:rPr lang="it-IT" dirty="0"/>
              <a:t>…). </a:t>
            </a:r>
          </a:p>
          <a:p>
            <a:r>
              <a:rPr lang="it-IT" dirty="0"/>
              <a:t>Costruzione di </a:t>
            </a:r>
            <a:r>
              <a:rPr lang="it-IT" i="1" dirty="0">
                <a:solidFill>
                  <a:srgbClr val="FFC000"/>
                </a:solidFill>
              </a:rPr>
              <a:t>cartelloni sul Sistema Solare e i Pianeti </a:t>
            </a:r>
            <a:r>
              <a:rPr lang="it-IT" dirty="0"/>
              <a:t> con visita Didattica conclusiva al Planetario di Ravenna. Realizzazione degli “apparati del corpo umano” con materiale di riciclo con carta da forno, fogli A3, colori, tempere, colle, lana, polistirolo, </a:t>
            </a:r>
            <a:r>
              <a:rPr lang="it-IT" dirty="0" err="1"/>
              <a:t>ecc</a:t>
            </a:r>
            <a:r>
              <a:rPr lang="it-IT" dirty="0"/>
              <a:t>….</a:t>
            </a:r>
          </a:p>
          <a:p>
            <a:r>
              <a:rPr lang="it-IT" dirty="0"/>
              <a:t>REALIZZAZIONE DEL PLASTICO DEGLI APPARATI</a:t>
            </a:r>
          </a:p>
        </p:txBody>
      </p:sp>
      <p:pic>
        <p:nvPicPr>
          <p:cNvPr id="6" name="Immagine 5"/>
          <p:cNvPicPr>
            <a:picLocks noChangeAspect="1"/>
          </p:cNvPicPr>
          <p:nvPr/>
        </p:nvPicPr>
        <p:blipFill>
          <a:blip r:embed="rId2" cstate="email"/>
          <a:stretch>
            <a:fillRect/>
          </a:stretch>
        </p:blipFill>
        <p:spPr>
          <a:xfrm>
            <a:off x="8162739" y="1087259"/>
            <a:ext cx="3512609" cy="4957941"/>
          </a:xfrm>
          <a:prstGeom prst="rect">
            <a:avLst/>
          </a:prstGeom>
        </p:spPr>
      </p:pic>
      <p:pic>
        <p:nvPicPr>
          <p:cNvPr id="7" name="Immagine 6"/>
          <p:cNvPicPr>
            <a:picLocks noChangeAspect="1"/>
          </p:cNvPicPr>
          <p:nvPr/>
        </p:nvPicPr>
        <p:blipFill>
          <a:blip r:embed="rId3" cstate="email"/>
          <a:stretch>
            <a:fillRect/>
          </a:stretch>
        </p:blipFill>
        <p:spPr>
          <a:xfrm>
            <a:off x="8152156" y="3566229"/>
            <a:ext cx="3512610" cy="2494374"/>
          </a:xfrm>
          <a:prstGeom prst="rect">
            <a:avLst/>
          </a:prstGeom>
        </p:spPr>
      </p:pic>
      <p:pic>
        <p:nvPicPr>
          <p:cNvPr id="8" name="Immagine 7"/>
          <p:cNvPicPr>
            <a:picLocks noChangeAspect="1"/>
          </p:cNvPicPr>
          <p:nvPr/>
        </p:nvPicPr>
        <p:blipFill>
          <a:blip r:embed="rId4" cstate="email"/>
          <a:stretch>
            <a:fillRect/>
          </a:stretch>
        </p:blipFill>
        <p:spPr>
          <a:xfrm>
            <a:off x="4140200" y="1071856"/>
            <a:ext cx="4022539" cy="4988747"/>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4840" y="204047"/>
            <a:ext cx="10396882" cy="1151965"/>
          </a:xfrm>
        </p:spPr>
        <p:txBody>
          <a:bodyPr/>
          <a:lstStyle/>
          <a:p>
            <a:pPr algn="ctr"/>
            <a:r>
              <a:rPr lang="it-IT" b="1" dirty="0" err="1">
                <a:solidFill>
                  <a:srgbClr val="FF0000"/>
                </a:solidFill>
                <a:sym typeface="+mn-ea"/>
              </a:rPr>
              <a:t>ATTIVITà</a:t>
            </a:r>
            <a:r>
              <a:rPr lang="it-IT" b="1" dirty="0">
                <a:solidFill>
                  <a:srgbClr val="FF0000"/>
                </a:solidFill>
                <a:sym typeface="+mn-ea"/>
              </a:rPr>
              <a:t> DEL PROGETTO</a:t>
            </a:r>
            <a:endParaRPr lang="it-IT" dirty="0">
              <a:solidFill>
                <a:srgbClr val="FF0000"/>
              </a:solidFill>
            </a:endParaRPr>
          </a:p>
        </p:txBody>
      </p:sp>
      <p:sp>
        <p:nvSpPr>
          <p:cNvPr id="3" name="Segnaposto contenuto 2"/>
          <p:cNvSpPr>
            <a:spLocks noGrp="1"/>
          </p:cNvSpPr>
          <p:nvPr>
            <p:ph idx="1"/>
          </p:nvPr>
        </p:nvSpPr>
        <p:spPr>
          <a:xfrm>
            <a:off x="624840" y="2048933"/>
            <a:ext cx="10280228" cy="3920067"/>
          </a:xfrm>
        </p:spPr>
        <p:txBody>
          <a:bodyPr>
            <a:normAutofit fontScale="25000" lnSpcReduction="20000"/>
          </a:bodyPr>
          <a:lstStyle/>
          <a:p>
            <a:pPr>
              <a:buFont typeface="Arial" panose="020B0604020202020204" pitchFamily="34" charset="0"/>
              <a:buChar char="•"/>
            </a:pPr>
            <a:r>
              <a:rPr lang="it-IT" sz="6400" dirty="0"/>
              <a:t> A.S. 2023/24 – Prendendo come filo conduttore il progetto di circolo: ‘’E...Le...Menti...in circolo!’’, sviluppiamo il progetto di team ‘’Ricicliamo…naturalmente’’</a:t>
            </a:r>
            <a:r>
              <a:rPr lang="it-IT" sz="6400" dirty="0">
                <a:sym typeface="+mn-ea"/>
              </a:rPr>
              <a:t>.  Il progetto ha come tema, </a:t>
            </a:r>
            <a:r>
              <a:rPr lang="it-IT" sz="6400" i="1" u="sng" dirty="0">
                <a:solidFill>
                  <a:srgbClr val="FF0000"/>
                </a:solidFill>
                <a:sym typeface="+mn-ea"/>
              </a:rPr>
              <a:t>IL RISPETTO DELL’AMBIENTE E L’IMPORTANZA DEL RICICLO IN UNA VISIONE INCLUSIVA</a:t>
            </a:r>
            <a:r>
              <a:rPr lang="it-IT" sz="6400" dirty="0">
                <a:sym typeface="+mn-ea"/>
              </a:rPr>
              <a:t>.</a:t>
            </a:r>
          </a:p>
          <a:p>
            <a:pPr>
              <a:buFont typeface="Arial" panose="020B0604020202020204" pitchFamily="34" charset="0"/>
              <a:buChar char="•"/>
            </a:pPr>
            <a:r>
              <a:rPr lang="it-IT" sz="6400" dirty="0">
                <a:sym typeface="+mn-ea"/>
              </a:rPr>
              <a:t>Il progetto si è svolto nel corso di tutto l’anno scolastico e Ha visto partecipare tutti gli insegnanti curricolari, l’insegnante di sostegno e IRC.</a:t>
            </a:r>
          </a:p>
          <a:p>
            <a:pPr marL="0" indent="0">
              <a:buNone/>
            </a:pPr>
            <a:r>
              <a:rPr lang="it-IT" sz="6400" u="sng" dirty="0">
                <a:sym typeface="+mn-ea"/>
              </a:rPr>
              <a:t>ATTIVITA’ SVOLTE:</a:t>
            </a:r>
          </a:p>
          <a:p>
            <a:pPr>
              <a:buFont typeface="Arial" panose="020B0604020202020204" pitchFamily="34" charset="0"/>
              <a:buChar char="•"/>
            </a:pPr>
            <a:r>
              <a:rPr lang="it-IT" sz="6400" u="sng" dirty="0">
                <a:solidFill>
                  <a:srgbClr val="FF0000"/>
                </a:solidFill>
                <a:sym typeface="+mn-ea"/>
              </a:rPr>
              <a:t>INGLESE: (</a:t>
            </a:r>
            <a:r>
              <a:rPr lang="it-IT" sz="6400" dirty="0">
                <a:solidFill>
                  <a:srgbClr val="FF0000"/>
                </a:solidFill>
                <a:sym typeface="+mn-ea"/>
              </a:rPr>
              <a:t>CLIL)</a:t>
            </a:r>
            <a:r>
              <a:rPr lang="it-IT" sz="6400" dirty="0">
                <a:sym typeface="+mn-ea"/>
              </a:rPr>
              <a:t> ascolto e osservazione di storie inerenti la Terra, la sua salvaguardia, il riciclo, il riutilizzo e il risparmio, ascolto di canzoni legate a questi temi. Creazione  di un </a:t>
            </a:r>
            <a:r>
              <a:rPr lang="it-IT" sz="6400" dirty="0" err="1">
                <a:sym typeface="+mn-ea"/>
              </a:rPr>
              <a:t>Lapbook</a:t>
            </a:r>
            <a:r>
              <a:rPr lang="it-IT" sz="6400" dirty="0">
                <a:sym typeface="+mn-ea"/>
              </a:rPr>
              <a:t> per la giornata della Terra.</a:t>
            </a:r>
          </a:p>
          <a:p>
            <a:pPr>
              <a:buFont typeface="Arial" panose="020B0604020202020204" pitchFamily="34" charset="0"/>
              <a:buChar char="•"/>
            </a:pPr>
            <a:r>
              <a:rPr lang="it-IT" sz="6400" u="sng" dirty="0">
                <a:solidFill>
                  <a:srgbClr val="FF0000"/>
                </a:solidFill>
                <a:sym typeface="+mn-ea"/>
              </a:rPr>
              <a:t>ITALIANO: </a:t>
            </a:r>
            <a:r>
              <a:rPr lang="it-IT" sz="6400" dirty="0">
                <a:sym typeface="+mn-ea"/>
              </a:rPr>
              <a:t>riflettendo sull’importanza della salvaguardia del nostro Pianeta avviene la  lettura della storia “Sono proprio da buttare?” attraverso la tecnica del kamishibai. nel giorno della Lingua Madre, gli alunni hanno realizzato le tavole con le immagini e la storia del libro per raccontarlo attraverso la tecnica del kamishibai alle altre classi. </a:t>
            </a:r>
          </a:p>
          <a:p>
            <a:pPr marL="0" indent="0">
              <a:buNone/>
            </a:pPr>
            <a:endParaRPr lang="it-IT" sz="5600" dirty="0">
              <a:sym typeface="+mn-ea"/>
            </a:endParaRPr>
          </a:p>
          <a:p>
            <a:pPr marL="0" indent="0">
              <a:buNone/>
            </a:pPr>
            <a:endParaRPr lang="it-IT" sz="5600" dirty="0">
              <a:sym typeface="+mn-ea"/>
            </a:endParaRPr>
          </a:p>
          <a:p>
            <a:pPr>
              <a:buFont typeface="Arial" panose="020B0604020202020204" pitchFamily="34" charset="0"/>
              <a:buChar char="•"/>
            </a:pPr>
            <a:endParaRPr lang="it-IT" sz="2400" dirty="0"/>
          </a:p>
          <a:p>
            <a:endParaRPr lang="it-IT" dirty="0"/>
          </a:p>
          <a:p>
            <a:endParaRPr lang="it-IT"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331450"/>
            <a:ext cx="10396882" cy="1151965"/>
          </a:xfrm>
        </p:spPr>
        <p:txBody>
          <a:bodyPr/>
          <a:lstStyle/>
          <a:p>
            <a:pPr algn="ctr"/>
            <a:r>
              <a:rPr lang="it-IT" b="1" dirty="0" err="1">
                <a:solidFill>
                  <a:srgbClr val="FF0000"/>
                </a:solidFill>
              </a:rPr>
              <a:t>ATTIVITà</a:t>
            </a:r>
            <a:r>
              <a:rPr lang="it-IT" b="1" dirty="0">
                <a:solidFill>
                  <a:srgbClr val="FF0000"/>
                </a:solidFill>
              </a:rPr>
              <a:t> DEL PROGETTO</a:t>
            </a:r>
          </a:p>
        </p:txBody>
      </p:sp>
      <p:sp>
        <p:nvSpPr>
          <p:cNvPr id="3" name="Segnaposto contenuto 2"/>
          <p:cNvSpPr>
            <a:spLocks noGrp="1"/>
          </p:cNvSpPr>
          <p:nvPr>
            <p:ph idx="1"/>
          </p:nvPr>
        </p:nvSpPr>
        <p:spPr>
          <a:xfrm>
            <a:off x="685800" y="1483415"/>
            <a:ext cx="10396883" cy="4070717"/>
          </a:xfrm>
        </p:spPr>
        <p:txBody>
          <a:bodyPr>
            <a:normAutofit fontScale="77500" lnSpcReduction="20000"/>
          </a:bodyPr>
          <a:lstStyle/>
          <a:p>
            <a:pPr marL="228600" marR="0" lvl="0" indent="-22860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Char char="•"/>
              <a:defRPr/>
            </a:pPr>
            <a:r>
              <a:rPr kumimoji="0" lang="it-IT" sz="2100" b="0" i="0" u="sng" strike="noStrike" kern="1200" cap="all" spc="0" normalizeH="0" baseline="0" noProof="0" dirty="0">
                <a:ln>
                  <a:noFill/>
                </a:ln>
                <a:solidFill>
                  <a:srgbClr val="FF0000"/>
                </a:solidFill>
                <a:effectLst/>
                <a:uLnTx/>
                <a:uFillTx/>
                <a:latin typeface="Impact" panose="020B0806030902050204"/>
                <a:ea typeface="+mn-ea"/>
                <a:cs typeface="+mn-cs"/>
              </a:rPr>
              <a:t>MATEMATICA: </a:t>
            </a:r>
            <a:r>
              <a:rPr kumimoji="0" lang="it-IT" sz="2100" b="0" i="0" u="none" strike="noStrike" kern="1200" cap="all" spc="0" normalizeH="0" baseline="0" noProof="0" dirty="0">
                <a:ln>
                  <a:noFill/>
                </a:ln>
                <a:solidFill>
                  <a:prstClr val="black"/>
                </a:solidFill>
                <a:effectLst/>
                <a:uLnTx/>
                <a:uFillTx/>
                <a:latin typeface="Impact" panose="020B0806030902050204"/>
                <a:ea typeface="+mn-ea"/>
                <a:cs typeface="+mn-cs"/>
              </a:rPr>
              <a:t>elaborati di strumenti tecnologici che gli alunni, attraverso le conoscenze di calcolo e delle misure che hanno acquisito, hanno realizzato con materiale di riciclo la calcolatrice, il cellulare, il pc, il tablet, il termometro, l'orologio. Costruzione del “calendario dell'Avvento” con i numeri Romani con cartone, stuzzicadenti e colla.</a:t>
            </a:r>
            <a:endParaRPr lang="it-IT" sz="2100" u="sng" dirty="0">
              <a:solidFill>
                <a:srgbClr val="FF0000"/>
              </a:solidFill>
            </a:endParaRPr>
          </a:p>
          <a:p>
            <a:r>
              <a:rPr lang="it-IT" sz="2100" u="sng" dirty="0">
                <a:solidFill>
                  <a:srgbClr val="FF0000"/>
                </a:solidFill>
              </a:rPr>
              <a:t>ARTE e TECNOLOGIA: </a:t>
            </a:r>
            <a:r>
              <a:rPr lang="it-IT" sz="2100" dirty="0"/>
              <a:t>plastico del quartiere con materiale di riciclo. Realizzazione durante tutto il corso dell’anno e per le festività di manufatti (sagoma Babbo Natale, pupazzo di neve, befana, vasi per piante </a:t>
            </a:r>
            <a:r>
              <a:rPr lang="it-IT" sz="2100" dirty="0" err="1"/>
              <a:t>ecc</a:t>
            </a:r>
            <a:r>
              <a:rPr lang="it-IT" sz="2100" dirty="0"/>
              <a:t>…), con materiale di recupero.</a:t>
            </a:r>
          </a:p>
          <a:p>
            <a:r>
              <a:rPr lang="it-IT" sz="2100" u="sng" dirty="0">
                <a:solidFill>
                  <a:srgbClr val="FF0000"/>
                </a:solidFill>
              </a:rPr>
              <a:t>MUSICA: </a:t>
            </a:r>
            <a:r>
              <a:rPr lang="it-IT" sz="2100" dirty="0"/>
              <a:t>Attività laboratoriale sul tema “La Forma del Suono” con materiale di riciclo  (contenitore di plastica, pellicola, rotolo scottex, sale da cucina </a:t>
            </a:r>
            <a:r>
              <a:rPr lang="it-IT" sz="2100" dirty="0" err="1"/>
              <a:t>ecc</a:t>
            </a:r>
            <a:r>
              <a:rPr lang="it-IT" sz="2100" dirty="0"/>
              <a:t>…), per costruire e realizzare il plastico di un “EDOFONO” per giungere a dimostrare  agli alunni delle  classi gli effetti visivi delle vibrazioni sonore sulla materia.</a:t>
            </a:r>
          </a:p>
          <a:p>
            <a:r>
              <a:rPr lang="it-IT" sz="2100" u="sng" dirty="0">
                <a:solidFill>
                  <a:srgbClr val="FF0000"/>
                </a:solidFill>
              </a:rPr>
              <a:t>SCIENZE: </a:t>
            </a:r>
            <a:r>
              <a:rPr lang="it-IT" sz="2100" dirty="0"/>
              <a:t>realizzazione del plastico della Cellula e del DNA con materiale strutturato e di riciclo come (polistirolo, cartoncini, vari tipi di pasta, bottoni, carta stagnola </a:t>
            </a:r>
            <a:r>
              <a:rPr lang="it-IT" sz="2100" dirty="0" err="1"/>
              <a:t>ecc</a:t>
            </a:r>
            <a:r>
              <a:rPr lang="it-IT" sz="2100" dirty="0"/>
              <a:t>…). Costruzione di cartelloni sul Sistema Solare e i Pianeti con visita Didattica conclusiva al Planetario di Ravenna. Realizzazione degli “apparati del corpo umano” con materiale di riciclo con carta da forno, fogli A3, colori, tempere, colle, lana, polistirolo, </a:t>
            </a:r>
            <a:r>
              <a:rPr lang="it-IT" sz="2100" dirty="0" err="1"/>
              <a:t>ecc</a:t>
            </a:r>
            <a:r>
              <a:rPr lang="it-IT" sz="2100" dirty="0"/>
              <a:t>….</a:t>
            </a:r>
          </a:p>
          <a:p>
            <a:endParaRPr lang="it-IT"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270934"/>
            <a:ext cx="10396882" cy="1151965"/>
          </a:xfrm>
        </p:spPr>
        <p:txBody>
          <a:bodyPr/>
          <a:lstStyle/>
          <a:p>
            <a:r>
              <a:rPr kumimoji="0" lang="it-IT" altLang="en-US" sz="5400" b="1" i="0" u="none" strike="noStrike" kern="1200" cap="all" spc="0" normalizeH="0" baseline="0" noProof="0" dirty="0" err="1">
                <a:ln>
                  <a:noFill/>
                </a:ln>
                <a:solidFill>
                  <a:srgbClr val="FF0000"/>
                </a:solidFill>
                <a:effectLst/>
                <a:uLnTx/>
                <a:uFillTx/>
                <a:latin typeface="Impact" panose="020B0806030902050204"/>
                <a:ea typeface="+mj-ea"/>
                <a:cs typeface="+mj-cs"/>
              </a:rPr>
              <a:t>ATTIVITà</a:t>
            </a:r>
            <a:r>
              <a:rPr kumimoji="0" lang="it-IT" altLang="en-US" sz="5400" b="1" i="0" u="none" strike="noStrike" kern="1200" cap="all" spc="0" normalizeH="0" baseline="0" noProof="0" dirty="0">
                <a:ln>
                  <a:noFill/>
                </a:ln>
                <a:solidFill>
                  <a:srgbClr val="FF0000"/>
                </a:solidFill>
                <a:effectLst/>
                <a:uLnTx/>
                <a:uFillTx/>
                <a:latin typeface="Impact" panose="020B0806030902050204"/>
                <a:ea typeface="+mj-ea"/>
                <a:cs typeface="+mj-cs"/>
              </a:rPr>
              <a:t> SVOLTE IN CLASSE: INGLESE</a:t>
            </a:r>
            <a:endParaRPr lang="it-IT" b="1" dirty="0"/>
          </a:p>
        </p:txBody>
      </p:sp>
      <p:sp>
        <p:nvSpPr>
          <p:cNvPr id="3" name="Segnaposto contenuto 2"/>
          <p:cNvSpPr>
            <a:spLocks noGrp="1"/>
          </p:cNvSpPr>
          <p:nvPr>
            <p:ph idx="1"/>
          </p:nvPr>
        </p:nvSpPr>
        <p:spPr>
          <a:xfrm>
            <a:off x="245533" y="1329268"/>
            <a:ext cx="6087534" cy="4045318"/>
          </a:xfrm>
        </p:spPr>
        <p:txBody>
          <a:bodyPr>
            <a:normAutofit fontScale="85000" lnSpcReduction="10000"/>
          </a:bodyPr>
          <a:lstStyle/>
          <a:p>
            <a:r>
              <a:rPr lang="it-IT" sz="1800" dirty="0"/>
              <a:t>In occasione della giornata mondiale della Terra abbiamo svolto un piccolo progetto in inglese. Siamo partiti da una canzone </a:t>
            </a:r>
            <a:r>
              <a:rPr lang="it-IT" sz="1800" i="1" dirty="0">
                <a:solidFill>
                  <a:srgbClr val="00B050"/>
                </a:solidFill>
              </a:rPr>
              <a:t>“</a:t>
            </a:r>
            <a:r>
              <a:rPr lang="it-IT" sz="1800" i="1" dirty="0" err="1">
                <a:solidFill>
                  <a:srgbClr val="00B050"/>
                </a:solidFill>
              </a:rPr>
              <a:t>We</a:t>
            </a:r>
            <a:r>
              <a:rPr lang="it-IT" sz="1800" i="1" dirty="0">
                <a:solidFill>
                  <a:srgbClr val="00B050"/>
                </a:solidFill>
              </a:rPr>
              <a:t> are </a:t>
            </a:r>
            <a:r>
              <a:rPr lang="it-IT" sz="1800" i="1" dirty="0" err="1">
                <a:solidFill>
                  <a:srgbClr val="00B050"/>
                </a:solidFill>
              </a:rPr>
              <a:t>going</a:t>
            </a:r>
            <a:r>
              <a:rPr lang="it-IT" sz="1800" i="1" dirty="0">
                <a:solidFill>
                  <a:srgbClr val="00B050"/>
                </a:solidFill>
              </a:rPr>
              <a:t> green” </a:t>
            </a:r>
            <a:r>
              <a:rPr lang="it-IT" sz="1800" dirty="0"/>
              <a:t>che presentava i concetti di riciclo, riuso e riutilizzo. Successivamente abbiamo visto due storie relative all’importanza del riciclo e sulla salvaguardia della Terra. Ci siamo poi occupati dell’inquinamento dovuto principalmente alla plastica e ci siamo interrogati su come poter ovviare a questo grande problema. Abbiamo poi terminato questo percorso realizzando un </a:t>
            </a:r>
            <a:r>
              <a:rPr lang="it-IT" sz="1800" dirty="0" err="1"/>
              <a:t>Lapbook</a:t>
            </a:r>
            <a:r>
              <a:rPr lang="it-IT" sz="1800" dirty="0"/>
              <a:t> nel quale sono racchiusi gli elementi principali del percorso che abbiamo realizzato: l’importanza del riciclo, riutilizzo e del risparmio, una descrizione inerente il 22 Aprile </a:t>
            </a:r>
            <a:r>
              <a:rPr lang="it-IT" sz="1800" u="sng" dirty="0">
                <a:solidFill>
                  <a:srgbClr val="00B050"/>
                </a:solidFill>
              </a:rPr>
              <a:t>giornata mondiale della Terra</a:t>
            </a:r>
            <a:r>
              <a:rPr lang="it-IT" sz="1800" dirty="0"/>
              <a:t>, un vocabolario con i principali vocaboli inglesi che abbiamo acquisito ed una parte inerente a come si deve svolgere la raccolta differenziata.</a:t>
            </a:r>
          </a:p>
        </p:txBody>
      </p:sp>
      <p:pic>
        <p:nvPicPr>
          <p:cNvPr id="4" name="Immagine 3"/>
          <p:cNvPicPr>
            <a:picLocks noChangeAspect="1"/>
          </p:cNvPicPr>
          <p:nvPr/>
        </p:nvPicPr>
        <p:blipFill>
          <a:blip r:embed="rId2" cstate="email"/>
          <a:stretch>
            <a:fillRect/>
          </a:stretch>
        </p:blipFill>
        <p:spPr>
          <a:xfrm>
            <a:off x="6600009" y="1254432"/>
            <a:ext cx="4592923" cy="47653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35466"/>
            <a:ext cx="10396882" cy="1151965"/>
          </a:xfrm>
        </p:spPr>
        <p:txBody>
          <a:bodyPr/>
          <a:lstStyle/>
          <a:p>
            <a:r>
              <a:rPr kumimoji="0" lang="it-IT" altLang="en-US" sz="5400" b="1" i="0" u="none" strike="noStrike" kern="1200" cap="all" spc="0" normalizeH="0" baseline="0" noProof="0" dirty="0" err="1">
                <a:ln>
                  <a:noFill/>
                </a:ln>
                <a:solidFill>
                  <a:srgbClr val="FF0000"/>
                </a:solidFill>
                <a:effectLst/>
                <a:uLnTx/>
                <a:uFillTx/>
                <a:latin typeface="Impact" panose="020B0806030902050204"/>
                <a:ea typeface="+mj-ea"/>
                <a:cs typeface="+mj-cs"/>
              </a:rPr>
              <a:t>ATTIVITà</a:t>
            </a:r>
            <a:r>
              <a:rPr kumimoji="0" lang="it-IT" altLang="en-US" sz="5400" b="1" i="0" u="none" strike="noStrike" kern="1200" cap="all" spc="0" normalizeH="0" baseline="0" noProof="0" dirty="0">
                <a:ln>
                  <a:noFill/>
                </a:ln>
                <a:solidFill>
                  <a:srgbClr val="FF0000"/>
                </a:solidFill>
                <a:effectLst/>
                <a:uLnTx/>
                <a:uFillTx/>
                <a:latin typeface="Impact" panose="020B0806030902050204"/>
                <a:ea typeface="+mj-ea"/>
                <a:cs typeface="+mj-cs"/>
              </a:rPr>
              <a:t> SVOLTE IN CLASSE: Italiano</a:t>
            </a:r>
            <a:endParaRPr lang="it-IT" b="1" dirty="0"/>
          </a:p>
        </p:txBody>
      </p:sp>
      <p:sp>
        <p:nvSpPr>
          <p:cNvPr id="3" name="Segnaposto contenuto 2"/>
          <p:cNvSpPr>
            <a:spLocks noGrp="1"/>
          </p:cNvSpPr>
          <p:nvPr>
            <p:ph idx="1"/>
          </p:nvPr>
        </p:nvSpPr>
        <p:spPr>
          <a:xfrm>
            <a:off x="245533" y="1066800"/>
            <a:ext cx="4698999" cy="4614333"/>
          </a:xfrm>
        </p:spPr>
        <p:txBody>
          <a:bodyPr>
            <a:normAutofit fontScale="92500" lnSpcReduction="10000"/>
          </a:bodyPr>
          <a:lstStyle/>
          <a:p>
            <a:r>
              <a:rPr lang="it-IT" dirty="0"/>
              <a:t>È stata letta agli alunni la storia: </a:t>
            </a:r>
            <a:r>
              <a:rPr lang="it-IT" dirty="0">
                <a:solidFill>
                  <a:srgbClr val="0070C0"/>
                </a:solidFill>
              </a:rPr>
              <a:t>"Sono proprio da buttare?"</a:t>
            </a:r>
            <a:r>
              <a:rPr lang="it-IT" dirty="0"/>
              <a:t> attraverso la tecnica del Kamishibai, successivamente viene svolto un lavoro sul quaderno sulle passioni che ognuno di noi può coltivare utilizzando materiali di riciclo. In seguito, gli alunni di classe 5 presentano la stessa storia, utilizzando il Kamishibai, ai bambini di classe seconda, spiegando l'importanza del riciclo e del riuso dei materiali, imparando così ad essere cittadini consapevoli che rispettano e si prendono cura dell'ambiente.</a:t>
            </a:r>
          </a:p>
        </p:txBody>
      </p:sp>
      <p:pic>
        <p:nvPicPr>
          <p:cNvPr id="4" name="Immagine 3"/>
          <p:cNvPicPr>
            <a:picLocks noChangeAspect="1"/>
          </p:cNvPicPr>
          <p:nvPr/>
        </p:nvPicPr>
        <p:blipFill>
          <a:blip r:embed="rId2" cstate="email"/>
          <a:stretch>
            <a:fillRect/>
          </a:stretch>
        </p:blipFill>
        <p:spPr>
          <a:xfrm>
            <a:off x="5226894" y="1287431"/>
            <a:ext cx="3300037" cy="3572435"/>
          </a:xfrm>
          <a:prstGeom prst="rect">
            <a:avLst/>
          </a:prstGeom>
        </p:spPr>
      </p:pic>
      <p:pic>
        <p:nvPicPr>
          <p:cNvPr id="5" name="Immagine 4"/>
          <p:cNvPicPr>
            <a:picLocks noChangeAspect="1"/>
          </p:cNvPicPr>
          <p:nvPr/>
        </p:nvPicPr>
        <p:blipFill>
          <a:blip r:embed="rId3" cstate="email"/>
          <a:stretch>
            <a:fillRect/>
          </a:stretch>
        </p:blipFill>
        <p:spPr>
          <a:xfrm>
            <a:off x="8809294" y="1135031"/>
            <a:ext cx="2631778" cy="412276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1" y="194734"/>
            <a:ext cx="10396882" cy="1151965"/>
          </a:xfrm>
        </p:spPr>
        <p:txBody>
          <a:bodyPr>
            <a:normAutofit fontScale="90000"/>
          </a:bodyPr>
          <a:lstStyle/>
          <a:p>
            <a:r>
              <a:rPr kumimoji="0" lang="it-IT" altLang="en-US" sz="5400" b="1" i="0" u="none" strike="noStrike" kern="1200" cap="all" spc="0" normalizeH="0" baseline="0" noProof="0" dirty="0" err="1">
                <a:ln>
                  <a:noFill/>
                </a:ln>
                <a:solidFill>
                  <a:srgbClr val="FF0000"/>
                </a:solidFill>
                <a:effectLst/>
                <a:uLnTx/>
                <a:uFillTx/>
                <a:latin typeface="Impact" panose="020B0806030902050204"/>
                <a:ea typeface="+mj-ea"/>
                <a:cs typeface="+mj-cs"/>
              </a:rPr>
              <a:t>ATTIVITà</a:t>
            </a:r>
            <a:r>
              <a:rPr kumimoji="0" lang="it-IT" altLang="en-US" sz="5400" b="1" i="0" u="none" strike="noStrike" kern="1200" cap="all" spc="0" normalizeH="0" baseline="0" noProof="0" dirty="0">
                <a:ln>
                  <a:noFill/>
                </a:ln>
                <a:solidFill>
                  <a:srgbClr val="FF0000"/>
                </a:solidFill>
                <a:effectLst/>
                <a:uLnTx/>
                <a:uFillTx/>
                <a:latin typeface="Impact" panose="020B0806030902050204"/>
                <a:ea typeface="+mj-ea"/>
                <a:cs typeface="+mj-cs"/>
              </a:rPr>
              <a:t> SVOLTE IN CLASSE: MATEMATICA</a:t>
            </a:r>
            <a:endParaRPr lang="it-IT" b="1" dirty="0"/>
          </a:p>
        </p:txBody>
      </p:sp>
      <p:sp>
        <p:nvSpPr>
          <p:cNvPr id="3" name="Segnaposto contenuto 2"/>
          <p:cNvSpPr>
            <a:spLocks noGrp="1"/>
          </p:cNvSpPr>
          <p:nvPr>
            <p:ph idx="1"/>
          </p:nvPr>
        </p:nvSpPr>
        <p:spPr>
          <a:xfrm>
            <a:off x="0" y="1280462"/>
            <a:ext cx="3572935" cy="4489804"/>
          </a:xfrm>
        </p:spPr>
        <p:txBody>
          <a:bodyPr>
            <a:normAutofit fontScale="92500" lnSpcReduction="20000"/>
          </a:bodyPr>
          <a:lstStyle/>
          <a:p>
            <a:r>
              <a:rPr lang="it-IT" dirty="0"/>
              <a:t>elaborati di </a:t>
            </a:r>
            <a:r>
              <a:rPr lang="it-IT" i="1" dirty="0">
                <a:solidFill>
                  <a:srgbClr val="FFC000"/>
                </a:solidFill>
              </a:rPr>
              <a:t>strumenti tecnologici  </a:t>
            </a:r>
            <a:r>
              <a:rPr lang="it-IT" dirty="0"/>
              <a:t>che gli alunni, attraverso le conoscenze di calcolo e delle misure che hanno acquisito, hanno realizzato con materiale di riciclo la calcolatrice, il cellulare, il pc, il tablet, il termometro, l'orologio, il calendario dell’avvento.</a:t>
            </a:r>
          </a:p>
          <a:p>
            <a:r>
              <a:rPr lang="it-IT" dirty="0"/>
              <a:t>Costruzione del </a:t>
            </a:r>
            <a:r>
              <a:rPr lang="it-IT" i="1" dirty="0">
                <a:solidFill>
                  <a:srgbClr val="FFC000"/>
                </a:solidFill>
              </a:rPr>
              <a:t>“calendario dell'Avvento”</a:t>
            </a:r>
            <a:r>
              <a:rPr lang="it-IT" dirty="0"/>
              <a:t> con i numeri Romani con cartone, stuzzicadenti e colla.</a:t>
            </a:r>
          </a:p>
          <a:p>
            <a:endParaRPr lang="it-IT" dirty="0"/>
          </a:p>
        </p:txBody>
      </p:sp>
      <p:pic>
        <p:nvPicPr>
          <p:cNvPr id="5" name="Immagine 4"/>
          <p:cNvPicPr>
            <a:picLocks noChangeAspect="1"/>
          </p:cNvPicPr>
          <p:nvPr/>
        </p:nvPicPr>
        <p:blipFill>
          <a:blip r:embed="rId2" cstate="email"/>
          <a:stretch>
            <a:fillRect/>
          </a:stretch>
        </p:blipFill>
        <p:spPr>
          <a:xfrm>
            <a:off x="3344241" y="1287931"/>
            <a:ext cx="4021667" cy="4842933"/>
          </a:xfrm>
          <a:prstGeom prst="rect">
            <a:avLst/>
          </a:prstGeom>
        </p:spPr>
      </p:pic>
      <p:pic>
        <p:nvPicPr>
          <p:cNvPr id="4" name="Immagine 3"/>
          <p:cNvPicPr>
            <a:picLocks noChangeAspect="1"/>
          </p:cNvPicPr>
          <p:nvPr/>
        </p:nvPicPr>
        <p:blipFill>
          <a:blip r:embed="rId3" cstate="email"/>
          <a:stretch>
            <a:fillRect/>
          </a:stretch>
        </p:blipFill>
        <p:spPr>
          <a:xfrm>
            <a:off x="7365908" y="1287931"/>
            <a:ext cx="4309532" cy="484293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5067" y="220133"/>
            <a:ext cx="10396882" cy="1151965"/>
          </a:xfrm>
        </p:spPr>
        <p:txBody>
          <a:bodyPr>
            <a:normAutofit/>
          </a:bodyPr>
          <a:lstStyle/>
          <a:p>
            <a:r>
              <a:rPr kumimoji="0" lang="it-IT" altLang="en-US" sz="4900" b="1" i="0" u="none" strike="noStrike" kern="1200" cap="all" spc="0" normalizeH="0" baseline="0" noProof="0" dirty="0" err="1">
                <a:ln>
                  <a:noFill/>
                </a:ln>
                <a:solidFill>
                  <a:srgbClr val="FF0000"/>
                </a:solidFill>
                <a:effectLst/>
                <a:uLnTx/>
                <a:uFillTx/>
                <a:latin typeface="Impact" panose="020B0806030902050204"/>
                <a:ea typeface="+mj-ea"/>
                <a:cs typeface="+mj-cs"/>
              </a:rPr>
              <a:t>ATTIVITà</a:t>
            </a:r>
            <a:r>
              <a:rPr kumimoji="0" lang="it-IT" altLang="en-US" sz="4900" b="1" i="0" u="none" strike="noStrike" kern="1200" cap="all" spc="0" normalizeH="0" baseline="0" noProof="0" dirty="0">
                <a:ln>
                  <a:noFill/>
                </a:ln>
                <a:solidFill>
                  <a:srgbClr val="FF0000"/>
                </a:solidFill>
                <a:effectLst/>
                <a:uLnTx/>
                <a:uFillTx/>
                <a:latin typeface="Impact" panose="020B0806030902050204"/>
                <a:ea typeface="+mj-ea"/>
                <a:cs typeface="+mj-cs"/>
              </a:rPr>
              <a:t> SVOLTE IN CLASSE: ARTE </a:t>
            </a:r>
            <a:endParaRPr lang="it-IT" b="1" dirty="0"/>
          </a:p>
        </p:txBody>
      </p:sp>
      <p:sp>
        <p:nvSpPr>
          <p:cNvPr id="3" name="Segnaposto contenuto 2"/>
          <p:cNvSpPr>
            <a:spLocks noGrp="1"/>
          </p:cNvSpPr>
          <p:nvPr>
            <p:ph idx="1"/>
          </p:nvPr>
        </p:nvSpPr>
        <p:spPr>
          <a:xfrm>
            <a:off x="211667" y="1538463"/>
            <a:ext cx="5943599" cy="3812470"/>
          </a:xfrm>
        </p:spPr>
        <p:txBody>
          <a:bodyPr>
            <a:normAutofit fontScale="92500" lnSpcReduction="20000"/>
          </a:bodyPr>
          <a:lstStyle/>
          <a:p>
            <a:r>
              <a:rPr lang="it-IT" dirty="0"/>
              <a:t>Durante il corso dell’anno scolastico abbiamo sempre cercato di realizzare per </a:t>
            </a:r>
            <a:r>
              <a:rPr lang="it-IT" dirty="0">
                <a:solidFill>
                  <a:srgbClr val="00B0F0"/>
                </a:solidFill>
              </a:rPr>
              <a:t>progetti e festività elaborati con materiali di riciclo</a:t>
            </a:r>
            <a:r>
              <a:rPr lang="it-IT" dirty="0"/>
              <a:t> proprio per sottolineare l’importanza di questa pratica In occasione della festa del quartiere, le due classi quinte hanno pensato e realizzato due plastici della città appunto con materiale di riciclo (scatole vecchie di cartone, spugne sughero, cartoncino) </a:t>
            </a:r>
            <a:r>
              <a:rPr lang="it-IT" dirty="0">
                <a:solidFill>
                  <a:srgbClr val="00B0F0"/>
                </a:solidFill>
              </a:rPr>
              <a:t>Hanno costruito una città </a:t>
            </a:r>
            <a:r>
              <a:rPr lang="it-IT" dirty="0"/>
              <a:t>che avesse spazi verdi, in cui fosse presente la pista ciclabile, le case fossero dotate di pannelli solari e ci fossero i bidoni per la raccolta differenziata</a:t>
            </a:r>
          </a:p>
          <a:p>
            <a:endParaRPr lang="it-IT" dirty="0"/>
          </a:p>
        </p:txBody>
      </p:sp>
      <p:pic>
        <p:nvPicPr>
          <p:cNvPr id="4" name="Immagine 3"/>
          <p:cNvPicPr>
            <a:picLocks noChangeAspect="1"/>
          </p:cNvPicPr>
          <p:nvPr/>
        </p:nvPicPr>
        <p:blipFill>
          <a:blip r:embed="rId2" cstate="email"/>
          <a:stretch>
            <a:fillRect/>
          </a:stretch>
        </p:blipFill>
        <p:spPr>
          <a:xfrm>
            <a:off x="6430492" y="1223677"/>
            <a:ext cx="4711457" cy="4711457"/>
          </a:xfrm>
          <a:prstGeom prst="rect">
            <a:avLst/>
          </a:prstGeom>
        </p:spPr>
      </p:pic>
    </p:spTree>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0401" y="0"/>
            <a:ext cx="10396882" cy="1151965"/>
          </a:xfrm>
        </p:spPr>
        <p:txBody>
          <a:bodyPr/>
          <a:lstStyle/>
          <a:p>
            <a:r>
              <a:rPr kumimoji="0" lang="it-IT" altLang="en-US" sz="4900" b="1" i="0" u="none" strike="noStrike" kern="1200" cap="all" spc="0" normalizeH="0" baseline="0" noProof="0" dirty="0" err="1">
                <a:ln>
                  <a:noFill/>
                </a:ln>
                <a:solidFill>
                  <a:srgbClr val="FF0000"/>
                </a:solidFill>
                <a:effectLst/>
                <a:uLnTx/>
                <a:uFillTx/>
                <a:latin typeface="Impact" panose="020B0806030902050204"/>
                <a:ea typeface="+mj-ea"/>
                <a:cs typeface="+mj-cs"/>
              </a:rPr>
              <a:t>ATTIVITà</a:t>
            </a:r>
            <a:r>
              <a:rPr kumimoji="0" lang="it-IT" altLang="en-US" sz="4900" b="1" i="0" u="none" strike="noStrike" kern="1200" cap="all" spc="0" normalizeH="0" baseline="0" noProof="0" dirty="0">
                <a:ln>
                  <a:noFill/>
                </a:ln>
                <a:solidFill>
                  <a:srgbClr val="FF0000"/>
                </a:solidFill>
                <a:effectLst/>
                <a:uLnTx/>
                <a:uFillTx/>
                <a:latin typeface="Impact" panose="020B0806030902050204"/>
                <a:ea typeface="+mj-ea"/>
                <a:cs typeface="+mj-cs"/>
              </a:rPr>
              <a:t> SVOLTE IN CLASSE: TECNOLOGIA </a:t>
            </a:r>
            <a:endParaRPr lang="it-IT" b="1" dirty="0"/>
          </a:p>
        </p:txBody>
      </p:sp>
      <p:sp>
        <p:nvSpPr>
          <p:cNvPr id="3" name="Segnaposto contenuto 2"/>
          <p:cNvSpPr>
            <a:spLocks noGrp="1"/>
          </p:cNvSpPr>
          <p:nvPr>
            <p:ph idx="1"/>
          </p:nvPr>
        </p:nvSpPr>
        <p:spPr>
          <a:xfrm>
            <a:off x="10032" y="1077015"/>
            <a:ext cx="3640666" cy="3311189"/>
          </a:xfrm>
        </p:spPr>
        <p:txBody>
          <a:bodyPr>
            <a:normAutofit fontScale="85000" lnSpcReduction="10000"/>
          </a:bodyPr>
          <a:lstStyle/>
          <a:p>
            <a:r>
              <a:rPr lang="it-IT" dirty="0"/>
              <a:t>Realizzazione per le festività di manufatti </a:t>
            </a:r>
            <a:r>
              <a:rPr lang="it-IT" dirty="0">
                <a:solidFill>
                  <a:srgbClr val="FFC000"/>
                </a:solidFill>
              </a:rPr>
              <a:t>(sagoma Babbo Natale, pupazzo di neve, befana, vasi per piante </a:t>
            </a:r>
            <a:r>
              <a:rPr lang="it-IT" dirty="0" err="1">
                <a:solidFill>
                  <a:srgbClr val="FFC000"/>
                </a:solidFill>
              </a:rPr>
              <a:t>ecc</a:t>
            </a:r>
            <a:r>
              <a:rPr lang="it-IT" dirty="0">
                <a:solidFill>
                  <a:srgbClr val="FFC000"/>
                </a:solidFill>
              </a:rPr>
              <a:t>…)</a:t>
            </a:r>
            <a:r>
              <a:rPr lang="it-IT" dirty="0"/>
              <a:t>, con materiale di recupero (fogli di carta, cartone, sughero, polistirolo, pasta, piatti, stoffe, polistirolo, stuzzicadenti, lana, plastica, terriccio ecc.... ).</a:t>
            </a:r>
          </a:p>
          <a:p>
            <a:r>
              <a:rPr lang="it-IT" dirty="0"/>
              <a:t>REALIZZAZIONE DEL </a:t>
            </a:r>
            <a:r>
              <a:rPr lang="it-IT" i="1" dirty="0">
                <a:solidFill>
                  <a:srgbClr val="FFC000"/>
                </a:solidFill>
              </a:rPr>
              <a:t>‘’SEMAPHORE’’</a:t>
            </a:r>
          </a:p>
        </p:txBody>
      </p:sp>
      <p:pic>
        <p:nvPicPr>
          <p:cNvPr id="5" name="Immagine 4"/>
          <p:cNvPicPr>
            <a:picLocks noChangeAspect="1"/>
          </p:cNvPicPr>
          <p:nvPr/>
        </p:nvPicPr>
        <p:blipFill>
          <a:blip r:embed="rId2" cstate="email"/>
          <a:stretch>
            <a:fillRect/>
          </a:stretch>
        </p:blipFill>
        <p:spPr>
          <a:xfrm>
            <a:off x="8583636" y="1077015"/>
            <a:ext cx="3124015" cy="4934318"/>
          </a:xfrm>
          <a:prstGeom prst="rect">
            <a:avLst/>
          </a:prstGeom>
        </p:spPr>
      </p:pic>
      <p:pic>
        <p:nvPicPr>
          <p:cNvPr id="4" name="Immagine 3"/>
          <p:cNvPicPr>
            <a:picLocks noChangeAspect="1"/>
          </p:cNvPicPr>
          <p:nvPr/>
        </p:nvPicPr>
        <p:blipFill>
          <a:blip r:embed="rId3" cstate="email"/>
          <a:stretch>
            <a:fillRect/>
          </a:stretch>
        </p:blipFill>
        <p:spPr>
          <a:xfrm>
            <a:off x="3495171" y="846667"/>
            <a:ext cx="5046133" cy="49343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934" y="50301"/>
            <a:ext cx="10396882" cy="1151965"/>
          </a:xfrm>
        </p:spPr>
        <p:txBody>
          <a:bodyPr/>
          <a:lstStyle/>
          <a:p>
            <a:r>
              <a:rPr kumimoji="0" lang="it-IT" altLang="en-US" sz="4900" b="1" i="0" u="none" strike="noStrike" kern="1200" cap="all" spc="0" normalizeH="0" baseline="0" noProof="0" dirty="0" err="1">
                <a:ln>
                  <a:noFill/>
                </a:ln>
                <a:solidFill>
                  <a:srgbClr val="FF0000"/>
                </a:solidFill>
                <a:effectLst/>
                <a:uLnTx/>
                <a:uFillTx/>
                <a:latin typeface="Impact" panose="020B0806030902050204"/>
                <a:ea typeface="+mj-ea"/>
                <a:cs typeface="+mj-cs"/>
              </a:rPr>
              <a:t>ATTIVITà</a:t>
            </a:r>
            <a:r>
              <a:rPr kumimoji="0" lang="it-IT" altLang="en-US" sz="4900" b="1" i="0" u="none" strike="noStrike" kern="1200" cap="all" spc="0" normalizeH="0" baseline="0" noProof="0" dirty="0">
                <a:ln>
                  <a:noFill/>
                </a:ln>
                <a:solidFill>
                  <a:srgbClr val="FF0000"/>
                </a:solidFill>
                <a:effectLst/>
                <a:uLnTx/>
                <a:uFillTx/>
                <a:latin typeface="Impact" panose="020B0806030902050204"/>
                <a:ea typeface="+mj-ea"/>
                <a:cs typeface="+mj-cs"/>
              </a:rPr>
              <a:t> SVOLTE IN CLASSE: MUSICA </a:t>
            </a:r>
            <a:endParaRPr lang="it-IT" b="1" dirty="0"/>
          </a:p>
        </p:txBody>
      </p:sp>
      <p:sp>
        <p:nvSpPr>
          <p:cNvPr id="3" name="Segnaposto contenuto 2"/>
          <p:cNvSpPr>
            <a:spLocks noGrp="1"/>
          </p:cNvSpPr>
          <p:nvPr>
            <p:ph idx="1"/>
          </p:nvPr>
        </p:nvSpPr>
        <p:spPr>
          <a:xfrm>
            <a:off x="-1" y="1101890"/>
            <a:ext cx="3505201" cy="4553844"/>
          </a:xfrm>
        </p:spPr>
        <p:txBody>
          <a:bodyPr>
            <a:normAutofit fontScale="92500" lnSpcReduction="10000"/>
          </a:bodyPr>
          <a:lstStyle/>
          <a:p>
            <a:r>
              <a:rPr lang="it-IT" sz="1800" dirty="0"/>
              <a:t>Attività laboratoriale sul tema </a:t>
            </a:r>
            <a:r>
              <a:rPr lang="it-IT" sz="1800" i="1" dirty="0">
                <a:solidFill>
                  <a:srgbClr val="FFC000"/>
                </a:solidFill>
              </a:rPr>
              <a:t>“La Forma del Suono”</a:t>
            </a:r>
            <a:r>
              <a:rPr lang="it-IT" sz="1800" dirty="0"/>
              <a:t> con materiale di riciclo  (contenitore di plastica, pellicola, rotolo scottex, sale da cucina </a:t>
            </a:r>
            <a:r>
              <a:rPr lang="it-IT" sz="1800" dirty="0" err="1"/>
              <a:t>ecc</a:t>
            </a:r>
            <a:r>
              <a:rPr lang="it-IT" sz="1800" dirty="0"/>
              <a:t>…), per costruire e realizzare il plastico di un </a:t>
            </a:r>
            <a:r>
              <a:rPr lang="it-IT" sz="1800" u="sng" dirty="0">
                <a:solidFill>
                  <a:srgbClr val="FFC000"/>
                </a:solidFill>
              </a:rPr>
              <a:t>“EDOFONO” </a:t>
            </a:r>
            <a:r>
              <a:rPr lang="it-IT" sz="1800" dirty="0"/>
              <a:t>per giungere a dimostrare  agli alunni delle  classi gli effetti visivi delle vibrazioni sonore sulla materia.</a:t>
            </a:r>
          </a:p>
          <a:p>
            <a:r>
              <a:rPr lang="it-IT" sz="1800" dirty="0"/>
              <a:t>RAPPRESENTAZIONE DEL PROGETTO DI ‘’FIABE IN MUSICA’’ – PETER PAN E L’ISOLA CHE NON C’è</a:t>
            </a:r>
          </a:p>
        </p:txBody>
      </p:sp>
      <p:pic>
        <p:nvPicPr>
          <p:cNvPr id="5" name="Immagin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412068" y="1202264"/>
            <a:ext cx="4313766" cy="4969936"/>
          </a:xfrm>
          <a:prstGeom prst="rect">
            <a:avLst/>
          </a:prstGeom>
        </p:spPr>
      </p:pic>
      <p:pic>
        <p:nvPicPr>
          <p:cNvPr id="6" name="Immagine 5"/>
          <p:cNvPicPr>
            <a:picLocks noChangeAspect="1"/>
          </p:cNvPicPr>
          <p:nvPr/>
        </p:nvPicPr>
        <p:blipFill>
          <a:blip r:embed="rId3" cstate="email"/>
          <a:stretch>
            <a:fillRect/>
          </a:stretch>
        </p:blipFill>
        <p:spPr>
          <a:xfrm>
            <a:off x="7725834" y="1202264"/>
            <a:ext cx="3975100" cy="49699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Template>
  <TotalTime>0</TotalTime>
  <Words>1096</Words>
  <Application>Microsoft Office PowerPoint</Application>
  <PresentationFormat>Personalizzato</PresentationFormat>
  <Paragraphs>37</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Evento</vt:lpstr>
      <vt:lpstr>PROGETTO DI TEAM «RICICLIAMO…NATURAL-MENTE»</vt:lpstr>
      <vt:lpstr>ATTIVITà DEL PROGETTO</vt:lpstr>
      <vt:lpstr>ATTIVITà DEL PROGETTO</vt:lpstr>
      <vt:lpstr>ATTIVITà SVOLTE IN CLASSE: INGLESE</vt:lpstr>
      <vt:lpstr>ATTIVITà SVOLTE IN CLASSE: Italiano</vt:lpstr>
      <vt:lpstr>ATTIVITà SVOLTE IN CLASSE: MATEMATICA</vt:lpstr>
      <vt:lpstr>ATTIVITà SVOLTE IN CLASSE: ARTE </vt:lpstr>
      <vt:lpstr>ATTIVITà SVOLTE IN CLASSE: TECNOLOGIA </vt:lpstr>
      <vt:lpstr>ATTIVITà SVOLTE IN CLASSE: MUSICA </vt:lpstr>
      <vt:lpstr>ATTIVITà SVOLTE IN CLASSE: SCIENZE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Caterina Attisano</dc:creator>
  <cp:lastModifiedBy>PC09</cp:lastModifiedBy>
  <cp:revision>26</cp:revision>
  <dcterms:created xsi:type="dcterms:W3CDTF">2024-02-11T09:53:00Z</dcterms:created>
  <dcterms:modified xsi:type="dcterms:W3CDTF">2024-11-13T11:26:44Z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A6FEB600FA7346A6B8E31B754B473059_13</vt:lpwstr>
  </property>
  <property fmtid="{D5CDD505-2E9C-101B-9397-08002B2CF9AE}" pid="3" name="KSOProductBuildVer">
    <vt:lpwstr>1033-12.2.0.17119</vt:lpwstr>
  </property>
</Properties>
</file>