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1442700" cy="6438900"/>
  <p:notesSz cx="11442700" cy="6438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01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8202" y="1996059"/>
            <a:ext cx="9726295" cy="1352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6405" y="3605784"/>
            <a:ext cx="8009890" cy="160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F4F0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F4F0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9574" y="2583770"/>
            <a:ext cx="2713990" cy="381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87650" y="1194753"/>
            <a:ext cx="4850130" cy="397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C17AA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42190" cy="6438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442700" cy="6440805"/>
          </a:xfrm>
          <a:custGeom>
            <a:avLst/>
            <a:gdLst/>
            <a:ahLst/>
            <a:cxnLst/>
            <a:rect l="l" t="t" r="r" b="b"/>
            <a:pathLst>
              <a:path w="11442700" h="6440805">
                <a:moveTo>
                  <a:pt x="11442190" y="6440421"/>
                </a:moveTo>
                <a:lnTo>
                  <a:pt x="0" y="6440421"/>
                </a:lnTo>
                <a:lnTo>
                  <a:pt x="0" y="0"/>
                </a:lnTo>
                <a:lnTo>
                  <a:pt x="11442190" y="0"/>
                </a:lnTo>
                <a:lnTo>
                  <a:pt x="11442190" y="6440421"/>
                </a:lnTo>
                <a:close/>
              </a:path>
            </a:pathLst>
          </a:custGeom>
          <a:solidFill>
            <a:srgbClr val="09141A">
              <a:alpha val="745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F4F0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11429999" cy="6438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430000" cy="6440805"/>
          </a:xfrm>
          <a:custGeom>
            <a:avLst/>
            <a:gdLst/>
            <a:ahLst/>
            <a:cxnLst/>
            <a:rect l="l" t="t" r="r" b="b"/>
            <a:pathLst>
              <a:path w="11430000" h="6440805">
                <a:moveTo>
                  <a:pt x="11429999" y="6440421"/>
                </a:moveTo>
                <a:lnTo>
                  <a:pt x="0" y="6440421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40421"/>
                </a:lnTo>
                <a:close/>
              </a:path>
            </a:pathLst>
          </a:custGeom>
          <a:solidFill>
            <a:srgbClr val="09141A">
              <a:alpha val="745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1875" y="387850"/>
            <a:ext cx="7158949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F4F0F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852" y="1026080"/>
            <a:ext cx="9932995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90518" y="5988177"/>
            <a:ext cx="3661664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2135" y="5988177"/>
            <a:ext cx="2631821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38744" y="5988177"/>
            <a:ext cx="2631821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6650" y="3236342"/>
            <a:ext cx="631571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5" dirty="0">
                <a:solidFill>
                  <a:srgbClr val="00FFFF"/>
                </a:solidFill>
                <a:latin typeface="Trebuchet MS"/>
                <a:cs typeface="Trebuchet MS"/>
              </a:rPr>
              <a:t>“Elementa</a:t>
            </a:r>
            <a:r>
              <a:rPr sz="5100" b="1" spc="-5" dirty="0">
                <a:solidFill>
                  <a:srgbClr val="00FFFF"/>
                </a:solidFill>
                <a:latin typeface="Trebuchet MS"/>
                <a:cs typeface="Trebuchet MS"/>
              </a:rPr>
              <a:t>L</a:t>
            </a:r>
            <a:r>
              <a:rPr sz="5100" spc="-5" dirty="0">
                <a:solidFill>
                  <a:srgbClr val="00FFFF"/>
                </a:solidFill>
                <a:latin typeface="Trebuchet MS"/>
                <a:cs typeface="Trebuchet MS"/>
              </a:rPr>
              <a:t>e</a:t>
            </a:r>
            <a:r>
              <a:rPr sz="5100" spc="-75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5100" spc="-45" dirty="0">
                <a:solidFill>
                  <a:srgbClr val="00FFFF"/>
                </a:solidFill>
                <a:latin typeface="Trebuchet MS"/>
                <a:cs typeface="Trebuchet MS"/>
              </a:rPr>
              <a:t>Watson!</a:t>
            </a:r>
            <a:endParaRPr sz="5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6650" y="4229990"/>
            <a:ext cx="65112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8015" algn="l"/>
              </a:tabLst>
            </a:pPr>
            <a:r>
              <a:rPr sz="2700" spc="-5" dirty="0">
                <a:solidFill>
                  <a:srgbClr val="00FFFF"/>
                </a:solidFill>
                <a:latin typeface="Trebuchet MS"/>
                <a:cs typeface="Trebuchet MS"/>
              </a:rPr>
              <a:t>Un	viaggio</a:t>
            </a:r>
            <a:r>
              <a:rPr sz="2700" spc="-20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00FFFF"/>
                </a:solidFill>
                <a:latin typeface="Trebuchet MS"/>
                <a:cs typeface="Trebuchet MS"/>
              </a:rPr>
              <a:t>tra</a:t>
            </a:r>
            <a:r>
              <a:rPr sz="2700" spc="-15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00FFFF"/>
                </a:solidFill>
                <a:latin typeface="Trebuchet MS"/>
                <a:cs typeface="Trebuchet MS"/>
              </a:rPr>
              <a:t>aria,</a:t>
            </a:r>
            <a:r>
              <a:rPr sz="2700" spc="-20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00FFFF"/>
                </a:solidFill>
                <a:latin typeface="Trebuchet MS"/>
                <a:cs typeface="Trebuchet MS"/>
              </a:rPr>
              <a:t>acqua,</a:t>
            </a:r>
            <a:r>
              <a:rPr sz="2700" spc="-15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00FFFF"/>
                </a:solidFill>
                <a:latin typeface="Trebuchet MS"/>
                <a:cs typeface="Trebuchet MS"/>
              </a:rPr>
              <a:t>terra</a:t>
            </a:r>
            <a:r>
              <a:rPr sz="2700" spc="-20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00FFFF"/>
                </a:solidFill>
                <a:latin typeface="Trebuchet MS"/>
                <a:cs typeface="Trebuchet MS"/>
              </a:rPr>
              <a:t>e</a:t>
            </a:r>
            <a:r>
              <a:rPr sz="2700" spc="-15" dirty="0">
                <a:solidFill>
                  <a:srgbClr val="00FFFF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00FFFF"/>
                </a:solidFill>
                <a:latin typeface="Trebuchet MS"/>
                <a:cs typeface="Trebuchet MS"/>
              </a:rPr>
              <a:t>fuoco”</a:t>
            </a:r>
            <a:endParaRPr sz="27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732475" y="136575"/>
            <a:ext cx="6199249" cy="3138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44575" y="5613406"/>
            <a:ext cx="621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FFFF"/>
                </a:solidFill>
                <a:latin typeface="Calibri"/>
                <a:cs typeface="Calibri"/>
              </a:rPr>
              <a:t>Progetto</a:t>
            </a:r>
            <a:r>
              <a:rPr sz="1800" spc="-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FFFF"/>
                </a:solidFill>
                <a:latin typeface="Calibri"/>
                <a:cs typeface="Calibri"/>
              </a:rPr>
              <a:t>delle classi</a:t>
            </a:r>
            <a:r>
              <a:rPr sz="1800" spc="-10" dirty="0">
                <a:solidFill>
                  <a:srgbClr val="00FFFF"/>
                </a:solidFill>
                <a:latin typeface="Calibri"/>
                <a:cs typeface="Calibri"/>
              </a:rPr>
              <a:t> 4A-4B</a:t>
            </a:r>
            <a:r>
              <a:rPr sz="1800" spc="-5" dirty="0">
                <a:solidFill>
                  <a:srgbClr val="00FFFF"/>
                </a:solidFill>
                <a:latin typeface="Calibri"/>
                <a:cs typeface="Calibri"/>
              </a:rPr>
              <a:t> della Scuola</a:t>
            </a:r>
            <a:r>
              <a:rPr sz="1800" spc="-1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FFFF"/>
                </a:solidFill>
                <a:latin typeface="Calibri"/>
                <a:cs typeface="Calibri"/>
              </a:rPr>
              <a:t>Primaria </a:t>
            </a:r>
            <a:r>
              <a:rPr sz="1800" spc="-10" dirty="0">
                <a:solidFill>
                  <a:srgbClr val="00FFFF"/>
                </a:solidFill>
                <a:latin typeface="Calibri"/>
                <a:cs typeface="Calibri"/>
              </a:rPr>
              <a:t>“Salvo</a:t>
            </a:r>
            <a:r>
              <a:rPr sz="1800" spc="-5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FFFF"/>
                </a:solidFill>
                <a:latin typeface="Calibri"/>
                <a:cs typeface="Calibri"/>
              </a:rPr>
              <a:t>D’Acquisto”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42699" cy="6438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440805"/>
          </a:xfrm>
          <a:custGeom>
            <a:avLst/>
            <a:gdLst/>
            <a:ahLst/>
            <a:cxnLst/>
            <a:rect l="l" t="t" r="r" b="b"/>
            <a:pathLst>
              <a:path w="11430000" h="6440805">
                <a:moveTo>
                  <a:pt x="11429999" y="6440421"/>
                </a:moveTo>
                <a:lnTo>
                  <a:pt x="0" y="6440421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40421"/>
                </a:lnTo>
                <a:close/>
              </a:path>
            </a:pathLst>
          </a:custGeom>
          <a:solidFill>
            <a:srgbClr val="09141A">
              <a:alpha val="745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4699" y="219204"/>
            <a:ext cx="873442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Brainstorming</a:t>
            </a:r>
            <a:r>
              <a:rPr spc="-30" dirty="0"/>
              <a:t> </a:t>
            </a:r>
            <a:r>
              <a:rPr spc="-10" dirty="0"/>
              <a:t>sugli</a:t>
            </a:r>
            <a:r>
              <a:rPr spc="-25" dirty="0"/>
              <a:t> </a:t>
            </a:r>
            <a:r>
              <a:rPr spc="-5" dirty="0"/>
              <a:t>elementi</a:t>
            </a:r>
            <a:r>
              <a:rPr spc="-20" dirty="0"/>
              <a:t> </a:t>
            </a:r>
            <a:r>
              <a:rPr spc="-5" dirty="0"/>
              <a:t>della</a:t>
            </a:r>
            <a:r>
              <a:rPr spc="-25" dirty="0"/>
              <a:t> </a:t>
            </a:r>
            <a:r>
              <a:rPr spc="-5" dirty="0"/>
              <a:t>natura</a:t>
            </a:r>
          </a:p>
        </p:txBody>
      </p:sp>
      <p:sp>
        <p:nvSpPr>
          <p:cNvPr id="5" name="object 5"/>
          <p:cNvSpPr/>
          <p:nvPr/>
        </p:nvSpPr>
        <p:spPr>
          <a:xfrm>
            <a:off x="1085011" y="1488008"/>
            <a:ext cx="706120" cy="149860"/>
          </a:xfrm>
          <a:custGeom>
            <a:avLst/>
            <a:gdLst/>
            <a:ahLst/>
            <a:cxnLst/>
            <a:rect l="l" t="t" r="r" b="b"/>
            <a:pathLst>
              <a:path w="706119" h="149860">
                <a:moveTo>
                  <a:pt x="706005" y="134531"/>
                </a:moveTo>
                <a:lnTo>
                  <a:pt x="705891" y="102133"/>
                </a:lnTo>
                <a:lnTo>
                  <a:pt x="698169" y="90843"/>
                </a:lnTo>
                <a:lnTo>
                  <a:pt x="688721" y="88099"/>
                </a:lnTo>
                <a:lnTo>
                  <a:pt x="674204" y="82245"/>
                </a:lnTo>
                <a:lnTo>
                  <a:pt x="660082" y="73723"/>
                </a:lnTo>
                <a:lnTo>
                  <a:pt x="658444" y="72453"/>
                </a:lnTo>
                <a:lnTo>
                  <a:pt x="602678" y="12014"/>
                </a:lnTo>
                <a:lnTo>
                  <a:pt x="594842" y="342"/>
                </a:lnTo>
                <a:lnTo>
                  <a:pt x="581850" y="342"/>
                </a:lnTo>
                <a:lnTo>
                  <a:pt x="573760" y="12192"/>
                </a:lnTo>
                <a:lnTo>
                  <a:pt x="566407" y="22771"/>
                </a:lnTo>
                <a:lnTo>
                  <a:pt x="508317" y="79082"/>
                </a:lnTo>
                <a:lnTo>
                  <a:pt x="470674" y="90678"/>
                </a:lnTo>
                <a:lnTo>
                  <a:pt x="451561" y="87515"/>
                </a:lnTo>
                <a:lnTo>
                  <a:pt x="432993" y="79019"/>
                </a:lnTo>
                <a:lnTo>
                  <a:pt x="423379" y="72275"/>
                </a:lnTo>
                <a:lnTo>
                  <a:pt x="367347" y="12014"/>
                </a:lnTo>
                <a:lnTo>
                  <a:pt x="359511" y="342"/>
                </a:lnTo>
                <a:lnTo>
                  <a:pt x="346494" y="342"/>
                </a:lnTo>
                <a:lnTo>
                  <a:pt x="338429" y="12192"/>
                </a:lnTo>
                <a:lnTo>
                  <a:pt x="331063" y="22771"/>
                </a:lnTo>
                <a:lnTo>
                  <a:pt x="272973" y="79082"/>
                </a:lnTo>
                <a:lnTo>
                  <a:pt x="235343" y="90678"/>
                </a:lnTo>
                <a:lnTo>
                  <a:pt x="216230" y="87515"/>
                </a:lnTo>
                <a:lnTo>
                  <a:pt x="197650" y="79019"/>
                </a:lnTo>
                <a:lnTo>
                  <a:pt x="188036" y="72275"/>
                </a:lnTo>
                <a:lnTo>
                  <a:pt x="180086" y="66700"/>
                </a:lnTo>
                <a:lnTo>
                  <a:pt x="147180" y="32766"/>
                </a:lnTo>
                <a:lnTo>
                  <a:pt x="124053" y="0"/>
                </a:lnTo>
                <a:lnTo>
                  <a:pt x="111061" y="177"/>
                </a:lnTo>
                <a:lnTo>
                  <a:pt x="102857" y="12192"/>
                </a:lnTo>
                <a:lnTo>
                  <a:pt x="95478" y="22771"/>
                </a:lnTo>
                <a:lnTo>
                  <a:pt x="45720" y="73723"/>
                </a:lnTo>
                <a:lnTo>
                  <a:pt x="7861" y="90843"/>
                </a:lnTo>
                <a:lnTo>
                  <a:pt x="0" y="102133"/>
                </a:lnTo>
                <a:lnTo>
                  <a:pt x="114" y="134531"/>
                </a:lnTo>
                <a:lnTo>
                  <a:pt x="9829" y="149098"/>
                </a:lnTo>
                <a:lnTo>
                  <a:pt x="21691" y="145999"/>
                </a:lnTo>
                <a:lnTo>
                  <a:pt x="78486" y="114096"/>
                </a:lnTo>
                <a:lnTo>
                  <a:pt x="117678" y="72275"/>
                </a:lnTo>
                <a:lnTo>
                  <a:pt x="124206" y="80645"/>
                </a:lnTo>
                <a:lnTo>
                  <a:pt x="183324" y="133223"/>
                </a:lnTo>
                <a:lnTo>
                  <a:pt x="235343" y="148920"/>
                </a:lnTo>
                <a:lnTo>
                  <a:pt x="262382" y="144551"/>
                </a:lnTo>
                <a:lnTo>
                  <a:pt x="287375" y="133197"/>
                </a:lnTo>
                <a:lnTo>
                  <a:pt x="309702" y="117500"/>
                </a:lnTo>
                <a:lnTo>
                  <a:pt x="328739" y="100114"/>
                </a:lnTo>
                <a:lnTo>
                  <a:pt x="338162" y="90678"/>
                </a:lnTo>
                <a:lnTo>
                  <a:pt x="338543" y="90297"/>
                </a:lnTo>
                <a:lnTo>
                  <a:pt x="346760" y="80467"/>
                </a:lnTo>
                <a:lnTo>
                  <a:pt x="353009" y="72275"/>
                </a:lnTo>
                <a:lnTo>
                  <a:pt x="359410" y="80645"/>
                </a:lnTo>
                <a:lnTo>
                  <a:pt x="418655" y="133223"/>
                </a:lnTo>
                <a:lnTo>
                  <a:pt x="470674" y="148920"/>
                </a:lnTo>
                <a:lnTo>
                  <a:pt x="497713" y="144551"/>
                </a:lnTo>
                <a:lnTo>
                  <a:pt x="545122" y="117500"/>
                </a:lnTo>
                <a:lnTo>
                  <a:pt x="573709" y="90678"/>
                </a:lnTo>
                <a:lnTo>
                  <a:pt x="588352" y="72453"/>
                </a:lnTo>
                <a:lnTo>
                  <a:pt x="594588" y="80645"/>
                </a:lnTo>
                <a:lnTo>
                  <a:pt x="644690" y="127495"/>
                </a:lnTo>
                <a:lnTo>
                  <a:pt x="696201" y="149301"/>
                </a:lnTo>
                <a:lnTo>
                  <a:pt x="706005" y="134531"/>
                </a:lnTo>
                <a:close/>
              </a:path>
            </a:pathLst>
          </a:custGeom>
          <a:solidFill>
            <a:srgbClr val="609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5011" y="2012365"/>
            <a:ext cx="706120" cy="149860"/>
          </a:xfrm>
          <a:custGeom>
            <a:avLst/>
            <a:gdLst/>
            <a:ahLst/>
            <a:cxnLst/>
            <a:rect l="l" t="t" r="r" b="b"/>
            <a:pathLst>
              <a:path w="706119" h="149860">
                <a:moveTo>
                  <a:pt x="706005" y="134569"/>
                </a:moveTo>
                <a:lnTo>
                  <a:pt x="705904" y="102171"/>
                </a:lnTo>
                <a:lnTo>
                  <a:pt x="698169" y="90855"/>
                </a:lnTo>
                <a:lnTo>
                  <a:pt x="688721" y="88138"/>
                </a:lnTo>
                <a:lnTo>
                  <a:pt x="674204" y="82270"/>
                </a:lnTo>
                <a:lnTo>
                  <a:pt x="660082" y="73761"/>
                </a:lnTo>
                <a:lnTo>
                  <a:pt x="658418" y="72466"/>
                </a:lnTo>
                <a:lnTo>
                  <a:pt x="602678" y="12014"/>
                </a:lnTo>
                <a:lnTo>
                  <a:pt x="594842" y="177"/>
                </a:lnTo>
                <a:lnTo>
                  <a:pt x="581850" y="381"/>
                </a:lnTo>
                <a:lnTo>
                  <a:pt x="573760" y="12192"/>
                </a:lnTo>
                <a:lnTo>
                  <a:pt x="566407" y="22796"/>
                </a:lnTo>
                <a:lnTo>
                  <a:pt x="508317" y="79095"/>
                </a:lnTo>
                <a:lnTo>
                  <a:pt x="470674" y="90678"/>
                </a:lnTo>
                <a:lnTo>
                  <a:pt x="451561" y="87515"/>
                </a:lnTo>
                <a:lnTo>
                  <a:pt x="432993" y="79019"/>
                </a:lnTo>
                <a:lnTo>
                  <a:pt x="423379" y="72288"/>
                </a:lnTo>
                <a:lnTo>
                  <a:pt x="367347" y="12014"/>
                </a:lnTo>
                <a:lnTo>
                  <a:pt x="359511" y="381"/>
                </a:lnTo>
                <a:lnTo>
                  <a:pt x="346494" y="381"/>
                </a:lnTo>
                <a:lnTo>
                  <a:pt x="338429" y="12192"/>
                </a:lnTo>
                <a:lnTo>
                  <a:pt x="331063" y="22796"/>
                </a:lnTo>
                <a:lnTo>
                  <a:pt x="272973" y="79095"/>
                </a:lnTo>
                <a:lnTo>
                  <a:pt x="235343" y="90678"/>
                </a:lnTo>
                <a:lnTo>
                  <a:pt x="216230" y="87515"/>
                </a:lnTo>
                <a:lnTo>
                  <a:pt x="180086" y="66713"/>
                </a:lnTo>
                <a:lnTo>
                  <a:pt x="147180" y="32778"/>
                </a:lnTo>
                <a:lnTo>
                  <a:pt x="124053" y="0"/>
                </a:lnTo>
                <a:lnTo>
                  <a:pt x="111061" y="177"/>
                </a:lnTo>
                <a:lnTo>
                  <a:pt x="102857" y="12192"/>
                </a:lnTo>
                <a:lnTo>
                  <a:pt x="95478" y="22796"/>
                </a:lnTo>
                <a:lnTo>
                  <a:pt x="45542" y="73875"/>
                </a:lnTo>
                <a:lnTo>
                  <a:pt x="7861" y="90855"/>
                </a:lnTo>
                <a:lnTo>
                  <a:pt x="0" y="102171"/>
                </a:lnTo>
                <a:lnTo>
                  <a:pt x="139" y="134569"/>
                </a:lnTo>
                <a:lnTo>
                  <a:pt x="9829" y="149136"/>
                </a:lnTo>
                <a:lnTo>
                  <a:pt x="21691" y="146037"/>
                </a:lnTo>
                <a:lnTo>
                  <a:pt x="78486" y="114134"/>
                </a:lnTo>
                <a:lnTo>
                  <a:pt x="117678" y="72288"/>
                </a:lnTo>
                <a:lnTo>
                  <a:pt x="124231" y="80683"/>
                </a:lnTo>
                <a:lnTo>
                  <a:pt x="183311" y="133248"/>
                </a:lnTo>
                <a:lnTo>
                  <a:pt x="235343" y="148958"/>
                </a:lnTo>
                <a:lnTo>
                  <a:pt x="262382" y="144589"/>
                </a:lnTo>
                <a:lnTo>
                  <a:pt x="287375" y="133235"/>
                </a:lnTo>
                <a:lnTo>
                  <a:pt x="309702" y="117538"/>
                </a:lnTo>
                <a:lnTo>
                  <a:pt x="328739" y="100152"/>
                </a:lnTo>
                <a:lnTo>
                  <a:pt x="338162" y="90678"/>
                </a:lnTo>
                <a:lnTo>
                  <a:pt x="338543" y="90297"/>
                </a:lnTo>
                <a:lnTo>
                  <a:pt x="346760" y="80479"/>
                </a:lnTo>
                <a:lnTo>
                  <a:pt x="353009" y="72288"/>
                </a:lnTo>
                <a:lnTo>
                  <a:pt x="359435" y="80683"/>
                </a:lnTo>
                <a:lnTo>
                  <a:pt x="418655" y="133248"/>
                </a:lnTo>
                <a:lnTo>
                  <a:pt x="470674" y="148958"/>
                </a:lnTo>
                <a:lnTo>
                  <a:pt x="497713" y="144589"/>
                </a:lnTo>
                <a:lnTo>
                  <a:pt x="545109" y="117538"/>
                </a:lnTo>
                <a:lnTo>
                  <a:pt x="573709" y="90678"/>
                </a:lnTo>
                <a:lnTo>
                  <a:pt x="588352" y="72466"/>
                </a:lnTo>
                <a:lnTo>
                  <a:pt x="594588" y="80683"/>
                </a:lnTo>
                <a:lnTo>
                  <a:pt x="644690" y="127508"/>
                </a:lnTo>
                <a:lnTo>
                  <a:pt x="696201" y="149313"/>
                </a:lnTo>
                <a:lnTo>
                  <a:pt x="706005" y="134569"/>
                </a:lnTo>
                <a:close/>
              </a:path>
            </a:pathLst>
          </a:custGeom>
          <a:solidFill>
            <a:srgbClr val="609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5011" y="1750186"/>
            <a:ext cx="706120" cy="149860"/>
          </a:xfrm>
          <a:custGeom>
            <a:avLst/>
            <a:gdLst/>
            <a:ahLst/>
            <a:cxnLst/>
            <a:rect l="l" t="t" r="r" b="b"/>
            <a:pathLst>
              <a:path w="706119" h="149860">
                <a:moveTo>
                  <a:pt x="706005" y="134543"/>
                </a:moveTo>
                <a:lnTo>
                  <a:pt x="705891" y="102146"/>
                </a:lnTo>
                <a:lnTo>
                  <a:pt x="698169" y="90855"/>
                </a:lnTo>
                <a:lnTo>
                  <a:pt x="688721" y="88138"/>
                </a:lnTo>
                <a:lnTo>
                  <a:pt x="674204" y="82270"/>
                </a:lnTo>
                <a:lnTo>
                  <a:pt x="660095" y="73761"/>
                </a:lnTo>
                <a:lnTo>
                  <a:pt x="658431" y="72453"/>
                </a:lnTo>
                <a:lnTo>
                  <a:pt x="602678" y="12014"/>
                </a:lnTo>
                <a:lnTo>
                  <a:pt x="594842" y="381"/>
                </a:lnTo>
                <a:lnTo>
                  <a:pt x="581850" y="381"/>
                </a:lnTo>
                <a:lnTo>
                  <a:pt x="573760" y="12192"/>
                </a:lnTo>
                <a:lnTo>
                  <a:pt x="566407" y="22783"/>
                </a:lnTo>
                <a:lnTo>
                  <a:pt x="508317" y="79095"/>
                </a:lnTo>
                <a:lnTo>
                  <a:pt x="470674" y="90678"/>
                </a:lnTo>
                <a:lnTo>
                  <a:pt x="451561" y="87515"/>
                </a:lnTo>
                <a:lnTo>
                  <a:pt x="432955" y="78994"/>
                </a:lnTo>
                <a:lnTo>
                  <a:pt x="423379" y="72288"/>
                </a:lnTo>
                <a:lnTo>
                  <a:pt x="367347" y="12014"/>
                </a:lnTo>
                <a:lnTo>
                  <a:pt x="359511" y="381"/>
                </a:lnTo>
                <a:lnTo>
                  <a:pt x="346494" y="381"/>
                </a:lnTo>
                <a:lnTo>
                  <a:pt x="338429" y="12192"/>
                </a:lnTo>
                <a:lnTo>
                  <a:pt x="331063" y="22783"/>
                </a:lnTo>
                <a:lnTo>
                  <a:pt x="272973" y="79095"/>
                </a:lnTo>
                <a:lnTo>
                  <a:pt x="235343" y="90678"/>
                </a:lnTo>
                <a:lnTo>
                  <a:pt x="216230" y="87515"/>
                </a:lnTo>
                <a:lnTo>
                  <a:pt x="197637" y="78994"/>
                </a:lnTo>
                <a:lnTo>
                  <a:pt x="188074" y="72288"/>
                </a:lnTo>
                <a:lnTo>
                  <a:pt x="132143" y="12014"/>
                </a:lnTo>
                <a:lnTo>
                  <a:pt x="124053" y="0"/>
                </a:lnTo>
                <a:lnTo>
                  <a:pt x="111061" y="177"/>
                </a:lnTo>
                <a:lnTo>
                  <a:pt x="102857" y="12192"/>
                </a:lnTo>
                <a:lnTo>
                  <a:pt x="95491" y="22783"/>
                </a:lnTo>
                <a:lnTo>
                  <a:pt x="45554" y="73850"/>
                </a:lnTo>
                <a:lnTo>
                  <a:pt x="7861" y="90855"/>
                </a:lnTo>
                <a:lnTo>
                  <a:pt x="0" y="102146"/>
                </a:lnTo>
                <a:lnTo>
                  <a:pt x="114" y="134543"/>
                </a:lnTo>
                <a:lnTo>
                  <a:pt x="9829" y="149136"/>
                </a:lnTo>
                <a:lnTo>
                  <a:pt x="21691" y="146037"/>
                </a:lnTo>
                <a:lnTo>
                  <a:pt x="78486" y="114134"/>
                </a:lnTo>
                <a:lnTo>
                  <a:pt x="117678" y="72288"/>
                </a:lnTo>
                <a:lnTo>
                  <a:pt x="124206" y="80645"/>
                </a:lnTo>
                <a:lnTo>
                  <a:pt x="183311" y="133223"/>
                </a:lnTo>
                <a:lnTo>
                  <a:pt x="235343" y="148932"/>
                </a:lnTo>
                <a:lnTo>
                  <a:pt x="262382" y="144551"/>
                </a:lnTo>
                <a:lnTo>
                  <a:pt x="287375" y="133197"/>
                </a:lnTo>
                <a:lnTo>
                  <a:pt x="309702" y="117513"/>
                </a:lnTo>
                <a:lnTo>
                  <a:pt x="328739" y="100152"/>
                </a:lnTo>
                <a:lnTo>
                  <a:pt x="338162" y="90678"/>
                </a:lnTo>
                <a:lnTo>
                  <a:pt x="338543" y="90297"/>
                </a:lnTo>
                <a:lnTo>
                  <a:pt x="346760" y="80467"/>
                </a:lnTo>
                <a:lnTo>
                  <a:pt x="353009" y="72288"/>
                </a:lnTo>
                <a:lnTo>
                  <a:pt x="359410" y="80645"/>
                </a:lnTo>
                <a:lnTo>
                  <a:pt x="418655" y="133223"/>
                </a:lnTo>
                <a:lnTo>
                  <a:pt x="470674" y="148932"/>
                </a:lnTo>
                <a:lnTo>
                  <a:pt x="497713" y="144551"/>
                </a:lnTo>
                <a:lnTo>
                  <a:pt x="545109" y="117513"/>
                </a:lnTo>
                <a:lnTo>
                  <a:pt x="573709" y="90678"/>
                </a:lnTo>
                <a:lnTo>
                  <a:pt x="588352" y="72453"/>
                </a:lnTo>
                <a:lnTo>
                  <a:pt x="594588" y="80645"/>
                </a:lnTo>
                <a:lnTo>
                  <a:pt x="644690" y="127495"/>
                </a:lnTo>
                <a:lnTo>
                  <a:pt x="696201" y="149301"/>
                </a:lnTo>
                <a:lnTo>
                  <a:pt x="706005" y="134543"/>
                </a:lnTo>
                <a:close/>
              </a:path>
            </a:pathLst>
          </a:custGeom>
          <a:solidFill>
            <a:srgbClr val="609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8571" y="2403849"/>
            <a:ext cx="1534160" cy="678180"/>
          </a:xfrm>
          <a:prstGeom prst="rect">
            <a:avLst/>
          </a:prstGeom>
          <a:solidFill>
            <a:srgbClr val="1155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60"/>
              </a:lnSpc>
            </a:pPr>
            <a:r>
              <a:rPr sz="4450" spc="-5" dirty="0">
                <a:solidFill>
                  <a:srgbClr val="E1E6E9"/>
                </a:solidFill>
                <a:latin typeface="Trebuchet MS"/>
                <a:cs typeface="Trebuchet MS"/>
              </a:rPr>
              <a:t>Acqua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070" y="3057899"/>
            <a:ext cx="80391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 algn="just">
              <a:lnSpc>
                <a:spcPct val="149100"/>
              </a:lnSpc>
              <a:spcBef>
                <a:spcPts val="100"/>
              </a:spcBef>
            </a:pPr>
            <a:r>
              <a:rPr sz="2250" spc="-5" dirty="0">
                <a:solidFill>
                  <a:srgbClr val="E1E6E9"/>
                </a:solidFill>
                <a:latin typeface="Trebuchet MS"/>
                <a:cs typeface="Trebuchet MS"/>
              </a:rPr>
              <a:t>Fluida  fresca  vitale</a:t>
            </a:r>
            <a:endParaRPr sz="22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71632" y="3212912"/>
            <a:ext cx="771525" cy="723900"/>
            <a:chOff x="3671632" y="3212912"/>
            <a:chExt cx="771525" cy="723900"/>
          </a:xfrm>
        </p:grpSpPr>
        <p:sp>
          <p:nvSpPr>
            <p:cNvPr id="11" name="object 11"/>
            <p:cNvSpPr/>
            <p:nvPr/>
          </p:nvSpPr>
          <p:spPr>
            <a:xfrm>
              <a:off x="3842945" y="3626392"/>
              <a:ext cx="426720" cy="310515"/>
            </a:xfrm>
            <a:custGeom>
              <a:avLst/>
              <a:gdLst/>
              <a:ahLst/>
              <a:cxnLst/>
              <a:rect l="l" t="t" r="r" b="b"/>
              <a:pathLst>
                <a:path w="426720" h="310514">
                  <a:moveTo>
                    <a:pt x="375963" y="310108"/>
                  </a:moveTo>
                  <a:lnTo>
                    <a:pt x="52338" y="310108"/>
                  </a:lnTo>
                  <a:lnTo>
                    <a:pt x="31964" y="305145"/>
                  </a:lnTo>
                  <a:lnTo>
                    <a:pt x="15327" y="291609"/>
                  </a:lnTo>
                  <a:lnTo>
                    <a:pt x="4111" y="271533"/>
                  </a:lnTo>
                  <a:lnTo>
                    <a:pt x="0" y="246946"/>
                  </a:lnTo>
                  <a:lnTo>
                    <a:pt x="0" y="229513"/>
                  </a:lnTo>
                  <a:lnTo>
                    <a:pt x="5888" y="212885"/>
                  </a:lnTo>
                  <a:lnTo>
                    <a:pt x="16335" y="200928"/>
                  </a:lnTo>
                  <a:lnTo>
                    <a:pt x="187110" y="6302"/>
                  </a:lnTo>
                  <a:lnTo>
                    <a:pt x="200501" y="0"/>
                  </a:lnTo>
                  <a:lnTo>
                    <a:pt x="227800" y="0"/>
                  </a:lnTo>
                  <a:lnTo>
                    <a:pt x="241040" y="6302"/>
                  </a:lnTo>
                  <a:lnTo>
                    <a:pt x="251079" y="17612"/>
                  </a:lnTo>
                  <a:lnTo>
                    <a:pt x="280966" y="51697"/>
                  </a:lnTo>
                  <a:lnTo>
                    <a:pt x="211335" y="51697"/>
                  </a:lnTo>
                  <a:lnTo>
                    <a:pt x="208519" y="52994"/>
                  </a:lnTo>
                  <a:lnTo>
                    <a:pt x="206649" y="55251"/>
                  </a:lnTo>
                  <a:lnTo>
                    <a:pt x="43891" y="240667"/>
                  </a:lnTo>
                  <a:lnTo>
                    <a:pt x="42838" y="243729"/>
                  </a:lnTo>
                  <a:lnTo>
                    <a:pt x="42838" y="253249"/>
                  </a:lnTo>
                  <a:lnTo>
                    <a:pt x="47115" y="258437"/>
                  </a:lnTo>
                  <a:lnTo>
                    <a:pt x="426359" y="258437"/>
                  </a:lnTo>
                  <a:lnTo>
                    <a:pt x="424169" y="271533"/>
                  </a:lnTo>
                  <a:lnTo>
                    <a:pt x="412956" y="291609"/>
                  </a:lnTo>
                  <a:lnTo>
                    <a:pt x="396326" y="305145"/>
                  </a:lnTo>
                  <a:lnTo>
                    <a:pt x="375963" y="310108"/>
                  </a:lnTo>
                  <a:close/>
                </a:path>
              </a:pathLst>
            </a:custGeom>
            <a:solidFill>
              <a:srgbClr val="609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59892" y="3678089"/>
              <a:ext cx="211335" cy="2067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71621" y="3212921"/>
              <a:ext cx="771525" cy="620395"/>
            </a:xfrm>
            <a:custGeom>
              <a:avLst/>
              <a:gdLst/>
              <a:ahLst/>
              <a:cxnLst/>
              <a:rect l="l" t="t" r="r" b="b"/>
              <a:pathLst>
                <a:path w="771525" h="620395">
                  <a:moveTo>
                    <a:pt x="770915" y="155067"/>
                  </a:moveTo>
                  <a:lnTo>
                    <a:pt x="760806" y="94716"/>
                  </a:lnTo>
                  <a:lnTo>
                    <a:pt x="736765" y="51689"/>
                  </a:lnTo>
                  <a:lnTo>
                    <a:pt x="692416" y="12192"/>
                  </a:lnTo>
                  <a:lnTo>
                    <a:pt x="642416" y="0"/>
                  </a:lnTo>
                  <a:lnTo>
                    <a:pt x="128498" y="0"/>
                  </a:lnTo>
                  <a:lnTo>
                    <a:pt x="78498" y="12192"/>
                  </a:lnTo>
                  <a:lnTo>
                    <a:pt x="37655" y="45427"/>
                  </a:lnTo>
                  <a:lnTo>
                    <a:pt x="10109" y="94716"/>
                  </a:lnTo>
                  <a:lnTo>
                    <a:pt x="0" y="155067"/>
                  </a:lnTo>
                  <a:lnTo>
                    <a:pt x="0" y="465175"/>
                  </a:lnTo>
                  <a:lnTo>
                    <a:pt x="10109" y="525513"/>
                  </a:lnTo>
                  <a:lnTo>
                    <a:pt x="37655" y="574789"/>
                  </a:lnTo>
                  <a:lnTo>
                    <a:pt x="78498" y="608025"/>
                  </a:lnTo>
                  <a:lnTo>
                    <a:pt x="128498" y="620217"/>
                  </a:lnTo>
                  <a:lnTo>
                    <a:pt x="140004" y="620217"/>
                  </a:lnTo>
                  <a:lnTo>
                    <a:pt x="143738" y="612457"/>
                  </a:lnTo>
                  <a:lnTo>
                    <a:pt x="148297" y="605193"/>
                  </a:lnTo>
                  <a:lnTo>
                    <a:pt x="178689" y="568540"/>
                  </a:lnTo>
                  <a:lnTo>
                    <a:pt x="128498" y="568540"/>
                  </a:lnTo>
                  <a:lnTo>
                    <a:pt x="95186" y="560412"/>
                  </a:lnTo>
                  <a:lnTo>
                    <a:pt x="67957" y="538238"/>
                  </a:lnTo>
                  <a:lnTo>
                    <a:pt x="49580" y="505383"/>
                  </a:lnTo>
                  <a:lnTo>
                    <a:pt x="42849" y="465175"/>
                  </a:lnTo>
                  <a:lnTo>
                    <a:pt x="42849" y="155067"/>
                  </a:lnTo>
                  <a:lnTo>
                    <a:pt x="49580" y="114858"/>
                  </a:lnTo>
                  <a:lnTo>
                    <a:pt x="67957" y="81991"/>
                  </a:lnTo>
                  <a:lnTo>
                    <a:pt x="95186" y="59829"/>
                  </a:lnTo>
                  <a:lnTo>
                    <a:pt x="128498" y="51689"/>
                  </a:lnTo>
                  <a:lnTo>
                    <a:pt x="642416" y="51689"/>
                  </a:lnTo>
                  <a:lnTo>
                    <a:pt x="675741" y="59829"/>
                  </a:lnTo>
                  <a:lnTo>
                    <a:pt x="702983" y="81991"/>
                  </a:lnTo>
                  <a:lnTo>
                    <a:pt x="721360" y="114858"/>
                  </a:lnTo>
                  <a:lnTo>
                    <a:pt x="728091" y="155067"/>
                  </a:lnTo>
                  <a:lnTo>
                    <a:pt x="728091" y="465175"/>
                  </a:lnTo>
                  <a:lnTo>
                    <a:pt x="721360" y="505383"/>
                  </a:lnTo>
                  <a:lnTo>
                    <a:pt x="702983" y="538238"/>
                  </a:lnTo>
                  <a:lnTo>
                    <a:pt x="675741" y="560412"/>
                  </a:lnTo>
                  <a:lnTo>
                    <a:pt x="642416" y="568540"/>
                  </a:lnTo>
                  <a:lnTo>
                    <a:pt x="592251" y="568540"/>
                  </a:lnTo>
                  <a:lnTo>
                    <a:pt x="617270" y="598741"/>
                  </a:lnTo>
                  <a:lnTo>
                    <a:pt x="622617" y="605345"/>
                  </a:lnTo>
                  <a:lnTo>
                    <a:pt x="627176" y="612457"/>
                  </a:lnTo>
                  <a:lnTo>
                    <a:pt x="630923" y="620217"/>
                  </a:lnTo>
                  <a:lnTo>
                    <a:pt x="642416" y="620217"/>
                  </a:lnTo>
                  <a:lnTo>
                    <a:pt x="692416" y="608025"/>
                  </a:lnTo>
                  <a:lnTo>
                    <a:pt x="733259" y="574789"/>
                  </a:lnTo>
                  <a:lnTo>
                    <a:pt x="760806" y="525513"/>
                  </a:lnTo>
                  <a:lnTo>
                    <a:pt x="770915" y="465175"/>
                  </a:lnTo>
                  <a:lnTo>
                    <a:pt x="770915" y="155067"/>
                  </a:lnTo>
                  <a:close/>
                </a:path>
              </a:pathLst>
            </a:custGeom>
            <a:solidFill>
              <a:srgbClr val="609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23684" y="4158825"/>
            <a:ext cx="1011555" cy="678180"/>
          </a:xfrm>
          <a:prstGeom prst="rect">
            <a:avLst/>
          </a:prstGeom>
          <a:solidFill>
            <a:srgbClr val="609D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60"/>
              </a:lnSpc>
            </a:pPr>
            <a:r>
              <a:rPr sz="4450" spc="-5" dirty="0">
                <a:solidFill>
                  <a:srgbClr val="E1E6E9"/>
                </a:solidFill>
                <a:latin typeface="Trebuchet MS"/>
                <a:cs typeface="Trebuchet MS"/>
              </a:rPr>
              <a:t>Aria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0276" y="4787005"/>
            <a:ext cx="1212215" cy="145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215" algn="just">
              <a:lnSpc>
                <a:spcPct val="133500"/>
              </a:lnSpc>
              <a:spcBef>
                <a:spcPts val="100"/>
              </a:spcBef>
            </a:pP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Leggera </a:t>
            </a:r>
            <a:r>
              <a:rPr sz="2350" spc="-70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invisibile  energica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56720" y="1258901"/>
            <a:ext cx="706755" cy="674370"/>
            <a:chOff x="6056720" y="1258901"/>
            <a:chExt cx="706755" cy="674370"/>
          </a:xfrm>
        </p:grpSpPr>
        <p:sp>
          <p:nvSpPr>
            <p:cNvPr id="17" name="object 17"/>
            <p:cNvSpPr/>
            <p:nvPr/>
          </p:nvSpPr>
          <p:spPr>
            <a:xfrm>
              <a:off x="6056719" y="1258912"/>
              <a:ext cx="706755" cy="674370"/>
            </a:xfrm>
            <a:custGeom>
              <a:avLst/>
              <a:gdLst/>
              <a:ahLst/>
              <a:cxnLst/>
              <a:rect l="l" t="t" r="r" b="b"/>
              <a:pathLst>
                <a:path w="706754" h="674369">
                  <a:moveTo>
                    <a:pt x="706462" y="357720"/>
                  </a:moveTo>
                  <a:lnTo>
                    <a:pt x="662063" y="357720"/>
                  </a:lnTo>
                  <a:lnTo>
                    <a:pt x="655840" y="356336"/>
                  </a:lnTo>
                  <a:lnTo>
                    <a:pt x="655840" y="399148"/>
                  </a:lnTo>
                  <a:lnTo>
                    <a:pt x="633336" y="463156"/>
                  </a:lnTo>
                  <a:lnTo>
                    <a:pt x="597103" y="519645"/>
                  </a:lnTo>
                  <a:lnTo>
                    <a:pt x="549046" y="566712"/>
                  </a:lnTo>
                  <a:lnTo>
                    <a:pt x="491121" y="602488"/>
                  </a:lnTo>
                  <a:lnTo>
                    <a:pt x="425259" y="625081"/>
                  </a:lnTo>
                  <a:lnTo>
                    <a:pt x="353390" y="632612"/>
                  </a:lnTo>
                  <a:lnTo>
                    <a:pt x="282448" y="625081"/>
                  </a:lnTo>
                  <a:lnTo>
                    <a:pt x="217335" y="602488"/>
                  </a:lnTo>
                  <a:lnTo>
                    <a:pt x="159893" y="568591"/>
                  </a:lnTo>
                  <a:lnTo>
                    <a:pt x="111975" y="521525"/>
                  </a:lnTo>
                  <a:lnTo>
                    <a:pt x="75463" y="466928"/>
                  </a:lnTo>
                  <a:lnTo>
                    <a:pt x="52184" y="404787"/>
                  </a:lnTo>
                  <a:lnTo>
                    <a:pt x="44005" y="337007"/>
                  </a:lnTo>
                  <a:lnTo>
                    <a:pt x="44208" y="327596"/>
                  </a:lnTo>
                  <a:lnTo>
                    <a:pt x="44361" y="323837"/>
                  </a:lnTo>
                  <a:lnTo>
                    <a:pt x="44945" y="314413"/>
                  </a:lnTo>
                  <a:lnTo>
                    <a:pt x="46101" y="303123"/>
                  </a:lnTo>
                  <a:lnTo>
                    <a:pt x="47739" y="291820"/>
                  </a:lnTo>
                  <a:lnTo>
                    <a:pt x="51879" y="301244"/>
                  </a:lnTo>
                  <a:lnTo>
                    <a:pt x="98247" y="350189"/>
                  </a:lnTo>
                  <a:lnTo>
                    <a:pt x="206844" y="384086"/>
                  </a:lnTo>
                  <a:lnTo>
                    <a:pt x="240271" y="416090"/>
                  </a:lnTo>
                  <a:lnTo>
                    <a:pt x="242887" y="431152"/>
                  </a:lnTo>
                  <a:lnTo>
                    <a:pt x="242887" y="451866"/>
                  </a:lnTo>
                  <a:lnTo>
                    <a:pt x="245287" y="466928"/>
                  </a:lnTo>
                  <a:lnTo>
                    <a:pt x="252145" y="481990"/>
                  </a:lnTo>
                  <a:lnTo>
                    <a:pt x="262928" y="495160"/>
                  </a:lnTo>
                  <a:lnTo>
                    <a:pt x="277139" y="504583"/>
                  </a:lnTo>
                  <a:lnTo>
                    <a:pt x="283210" y="506463"/>
                  </a:lnTo>
                  <a:lnTo>
                    <a:pt x="287083" y="512114"/>
                  </a:lnTo>
                  <a:lnTo>
                    <a:pt x="287083" y="549770"/>
                  </a:lnTo>
                  <a:lnTo>
                    <a:pt x="292214" y="574243"/>
                  </a:lnTo>
                  <a:lnTo>
                    <a:pt x="306235" y="593064"/>
                  </a:lnTo>
                  <a:lnTo>
                    <a:pt x="327050" y="606247"/>
                  </a:lnTo>
                  <a:lnTo>
                    <a:pt x="352539" y="611898"/>
                  </a:lnTo>
                  <a:lnTo>
                    <a:pt x="374142" y="608126"/>
                  </a:lnTo>
                  <a:lnTo>
                    <a:pt x="392861" y="598716"/>
                  </a:lnTo>
                  <a:lnTo>
                    <a:pt x="407301" y="583653"/>
                  </a:lnTo>
                  <a:lnTo>
                    <a:pt x="413448" y="570471"/>
                  </a:lnTo>
                  <a:lnTo>
                    <a:pt x="416090" y="564832"/>
                  </a:lnTo>
                  <a:lnTo>
                    <a:pt x="431419" y="523405"/>
                  </a:lnTo>
                  <a:lnTo>
                    <a:pt x="463448" y="500811"/>
                  </a:lnTo>
                  <a:lnTo>
                    <a:pt x="482003" y="487629"/>
                  </a:lnTo>
                  <a:lnTo>
                    <a:pt x="495998" y="468807"/>
                  </a:lnTo>
                  <a:lnTo>
                    <a:pt x="504837" y="449973"/>
                  </a:lnTo>
                  <a:lnTo>
                    <a:pt x="507923" y="427380"/>
                  </a:lnTo>
                  <a:lnTo>
                    <a:pt x="507733" y="414210"/>
                  </a:lnTo>
                  <a:lnTo>
                    <a:pt x="482092" y="355841"/>
                  </a:lnTo>
                  <a:lnTo>
                    <a:pt x="476707" y="352069"/>
                  </a:lnTo>
                  <a:lnTo>
                    <a:pt x="463257" y="340779"/>
                  </a:lnTo>
                  <a:lnTo>
                    <a:pt x="448030" y="333248"/>
                  </a:lnTo>
                  <a:lnTo>
                    <a:pt x="431507" y="327596"/>
                  </a:lnTo>
                  <a:lnTo>
                    <a:pt x="339979" y="327596"/>
                  </a:lnTo>
                  <a:lnTo>
                    <a:pt x="333209" y="325716"/>
                  </a:lnTo>
                  <a:lnTo>
                    <a:pt x="263753" y="291820"/>
                  </a:lnTo>
                  <a:lnTo>
                    <a:pt x="252971" y="278650"/>
                  </a:lnTo>
                  <a:lnTo>
                    <a:pt x="255587" y="271119"/>
                  </a:lnTo>
                  <a:lnTo>
                    <a:pt x="264972" y="265468"/>
                  </a:lnTo>
                  <a:lnTo>
                    <a:pt x="355384" y="265468"/>
                  </a:lnTo>
                  <a:lnTo>
                    <a:pt x="360832" y="259816"/>
                  </a:lnTo>
                  <a:lnTo>
                    <a:pt x="367296" y="244754"/>
                  </a:lnTo>
                  <a:lnTo>
                    <a:pt x="368211" y="237223"/>
                  </a:lnTo>
                  <a:lnTo>
                    <a:pt x="319138" y="237223"/>
                  </a:lnTo>
                  <a:lnTo>
                    <a:pt x="285699" y="225933"/>
                  </a:lnTo>
                  <a:lnTo>
                    <a:pt x="274751" y="224040"/>
                  </a:lnTo>
                  <a:lnTo>
                    <a:pt x="263639" y="224040"/>
                  </a:lnTo>
                  <a:lnTo>
                    <a:pt x="224345" y="242874"/>
                  </a:lnTo>
                  <a:lnTo>
                    <a:pt x="210731" y="282409"/>
                  </a:lnTo>
                  <a:lnTo>
                    <a:pt x="216649" y="303123"/>
                  </a:lnTo>
                  <a:lnTo>
                    <a:pt x="307517" y="359600"/>
                  </a:lnTo>
                  <a:lnTo>
                    <a:pt x="336804" y="369023"/>
                  </a:lnTo>
                  <a:lnTo>
                    <a:pt x="426161" y="369023"/>
                  </a:lnTo>
                  <a:lnTo>
                    <a:pt x="437362" y="372783"/>
                  </a:lnTo>
                  <a:lnTo>
                    <a:pt x="459308" y="395376"/>
                  </a:lnTo>
                  <a:lnTo>
                    <a:pt x="464019" y="404787"/>
                  </a:lnTo>
                  <a:lnTo>
                    <a:pt x="464019" y="427380"/>
                  </a:lnTo>
                  <a:lnTo>
                    <a:pt x="425742" y="472567"/>
                  </a:lnTo>
                  <a:lnTo>
                    <a:pt x="409702" y="483870"/>
                  </a:lnTo>
                  <a:lnTo>
                    <a:pt x="373392" y="553529"/>
                  </a:lnTo>
                  <a:lnTo>
                    <a:pt x="371055" y="562940"/>
                  </a:lnTo>
                  <a:lnTo>
                    <a:pt x="362496" y="570471"/>
                  </a:lnTo>
                  <a:lnTo>
                    <a:pt x="340944" y="570471"/>
                  </a:lnTo>
                  <a:lnTo>
                    <a:pt x="331419" y="561060"/>
                  </a:lnTo>
                  <a:lnTo>
                    <a:pt x="331419" y="519645"/>
                  </a:lnTo>
                  <a:lnTo>
                    <a:pt x="329018" y="502691"/>
                  </a:lnTo>
                  <a:lnTo>
                    <a:pt x="322160" y="487629"/>
                  </a:lnTo>
                  <a:lnTo>
                    <a:pt x="311365" y="476338"/>
                  </a:lnTo>
                  <a:lnTo>
                    <a:pt x="297154" y="466928"/>
                  </a:lnTo>
                  <a:lnTo>
                    <a:pt x="291084" y="463156"/>
                  </a:lnTo>
                  <a:lnTo>
                    <a:pt x="287210" y="457504"/>
                  </a:lnTo>
                  <a:lnTo>
                    <a:pt x="287210" y="431152"/>
                  </a:lnTo>
                  <a:lnTo>
                    <a:pt x="282346" y="402907"/>
                  </a:lnTo>
                  <a:lnTo>
                    <a:pt x="268630" y="376555"/>
                  </a:lnTo>
                  <a:lnTo>
                    <a:pt x="247434" y="357720"/>
                  </a:lnTo>
                  <a:lnTo>
                    <a:pt x="220103" y="344538"/>
                  </a:lnTo>
                  <a:lnTo>
                    <a:pt x="133083" y="318185"/>
                  </a:lnTo>
                  <a:lnTo>
                    <a:pt x="120116" y="312534"/>
                  </a:lnTo>
                  <a:lnTo>
                    <a:pt x="108775" y="305003"/>
                  </a:lnTo>
                  <a:lnTo>
                    <a:pt x="99415" y="295592"/>
                  </a:lnTo>
                  <a:lnTo>
                    <a:pt x="97396" y="291820"/>
                  </a:lnTo>
                  <a:lnTo>
                    <a:pt x="92354" y="282409"/>
                  </a:lnTo>
                  <a:lnTo>
                    <a:pt x="66116" y="227812"/>
                  </a:lnTo>
                  <a:lnTo>
                    <a:pt x="105587" y="160032"/>
                  </a:lnTo>
                  <a:lnTo>
                    <a:pt x="161277" y="105435"/>
                  </a:lnTo>
                  <a:lnTo>
                    <a:pt x="230162" y="65887"/>
                  </a:lnTo>
                  <a:lnTo>
                    <a:pt x="309181" y="45186"/>
                  </a:lnTo>
                  <a:lnTo>
                    <a:pt x="360527" y="45186"/>
                  </a:lnTo>
                  <a:lnTo>
                    <a:pt x="358355" y="41414"/>
                  </a:lnTo>
                  <a:lnTo>
                    <a:pt x="435737" y="52717"/>
                  </a:lnTo>
                  <a:lnTo>
                    <a:pt x="505688" y="80949"/>
                  </a:lnTo>
                  <a:lnTo>
                    <a:pt x="565746" y="122377"/>
                  </a:lnTo>
                  <a:lnTo>
                    <a:pt x="613448" y="176974"/>
                  </a:lnTo>
                  <a:lnTo>
                    <a:pt x="560692" y="197688"/>
                  </a:lnTo>
                  <a:lnTo>
                    <a:pt x="539407" y="210870"/>
                  </a:lnTo>
                  <a:lnTo>
                    <a:pt x="525183" y="229692"/>
                  </a:lnTo>
                  <a:lnTo>
                    <a:pt x="519150" y="252285"/>
                  </a:lnTo>
                  <a:lnTo>
                    <a:pt x="522414" y="276758"/>
                  </a:lnTo>
                  <a:lnTo>
                    <a:pt x="545757" y="342658"/>
                  </a:lnTo>
                  <a:lnTo>
                    <a:pt x="592582" y="384086"/>
                  </a:lnTo>
                  <a:lnTo>
                    <a:pt x="655840" y="399148"/>
                  </a:lnTo>
                  <a:lnTo>
                    <a:pt x="655840" y="356336"/>
                  </a:lnTo>
                  <a:lnTo>
                    <a:pt x="603211" y="344538"/>
                  </a:lnTo>
                  <a:lnTo>
                    <a:pt x="595896" y="342658"/>
                  </a:lnTo>
                  <a:lnTo>
                    <a:pt x="589965" y="337007"/>
                  </a:lnTo>
                  <a:lnTo>
                    <a:pt x="587616" y="329476"/>
                  </a:lnTo>
                  <a:lnTo>
                    <a:pt x="564273" y="263588"/>
                  </a:lnTo>
                  <a:lnTo>
                    <a:pt x="560552" y="252285"/>
                  </a:lnTo>
                  <a:lnTo>
                    <a:pt x="566204" y="240995"/>
                  </a:lnTo>
                  <a:lnTo>
                    <a:pt x="634707" y="214630"/>
                  </a:lnTo>
                  <a:lnTo>
                    <a:pt x="682853" y="214630"/>
                  </a:lnTo>
                  <a:lnTo>
                    <a:pt x="675589" y="197688"/>
                  </a:lnTo>
                  <a:lnTo>
                    <a:pt x="659739" y="167563"/>
                  </a:lnTo>
                  <a:lnTo>
                    <a:pt x="653783" y="158153"/>
                  </a:lnTo>
                  <a:lnTo>
                    <a:pt x="640930" y="141198"/>
                  </a:lnTo>
                  <a:lnTo>
                    <a:pt x="634034" y="131787"/>
                  </a:lnTo>
                  <a:lnTo>
                    <a:pt x="619340" y="114846"/>
                  </a:lnTo>
                  <a:lnTo>
                    <a:pt x="611568" y="107315"/>
                  </a:lnTo>
                  <a:lnTo>
                    <a:pt x="595210" y="90373"/>
                  </a:lnTo>
                  <a:lnTo>
                    <a:pt x="586638" y="82842"/>
                  </a:lnTo>
                  <a:lnTo>
                    <a:pt x="568731" y="69659"/>
                  </a:lnTo>
                  <a:lnTo>
                    <a:pt x="559422" y="62128"/>
                  </a:lnTo>
                  <a:lnTo>
                    <a:pt x="523455" y="41414"/>
                  </a:lnTo>
                  <a:lnTo>
                    <a:pt x="499389" y="30124"/>
                  </a:lnTo>
                  <a:lnTo>
                    <a:pt x="477989" y="20701"/>
                  </a:lnTo>
                  <a:lnTo>
                    <a:pt x="467093" y="16941"/>
                  </a:lnTo>
                  <a:lnTo>
                    <a:pt x="444931" y="11290"/>
                  </a:lnTo>
                  <a:lnTo>
                    <a:pt x="433705" y="7531"/>
                  </a:lnTo>
                  <a:lnTo>
                    <a:pt x="399554" y="1879"/>
                  </a:lnTo>
                  <a:lnTo>
                    <a:pt x="376516" y="0"/>
                  </a:lnTo>
                  <a:lnTo>
                    <a:pt x="330250" y="0"/>
                  </a:lnTo>
                  <a:lnTo>
                    <a:pt x="307187" y="1879"/>
                  </a:lnTo>
                  <a:lnTo>
                    <a:pt x="273037" y="7531"/>
                  </a:lnTo>
                  <a:lnTo>
                    <a:pt x="261823" y="11290"/>
                  </a:lnTo>
                  <a:lnTo>
                    <a:pt x="239661" y="16941"/>
                  </a:lnTo>
                  <a:lnTo>
                    <a:pt x="228777" y="20701"/>
                  </a:lnTo>
                  <a:lnTo>
                    <a:pt x="207378" y="30124"/>
                  </a:lnTo>
                  <a:lnTo>
                    <a:pt x="196926" y="33883"/>
                  </a:lnTo>
                  <a:lnTo>
                    <a:pt x="176504" y="45186"/>
                  </a:lnTo>
                  <a:lnTo>
                    <a:pt x="166573" y="50825"/>
                  </a:lnTo>
                  <a:lnTo>
                    <a:pt x="147307" y="62128"/>
                  </a:lnTo>
                  <a:lnTo>
                    <a:pt x="138023" y="69659"/>
                  </a:lnTo>
                  <a:lnTo>
                    <a:pt x="120129" y="82842"/>
                  </a:lnTo>
                  <a:lnTo>
                    <a:pt x="111556" y="90373"/>
                  </a:lnTo>
                  <a:lnTo>
                    <a:pt x="95173" y="107315"/>
                  </a:lnTo>
                  <a:lnTo>
                    <a:pt x="87401" y="114846"/>
                  </a:lnTo>
                  <a:lnTo>
                    <a:pt x="72720" y="131787"/>
                  </a:lnTo>
                  <a:lnTo>
                    <a:pt x="65836" y="141198"/>
                  </a:lnTo>
                  <a:lnTo>
                    <a:pt x="52959" y="158153"/>
                  </a:lnTo>
                  <a:lnTo>
                    <a:pt x="22275" y="218401"/>
                  </a:lnTo>
                  <a:lnTo>
                    <a:pt x="4343" y="282409"/>
                  </a:lnTo>
                  <a:lnTo>
                    <a:pt x="0" y="352069"/>
                  </a:lnTo>
                  <a:lnTo>
                    <a:pt x="381" y="359600"/>
                  </a:lnTo>
                  <a:lnTo>
                    <a:pt x="11671" y="425500"/>
                  </a:lnTo>
                  <a:lnTo>
                    <a:pt x="36106" y="487629"/>
                  </a:lnTo>
                  <a:lnTo>
                    <a:pt x="72720" y="542239"/>
                  </a:lnTo>
                  <a:lnTo>
                    <a:pt x="138023" y="606247"/>
                  </a:lnTo>
                  <a:lnTo>
                    <a:pt x="147307" y="611898"/>
                  </a:lnTo>
                  <a:lnTo>
                    <a:pt x="166573" y="625081"/>
                  </a:lnTo>
                  <a:lnTo>
                    <a:pt x="176504" y="630720"/>
                  </a:lnTo>
                  <a:lnTo>
                    <a:pt x="196926" y="640143"/>
                  </a:lnTo>
                  <a:lnTo>
                    <a:pt x="207378" y="645782"/>
                  </a:lnTo>
                  <a:lnTo>
                    <a:pt x="239661" y="657085"/>
                  </a:lnTo>
                  <a:lnTo>
                    <a:pt x="261823" y="662736"/>
                  </a:lnTo>
                  <a:lnTo>
                    <a:pt x="273037" y="666496"/>
                  </a:lnTo>
                  <a:lnTo>
                    <a:pt x="307187" y="672147"/>
                  </a:lnTo>
                  <a:lnTo>
                    <a:pt x="330250" y="674027"/>
                  </a:lnTo>
                  <a:lnTo>
                    <a:pt x="376516" y="674027"/>
                  </a:lnTo>
                  <a:lnTo>
                    <a:pt x="399554" y="672147"/>
                  </a:lnTo>
                  <a:lnTo>
                    <a:pt x="433705" y="666496"/>
                  </a:lnTo>
                  <a:lnTo>
                    <a:pt x="444931" y="662736"/>
                  </a:lnTo>
                  <a:lnTo>
                    <a:pt x="467093" y="657085"/>
                  </a:lnTo>
                  <a:lnTo>
                    <a:pt x="499389" y="645782"/>
                  </a:lnTo>
                  <a:lnTo>
                    <a:pt x="509841" y="640143"/>
                  </a:lnTo>
                  <a:lnTo>
                    <a:pt x="526173" y="632612"/>
                  </a:lnTo>
                  <a:lnTo>
                    <a:pt x="530263" y="630720"/>
                  </a:lnTo>
                  <a:lnTo>
                    <a:pt x="540181" y="625081"/>
                  </a:lnTo>
                  <a:lnTo>
                    <a:pt x="559422" y="611898"/>
                  </a:lnTo>
                  <a:lnTo>
                    <a:pt x="568731" y="606247"/>
                  </a:lnTo>
                  <a:lnTo>
                    <a:pt x="586638" y="591185"/>
                  </a:lnTo>
                  <a:lnTo>
                    <a:pt x="595210" y="583653"/>
                  </a:lnTo>
                  <a:lnTo>
                    <a:pt x="611568" y="568591"/>
                  </a:lnTo>
                  <a:lnTo>
                    <a:pt x="619340" y="559181"/>
                  </a:lnTo>
                  <a:lnTo>
                    <a:pt x="634034" y="542239"/>
                  </a:lnTo>
                  <a:lnTo>
                    <a:pt x="670648" y="487629"/>
                  </a:lnTo>
                  <a:lnTo>
                    <a:pt x="695071" y="425500"/>
                  </a:lnTo>
                  <a:lnTo>
                    <a:pt x="706374" y="359600"/>
                  </a:lnTo>
                  <a:lnTo>
                    <a:pt x="706462" y="357720"/>
                  </a:lnTo>
                  <a:close/>
                </a:path>
              </a:pathLst>
            </a:custGeom>
            <a:solidFill>
              <a:srgbClr val="609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691427" y="1473537"/>
              <a:ext cx="72051" cy="1430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25286" y="1524372"/>
              <a:ext cx="86995" cy="15240"/>
            </a:xfrm>
            <a:custGeom>
              <a:avLst/>
              <a:gdLst/>
              <a:ahLst/>
              <a:cxnLst/>
              <a:rect l="l" t="t" r="r" b="b"/>
              <a:pathLst>
                <a:path w="86995" h="15240">
                  <a:moveTo>
                    <a:pt x="52342" y="15062"/>
                  </a:moveTo>
                  <a:lnTo>
                    <a:pt x="36614" y="11296"/>
                  </a:lnTo>
                  <a:lnTo>
                    <a:pt x="3194" y="1882"/>
                  </a:lnTo>
                  <a:lnTo>
                    <a:pt x="0" y="0"/>
                  </a:lnTo>
                  <a:lnTo>
                    <a:pt x="86817" y="0"/>
                  </a:lnTo>
                  <a:lnTo>
                    <a:pt x="81360" y="5648"/>
                  </a:lnTo>
                  <a:lnTo>
                    <a:pt x="67653" y="11296"/>
                  </a:lnTo>
                  <a:lnTo>
                    <a:pt x="52342" y="15062"/>
                  </a:lnTo>
                  <a:close/>
                </a:path>
              </a:pathLst>
            </a:custGeom>
            <a:solidFill>
              <a:srgbClr val="609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343047" y="1304087"/>
              <a:ext cx="90307" cy="19204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65451" y="2173143"/>
            <a:ext cx="1302385" cy="678180"/>
          </a:xfrm>
          <a:prstGeom prst="rect">
            <a:avLst/>
          </a:prstGeom>
          <a:solidFill>
            <a:srgbClr val="B45F0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60"/>
              </a:lnSpc>
            </a:pPr>
            <a:r>
              <a:rPr sz="4450" spc="-555" dirty="0">
                <a:solidFill>
                  <a:srgbClr val="E1E6E9"/>
                </a:solidFill>
                <a:latin typeface="Trebuchet MS"/>
                <a:cs typeface="Trebuchet MS"/>
              </a:rPr>
              <a:t>T</a:t>
            </a:r>
            <a:r>
              <a:rPr sz="4450" spc="-5" dirty="0">
                <a:solidFill>
                  <a:srgbClr val="E1E6E9"/>
                </a:solidFill>
                <a:latin typeface="Trebuchet MS"/>
                <a:cs typeface="Trebuchet MS"/>
              </a:rPr>
              <a:t>erra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54815" y="2918125"/>
            <a:ext cx="922019" cy="166560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48895" algn="just">
              <a:lnSpc>
                <a:spcPct val="151200"/>
              </a:lnSpc>
              <a:spcBef>
                <a:spcPts val="220"/>
              </a:spcBef>
            </a:pP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Solida </a:t>
            </a:r>
            <a:r>
              <a:rPr sz="2350" spc="-70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stabile  fertile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17480" y="2283079"/>
            <a:ext cx="706755" cy="673100"/>
            <a:chOff x="9417480" y="2283079"/>
            <a:chExt cx="706755" cy="673100"/>
          </a:xfrm>
        </p:grpSpPr>
        <p:sp>
          <p:nvSpPr>
            <p:cNvPr id="24" name="object 24"/>
            <p:cNvSpPr/>
            <p:nvPr/>
          </p:nvSpPr>
          <p:spPr>
            <a:xfrm>
              <a:off x="9417469" y="2283091"/>
              <a:ext cx="706755" cy="673100"/>
            </a:xfrm>
            <a:custGeom>
              <a:avLst/>
              <a:gdLst/>
              <a:ahLst/>
              <a:cxnLst/>
              <a:rect l="l" t="t" r="r" b="b"/>
              <a:pathLst>
                <a:path w="706754" h="673100">
                  <a:moveTo>
                    <a:pt x="490982" y="525741"/>
                  </a:moveTo>
                  <a:lnTo>
                    <a:pt x="355904" y="525741"/>
                  </a:lnTo>
                  <a:lnTo>
                    <a:pt x="323748" y="523570"/>
                  </a:lnTo>
                  <a:lnTo>
                    <a:pt x="245846" y="493268"/>
                  </a:lnTo>
                  <a:lnTo>
                    <a:pt x="204812" y="431139"/>
                  </a:lnTo>
                  <a:lnTo>
                    <a:pt x="201688" y="403288"/>
                  </a:lnTo>
                  <a:lnTo>
                    <a:pt x="205879" y="379704"/>
                  </a:lnTo>
                  <a:lnTo>
                    <a:pt x="218808" y="354101"/>
                  </a:lnTo>
                  <a:lnTo>
                    <a:pt x="241935" y="323646"/>
                  </a:lnTo>
                  <a:lnTo>
                    <a:pt x="276098" y="286131"/>
                  </a:lnTo>
                  <a:lnTo>
                    <a:pt x="340309" y="286131"/>
                  </a:lnTo>
                  <a:lnTo>
                    <a:pt x="315379" y="259702"/>
                  </a:lnTo>
                  <a:lnTo>
                    <a:pt x="297497" y="247777"/>
                  </a:lnTo>
                  <a:lnTo>
                    <a:pt x="276174" y="243763"/>
                  </a:lnTo>
                  <a:lnTo>
                    <a:pt x="201256" y="298513"/>
                  </a:lnTo>
                  <a:lnTo>
                    <a:pt x="157314" y="368287"/>
                  </a:lnTo>
                  <a:lnTo>
                    <a:pt x="151371" y="403288"/>
                  </a:lnTo>
                  <a:lnTo>
                    <a:pt x="155486" y="439458"/>
                  </a:lnTo>
                  <a:lnTo>
                    <a:pt x="186423" y="500354"/>
                  </a:lnTo>
                  <a:lnTo>
                    <a:pt x="242570" y="543179"/>
                  </a:lnTo>
                  <a:lnTo>
                    <a:pt x="315480" y="565035"/>
                  </a:lnTo>
                  <a:lnTo>
                    <a:pt x="355904" y="567791"/>
                  </a:lnTo>
                  <a:lnTo>
                    <a:pt x="388759" y="565835"/>
                  </a:lnTo>
                  <a:lnTo>
                    <a:pt x="478421" y="536651"/>
                  </a:lnTo>
                  <a:lnTo>
                    <a:pt x="490982" y="525741"/>
                  </a:lnTo>
                  <a:close/>
                </a:path>
                <a:path w="706754" h="673100">
                  <a:moveTo>
                    <a:pt x="706412" y="363423"/>
                  </a:moveTo>
                  <a:lnTo>
                    <a:pt x="674954" y="256514"/>
                  </a:lnTo>
                  <a:lnTo>
                    <a:pt x="626211" y="175234"/>
                  </a:lnTo>
                  <a:lnTo>
                    <a:pt x="594728" y="134632"/>
                  </a:lnTo>
                  <a:lnTo>
                    <a:pt x="564807" y="102235"/>
                  </a:lnTo>
                  <a:lnTo>
                    <a:pt x="497801" y="102235"/>
                  </a:lnTo>
                  <a:lnTo>
                    <a:pt x="529577" y="132397"/>
                  </a:lnTo>
                  <a:lnTo>
                    <a:pt x="558812" y="165328"/>
                  </a:lnTo>
                  <a:lnTo>
                    <a:pt x="607860" y="235127"/>
                  </a:lnTo>
                  <a:lnTo>
                    <a:pt x="643509" y="307898"/>
                  </a:lnTo>
                  <a:lnTo>
                    <a:pt x="655967" y="363423"/>
                  </a:lnTo>
                  <a:lnTo>
                    <a:pt x="644994" y="434301"/>
                  </a:lnTo>
                  <a:lnTo>
                    <a:pt x="614197" y="498068"/>
                  </a:lnTo>
                  <a:lnTo>
                    <a:pt x="566559" y="552259"/>
                  </a:lnTo>
                  <a:lnTo>
                    <a:pt x="505079" y="594220"/>
                  </a:lnTo>
                  <a:lnTo>
                    <a:pt x="432943" y="621284"/>
                  </a:lnTo>
                  <a:lnTo>
                    <a:pt x="353225" y="630885"/>
                  </a:lnTo>
                  <a:lnTo>
                    <a:pt x="272719" y="621271"/>
                  </a:lnTo>
                  <a:lnTo>
                    <a:pt x="200380" y="594194"/>
                  </a:lnTo>
                  <a:lnTo>
                    <a:pt x="139103" y="552259"/>
                  </a:lnTo>
                  <a:lnTo>
                    <a:pt x="91770" y="498068"/>
                  </a:lnTo>
                  <a:lnTo>
                    <a:pt x="61264" y="434301"/>
                  </a:lnTo>
                  <a:lnTo>
                    <a:pt x="50444" y="363423"/>
                  </a:lnTo>
                  <a:lnTo>
                    <a:pt x="54648" y="331368"/>
                  </a:lnTo>
                  <a:lnTo>
                    <a:pt x="87236" y="254635"/>
                  </a:lnTo>
                  <a:lnTo>
                    <a:pt x="147002" y="170332"/>
                  </a:lnTo>
                  <a:lnTo>
                    <a:pt x="226529" y="87591"/>
                  </a:lnTo>
                  <a:lnTo>
                    <a:pt x="272948" y="47815"/>
                  </a:lnTo>
                  <a:lnTo>
                    <a:pt x="343992" y="47815"/>
                  </a:lnTo>
                  <a:lnTo>
                    <a:pt x="340525" y="44754"/>
                  </a:lnTo>
                  <a:lnTo>
                    <a:pt x="317931" y="25717"/>
                  </a:lnTo>
                  <a:lnTo>
                    <a:pt x="294868" y="7213"/>
                  </a:lnTo>
                  <a:lnTo>
                    <a:pt x="284594" y="1803"/>
                  </a:lnTo>
                  <a:lnTo>
                    <a:pt x="273037" y="0"/>
                  </a:lnTo>
                  <a:lnTo>
                    <a:pt x="198374" y="50952"/>
                  </a:lnTo>
                  <a:lnTo>
                    <a:pt x="150393" y="96748"/>
                  </a:lnTo>
                  <a:lnTo>
                    <a:pt x="107899" y="143484"/>
                  </a:lnTo>
                  <a:lnTo>
                    <a:pt x="42049" y="235915"/>
                  </a:lnTo>
                  <a:lnTo>
                    <a:pt x="5067" y="323646"/>
                  </a:lnTo>
                  <a:lnTo>
                    <a:pt x="0" y="363423"/>
                  </a:lnTo>
                  <a:lnTo>
                    <a:pt x="9194" y="433412"/>
                  </a:lnTo>
                  <a:lnTo>
                    <a:pt x="35420" y="498182"/>
                  </a:lnTo>
                  <a:lnTo>
                    <a:pt x="76733" y="555713"/>
                  </a:lnTo>
                  <a:lnTo>
                    <a:pt x="131127" y="603973"/>
                  </a:lnTo>
                  <a:lnTo>
                    <a:pt x="196659" y="640943"/>
                  </a:lnTo>
                  <a:lnTo>
                    <a:pt x="271360" y="664616"/>
                  </a:lnTo>
                  <a:lnTo>
                    <a:pt x="353225" y="672947"/>
                  </a:lnTo>
                  <a:lnTo>
                    <a:pt x="434467" y="664603"/>
                  </a:lnTo>
                  <a:lnTo>
                    <a:pt x="508914" y="640930"/>
                  </a:lnTo>
                  <a:lnTo>
                    <a:pt x="629094" y="555650"/>
                  </a:lnTo>
                  <a:lnTo>
                    <a:pt x="670648" y="498182"/>
                  </a:lnTo>
                  <a:lnTo>
                    <a:pt x="697128" y="433374"/>
                  </a:lnTo>
                  <a:lnTo>
                    <a:pt x="706412" y="363423"/>
                  </a:lnTo>
                  <a:close/>
                </a:path>
              </a:pathLst>
            </a:custGeom>
            <a:solidFill>
              <a:srgbClr val="609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693573" y="2569212"/>
              <a:ext cx="276002" cy="2396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9690422" y="2330905"/>
              <a:ext cx="291857" cy="11185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086732" y="3313691"/>
            <a:ext cx="1492250" cy="678180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60"/>
              </a:lnSpc>
            </a:pPr>
            <a:r>
              <a:rPr sz="4450" spc="-5" dirty="0">
                <a:solidFill>
                  <a:srgbClr val="E1E6E9"/>
                </a:solidFill>
                <a:latin typeface="Trebuchet MS"/>
                <a:cs typeface="Trebuchet MS"/>
              </a:rPr>
              <a:t>Fuoco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23235" y="3967233"/>
            <a:ext cx="1017905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5080" indent="-126364" algn="just">
              <a:lnSpc>
                <a:spcPct val="147000"/>
              </a:lnSpc>
              <a:spcBef>
                <a:spcPts val="100"/>
              </a:spcBef>
            </a:pP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Energia  calore </a:t>
            </a:r>
            <a:r>
              <a:rPr sz="2350" spc="-70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luce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66" y="259179"/>
            <a:ext cx="1074039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49055" algn="l"/>
              </a:tabLst>
            </a:pPr>
            <a:r>
              <a:rPr spc="-5" dirty="0"/>
              <a:t>Connession</a:t>
            </a:r>
            <a:r>
              <a:rPr dirty="0"/>
              <a:t>i</a:t>
            </a:r>
            <a:r>
              <a:rPr spc="-5" dirty="0"/>
              <a:t> co</a:t>
            </a:r>
            <a:r>
              <a:rPr dirty="0"/>
              <a:t>n</a:t>
            </a:r>
            <a:r>
              <a:rPr spc="-5" dirty="0"/>
              <a:t> </a:t>
            </a:r>
            <a:r>
              <a:rPr spc="-10" dirty="0"/>
              <a:t>l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disciplin</a:t>
            </a:r>
            <a:r>
              <a:rPr dirty="0"/>
              <a:t>e</a:t>
            </a:r>
            <a:r>
              <a:rPr spc="-5" dirty="0"/>
              <a:t> dell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scuol</a:t>
            </a:r>
            <a:r>
              <a:rPr dirty="0"/>
              <a:t>a	</a:t>
            </a:r>
            <a:r>
              <a:rPr spc="-5" dirty="0"/>
              <a:t>primaria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625" y="1105653"/>
            <a:ext cx="4184650" cy="340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-5" dirty="0">
                <a:solidFill>
                  <a:srgbClr val="6AA84F"/>
                </a:solidFill>
                <a:latin typeface="Trebuchet MS"/>
                <a:cs typeface="Trebuchet MS"/>
              </a:rPr>
              <a:t>Geografia</a:t>
            </a:r>
            <a:endParaRPr sz="2150">
              <a:latin typeface="Trebuchet MS"/>
              <a:cs typeface="Trebuchet MS"/>
            </a:endParaRPr>
          </a:p>
          <a:p>
            <a:pPr marL="12700" marR="5080" algn="just">
              <a:lnSpc>
                <a:spcPct val="135700"/>
              </a:lnSpc>
              <a:spcBef>
                <a:spcPts val="640"/>
              </a:spcBef>
            </a:pP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quattro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elementi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sono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utilizzati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per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esaminare i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fenomeni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naturali,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distribuzione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geograﬁca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l'interazione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tra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gli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elementi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naturali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l'attività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umana,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favorendo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una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comprensione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approfondita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dell'ambiente </a:t>
            </a:r>
            <a:r>
              <a:rPr sz="1600" spc="-3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globale.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Roboto"/>
              <a:cs typeface="Roboto"/>
            </a:endParaRPr>
          </a:p>
          <a:p>
            <a:pPr marL="109220">
              <a:lnSpc>
                <a:spcPct val="100000"/>
              </a:lnSpc>
              <a:spcBef>
                <a:spcPts val="5"/>
              </a:spcBef>
            </a:pPr>
            <a:r>
              <a:rPr sz="2150" spc="-5" dirty="0">
                <a:solidFill>
                  <a:srgbClr val="BE9000"/>
                </a:solidFill>
                <a:latin typeface="Trebuchet MS"/>
                <a:cs typeface="Trebuchet MS"/>
              </a:rPr>
              <a:t>Scienze</a:t>
            </a:r>
            <a:endParaRPr sz="2150">
              <a:latin typeface="Trebuchet MS"/>
              <a:cs typeface="Trebuchet MS"/>
            </a:endParaRPr>
          </a:p>
          <a:p>
            <a:pPr marL="109220" algn="just">
              <a:lnSpc>
                <a:spcPct val="100000"/>
              </a:lnSpc>
              <a:spcBef>
                <a:spcPts val="1325"/>
              </a:spcBef>
            </a:pP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Lo</a:t>
            </a:r>
            <a:r>
              <a:rPr sz="1600" spc="22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studio</a:t>
            </a:r>
            <a:r>
              <a:rPr sz="1600" spc="22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degli</a:t>
            </a:r>
            <a:r>
              <a:rPr sz="1600" spc="2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elementi</a:t>
            </a:r>
            <a:r>
              <a:rPr sz="1600" spc="22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aria,</a:t>
            </a:r>
            <a:r>
              <a:rPr sz="1600" spc="22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acqua,</a:t>
            </a:r>
            <a:r>
              <a:rPr sz="1600" spc="2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terra</a:t>
            </a:r>
            <a:r>
              <a:rPr sz="1600" spc="229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324" y="4480631"/>
            <a:ext cx="122237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  <a:tabLst>
                <a:tab pos="687705" algn="l"/>
              </a:tabLst>
            </a:pP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fuoco	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nelle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comp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ende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Roboto"/>
                <a:cs typeface="Roboto"/>
              </a:rPr>
              <a:t>e 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ambientali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7414" y="4480631"/>
            <a:ext cx="2889250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10160" indent="-125730">
              <a:lnSpc>
                <a:spcPct val="135700"/>
              </a:lnSpc>
              <a:spcBef>
                <a:spcPts val="100"/>
              </a:spcBef>
              <a:tabLst>
                <a:tab pos="422275" algn="l"/>
                <a:tab pos="904875" algn="l"/>
                <a:tab pos="1374775" algn="l"/>
                <a:tab pos="1506220" algn="l"/>
                <a:tab pos="1873885" algn="l"/>
                <a:tab pos="2270760" algn="l"/>
                <a:tab pos="2503805" algn="l"/>
                <a:tab pos="2759710" algn="l"/>
              </a:tabLst>
            </a:pP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scien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z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aiuta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	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gl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student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a 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ocess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natu</a:t>
            </a:r>
            <a:r>
              <a:rPr sz="1600" spc="-5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ali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cicli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79095" algn="l"/>
                <a:tab pos="1752600" algn="l"/>
                <a:tab pos="2175510" algn="l"/>
              </a:tabLst>
            </a:pP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	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l'importanza	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di	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ciascun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324" y="5560355"/>
            <a:ext cx="2828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elemento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per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vita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sulla</a:t>
            </a:r>
            <a:r>
              <a:rPr sz="16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Roboto"/>
                <a:cs typeface="Roboto"/>
              </a:rPr>
              <a:t>Terra.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Italiano</a:t>
            </a:r>
          </a:p>
          <a:p>
            <a:pPr marL="12700" marR="43815" algn="just">
              <a:lnSpc>
                <a:spcPct val="150000"/>
              </a:lnSpc>
              <a:spcBef>
                <a:spcPts val="350"/>
              </a:spcBef>
            </a:pP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quattro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elementi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della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natura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possono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essere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integrati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nell'insegnamento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dell'italiano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attraverso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letture,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racconti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poesie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che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sviluppano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le 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competenze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linguistiche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arricchiscono</a:t>
            </a:r>
            <a:r>
              <a:rPr sz="1600" spc="3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il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vocabolario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degli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alunni.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76A5AE"/>
                </a:solidFill>
              </a:rPr>
              <a:t>Arte</a:t>
            </a:r>
          </a:p>
          <a:p>
            <a:pPr marL="12700" marR="5080" algn="just">
              <a:lnSpc>
                <a:spcPct val="135700"/>
              </a:lnSpc>
              <a:spcBef>
                <a:spcPts val="640"/>
              </a:spcBef>
            </a:pP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Gli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elementi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Roboto"/>
                <a:cs typeface="Roboto"/>
              </a:rPr>
              <a:t>naturali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possono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ispirare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Roboto"/>
                <a:cs typeface="Roboto"/>
              </a:rPr>
              <a:t>vari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 progetti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artistici,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stimolando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creatività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permettendo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ai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bambini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di</a:t>
            </a:r>
            <a:r>
              <a:rPr sz="1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Roboto"/>
                <a:cs typeface="Roboto"/>
              </a:rPr>
              <a:t>esplorare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diverse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tecniche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Roboto"/>
                <a:cs typeface="Roboto"/>
              </a:rPr>
              <a:t>materiali.</a:t>
            </a:r>
            <a:endParaRPr sz="1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49" y="0"/>
            <a:ext cx="11442190" cy="6226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50" y="0"/>
            <a:ext cx="2635885" cy="11074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1045"/>
              </a:spcBef>
            </a:pPr>
            <a:r>
              <a:rPr spc="-5" dirty="0">
                <a:solidFill>
                  <a:srgbClr val="00FFFF"/>
                </a:solidFill>
              </a:rPr>
              <a:t>Italiano</a:t>
            </a: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150" spc="-20" dirty="0">
                <a:solidFill>
                  <a:srgbClr val="C9DAF7"/>
                </a:solidFill>
              </a:rPr>
              <a:t>Proposta</a:t>
            </a:r>
            <a:r>
              <a:rPr sz="2150" spc="-35" dirty="0">
                <a:solidFill>
                  <a:srgbClr val="C9DAF7"/>
                </a:solidFill>
              </a:rPr>
              <a:t> </a:t>
            </a:r>
            <a:r>
              <a:rPr sz="2150" spc="-5" dirty="0">
                <a:solidFill>
                  <a:srgbClr val="C9DAF7"/>
                </a:solidFill>
              </a:rPr>
              <a:t>delle</a:t>
            </a:r>
            <a:r>
              <a:rPr sz="2150" spc="-35" dirty="0">
                <a:solidFill>
                  <a:srgbClr val="C9DAF7"/>
                </a:solidFill>
              </a:rPr>
              <a:t> </a:t>
            </a:r>
            <a:r>
              <a:rPr sz="2150" spc="-5" dirty="0">
                <a:solidFill>
                  <a:srgbClr val="C9DAF7"/>
                </a:solidFill>
              </a:rPr>
              <a:t>poesie</a:t>
            </a:r>
            <a:endParaRPr sz="2150"/>
          </a:p>
        </p:txBody>
      </p:sp>
      <p:sp>
        <p:nvSpPr>
          <p:cNvPr id="4" name="object 4"/>
          <p:cNvSpPr txBox="1"/>
          <p:nvPr/>
        </p:nvSpPr>
        <p:spPr>
          <a:xfrm>
            <a:off x="225418" y="1397206"/>
            <a:ext cx="2408555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100"/>
              </a:spcBef>
              <a:buSzPct val="59574"/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2350" i="1" spc="-5" dirty="0">
                <a:solidFill>
                  <a:srgbClr val="C9DAF7"/>
                </a:solidFill>
                <a:latin typeface="Trebuchet MS"/>
                <a:cs typeface="Trebuchet MS"/>
              </a:rPr>
              <a:t>“Preziosa</a:t>
            </a:r>
            <a:r>
              <a:rPr sz="2350" i="1" spc="-85" dirty="0">
                <a:solidFill>
                  <a:srgbClr val="C9DAF7"/>
                </a:solidFill>
                <a:latin typeface="Trebuchet MS"/>
                <a:cs typeface="Trebuchet MS"/>
              </a:rPr>
              <a:t> </a:t>
            </a:r>
            <a:r>
              <a:rPr sz="2350" i="1" spc="-5" dirty="0">
                <a:solidFill>
                  <a:srgbClr val="C9DAF7"/>
                </a:solidFill>
                <a:latin typeface="Trebuchet MS"/>
                <a:cs typeface="Trebuchet MS"/>
              </a:rPr>
              <a:t>aria”</a:t>
            </a:r>
            <a:endParaRPr sz="2350">
              <a:latin typeface="Trebuchet MS"/>
              <a:cs typeface="Trebuchet MS"/>
            </a:endParaRPr>
          </a:p>
          <a:p>
            <a:pPr marL="469265">
              <a:lnSpc>
                <a:spcPts val="2210"/>
              </a:lnSpc>
              <a:spcBef>
                <a:spcPts val="20"/>
              </a:spcBef>
            </a:pPr>
            <a:r>
              <a:rPr sz="1850" spc="-5" dirty="0">
                <a:solidFill>
                  <a:srgbClr val="C9DAF7"/>
                </a:solidFill>
                <a:latin typeface="Trebuchet MS"/>
                <a:cs typeface="Trebuchet MS"/>
              </a:rPr>
              <a:t>(R.</a:t>
            </a:r>
            <a:r>
              <a:rPr sz="1850" spc="-50" dirty="0">
                <a:solidFill>
                  <a:srgbClr val="C9DAF7"/>
                </a:solidFill>
                <a:latin typeface="Trebuchet MS"/>
                <a:cs typeface="Trebuchet MS"/>
              </a:rPr>
              <a:t> </a:t>
            </a:r>
            <a:r>
              <a:rPr sz="1850" spc="-5" dirty="0">
                <a:solidFill>
                  <a:srgbClr val="C9DAF7"/>
                </a:solidFill>
                <a:latin typeface="Trebuchet MS"/>
                <a:cs typeface="Trebuchet MS"/>
              </a:rPr>
              <a:t>Sabatini)</a:t>
            </a:r>
            <a:endParaRPr sz="1850">
              <a:latin typeface="Trebuchet MS"/>
              <a:cs typeface="Trebuchet MS"/>
            </a:endParaRPr>
          </a:p>
          <a:p>
            <a:pPr marL="348615" marR="330835" indent="-336550">
              <a:lnSpc>
                <a:spcPts val="2820"/>
              </a:lnSpc>
              <a:spcBef>
                <a:spcPts val="80"/>
              </a:spcBef>
              <a:buSzPct val="59574"/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2350" i="1" spc="-5" dirty="0">
                <a:solidFill>
                  <a:srgbClr val="C9DAF7"/>
                </a:solidFill>
                <a:latin typeface="Trebuchet MS"/>
                <a:cs typeface="Trebuchet MS"/>
              </a:rPr>
              <a:t>“Canzone </a:t>
            </a:r>
            <a:r>
              <a:rPr sz="2350" i="1" dirty="0">
                <a:solidFill>
                  <a:srgbClr val="C9DAF7"/>
                </a:solidFill>
                <a:latin typeface="Trebuchet MS"/>
                <a:cs typeface="Trebuchet MS"/>
              </a:rPr>
              <a:t> </a:t>
            </a:r>
            <a:r>
              <a:rPr sz="2350" i="1" spc="-5" dirty="0">
                <a:solidFill>
                  <a:srgbClr val="C9DAF7"/>
                </a:solidFill>
                <a:latin typeface="Trebuchet MS"/>
                <a:cs typeface="Trebuchet MS"/>
              </a:rPr>
              <a:t>primaverile”</a:t>
            </a:r>
            <a:endParaRPr sz="2350">
              <a:latin typeface="Trebuchet MS"/>
              <a:cs typeface="Trebuchet MS"/>
            </a:endParaRPr>
          </a:p>
          <a:p>
            <a:pPr marL="398780">
              <a:lnSpc>
                <a:spcPts val="2145"/>
              </a:lnSpc>
            </a:pPr>
            <a:r>
              <a:rPr sz="1850" spc="-70" dirty="0">
                <a:solidFill>
                  <a:srgbClr val="C9DAF7"/>
                </a:solidFill>
                <a:latin typeface="Trebuchet MS"/>
                <a:cs typeface="Trebuchet MS"/>
              </a:rPr>
              <a:t>(F.G.</a:t>
            </a:r>
            <a:r>
              <a:rPr sz="1850" spc="-55" dirty="0">
                <a:solidFill>
                  <a:srgbClr val="C9DAF7"/>
                </a:solidFill>
                <a:latin typeface="Trebuchet MS"/>
                <a:cs typeface="Trebuchet MS"/>
              </a:rPr>
              <a:t> </a:t>
            </a:r>
            <a:r>
              <a:rPr sz="1850" spc="-5" dirty="0">
                <a:solidFill>
                  <a:srgbClr val="C9DAF7"/>
                </a:solidFill>
                <a:latin typeface="Trebuchet MS"/>
                <a:cs typeface="Trebuchet MS"/>
              </a:rPr>
              <a:t>Lorca)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50" y="3279092"/>
            <a:ext cx="156654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458470" algn="l"/>
                <a:tab pos="1007110" algn="l"/>
              </a:tabLst>
            </a:pP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n	cui	viene  sottolineata </a:t>
            </a:r>
            <a:r>
              <a:rPr sz="1800" spc="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sull'importanza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9613" y="3279092"/>
            <a:ext cx="171894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rispettivamente 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la</a:t>
            </a:r>
            <a:r>
              <a:rPr sz="1800" spc="49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riflessione </a:t>
            </a:r>
            <a:r>
              <a:rPr sz="1800" spc="-49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dell'aria</a:t>
            </a:r>
            <a:r>
              <a:rPr sz="1800" spc="9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e</a:t>
            </a:r>
            <a:r>
              <a:rPr sz="1800" spc="8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del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150" y="4225496"/>
            <a:ext cx="3373120" cy="160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suo</a:t>
            </a:r>
            <a:r>
              <a:rPr sz="1800" spc="-2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rispetto.</a:t>
            </a:r>
            <a:r>
              <a:rPr sz="1800" spc="-2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Sull'</a:t>
            </a:r>
            <a:r>
              <a:rPr sz="1800" spc="-2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“ARIA”</a:t>
            </a:r>
            <a:r>
              <a:rPr sz="1800" spc="-2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festosa, </a:t>
            </a:r>
            <a:r>
              <a:rPr sz="1800" spc="-484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Gioiosa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 e</a:t>
            </a:r>
            <a:r>
              <a:rPr sz="1800" spc="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leggera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 e</a:t>
            </a:r>
            <a:r>
              <a:rPr sz="1800" spc="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ricca</a:t>
            </a:r>
            <a:r>
              <a:rPr sz="1800" spc="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di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emozioni,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 che</a:t>
            </a:r>
            <a:r>
              <a:rPr sz="1800" spc="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i</a:t>
            </a:r>
            <a:r>
              <a:rPr sz="1800" spc="505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bambini </a:t>
            </a:r>
            <a:r>
              <a:rPr sz="1800" spc="-49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respirano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all'uscita da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scuola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in </a:t>
            </a:r>
            <a:r>
              <a:rPr sz="180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un</a:t>
            </a:r>
            <a:r>
              <a:rPr sz="1800" spc="-1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giorno</a:t>
            </a:r>
            <a:r>
              <a:rPr sz="1800" spc="-1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di</a:t>
            </a:r>
            <a:r>
              <a:rPr sz="1800" spc="-10" dirty="0">
                <a:solidFill>
                  <a:srgbClr val="C9DAF7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9DAF7"/>
                </a:solidFill>
                <a:latin typeface="Arial MT"/>
                <a:cs typeface="Arial MT"/>
              </a:rPr>
              <a:t>primavera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32075" y="0"/>
            <a:ext cx="7439025" cy="6226810"/>
            <a:chOff x="3632075" y="0"/>
            <a:chExt cx="7439025" cy="6226810"/>
          </a:xfrm>
        </p:grpSpPr>
        <p:pic>
          <p:nvPicPr>
            <p:cNvPr id="9" name="object 9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47811" y="0"/>
              <a:ext cx="4023238" cy="26955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625" y="2663924"/>
              <a:ext cx="2873900" cy="3562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632075" y="0"/>
              <a:ext cx="3349201" cy="4374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998" y="255178"/>
            <a:ext cx="92646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Arte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8376" y="1393118"/>
            <a:ext cx="954405" cy="4526915"/>
            <a:chOff x="698376" y="1393118"/>
            <a:chExt cx="954405" cy="4526915"/>
          </a:xfrm>
        </p:grpSpPr>
        <p:sp>
          <p:nvSpPr>
            <p:cNvPr id="4" name="object 4"/>
            <p:cNvSpPr/>
            <p:nvPr/>
          </p:nvSpPr>
          <p:spPr>
            <a:xfrm>
              <a:off x="704264" y="1399005"/>
              <a:ext cx="942340" cy="1507490"/>
            </a:xfrm>
            <a:custGeom>
              <a:avLst/>
              <a:gdLst/>
              <a:ahLst/>
              <a:cxnLst/>
              <a:rect l="l" t="t" r="r" b="b"/>
              <a:pathLst>
                <a:path w="942339" h="1507489">
                  <a:moveTo>
                    <a:pt x="471094" y="1507412"/>
                  </a:moveTo>
                  <a:lnTo>
                    <a:pt x="0" y="1318982"/>
                  </a:lnTo>
                  <a:lnTo>
                    <a:pt x="0" y="0"/>
                  </a:lnTo>
                  <a:lnTo>
                    <a:pt x="471094" y="188441"/>
                  </a:lnTo>
                  <a:lnTo>
                    <a:pt x="942187" y="0"/>
                  </a:lnTo>
                  <a:lnTo>
                    <a:pt x="942187" y="1318982"/>
                  </a:lnTo>
                  <a:lnTo>
                    <a:pt x="471094" y="1507412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64" y="1399005"/>
              <a:ext cx="942340" cy="1507490"/>
            </a:xfrm>
            <a:custGeom>
              <a:avLst/>
              <a:gdLst/>
              <a:ahLst/>
              <a:cxnLst/>
              <a:rect l="l" t="t" r="r" b="b"/>
              <a:pathLst>
                <a:path w="942339" h="1507489">
                  <a:moveTo>
                    <a:pt x="0" y="1318982"/>
                  </a:moveTo>
                  <a:lnTo>
                    <a:pt x="471094" y="1507412"/>
                  </a:lnTo>
                  <a:lnTo>
                    <a:pt x="942187" y="1318982"/>
                  </a:lnTo>
                  <a:lnTo>
                    <a:pt x="942187" y="0"/>
                  </a:lnTo>
                  <a:lnTo>
                    <a:pt x="471094" y="188441"/>
                  </a:lnTo>
                  <a:lnTo>
                    <a:pt x="0" y="0"/>
                  </a:lnTo>
                  <a:lnTo>
                    <a:pt x="0" y="1318982"/>
                  </a:lnTo>
                  <a:close/>
                </a:path>
              </a:pathLst>
            </a:custGeom>
            <a:ln w="1177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264" y="2902710"/>
              <a:ext cx="942340" cy="1507490"/>
            </a:xfrm>
            <a:custGeom>
              <a:avLst/>
              <a:gdLst/>
              <a:ahLst/>
              <a:cxnLst/>
              <a:rect l="l" t="t" r="r" b="b"/>
              <a:pathLst>
                <a:path w="942339" h="1507489">
                  <a:moveTo>
                    <a:pt x="471094" y="1507412"/>
                  </a:moveTo>
                  <a:lnTo>
                    <a:pt x="0" y="1318970"/>
                  </a:lnTo>
                  <a:lnTo>
                    <a:pt x="0" y="0"/>
                  </a:lnTo>
                  <a:lnTo>
                    <a:pt x="471094" y="188428"/>
                  </a:lnTo>
                  <a:lnTo>
                    <a:pt x="942187" y="0"/>
                  </a:lnTo>
                  <a:lnTo>
                    <a:pt x="942187" y="1318970"/>
                  </a:lnTo>
                  <a:lnTo>
                    <a:pt x="471094" y="1507412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64" y="2902710"/>
              <a:ext cx="942340" cy="1507490"/>
            </a:xfrm>
            <a:custGeom>
              <a:avLst/>
              <a:gdLst/>
              <a:ahLst/>
              <a:cxnLst/>
              <a:rect l="l" t="t" r="r" b="b"/>
              <a:pathLst>
                <a:path w="942339" h="1507489">
                  <a:moveTo>
                    <a:pt x="0" y="1318970"/>
                  </a:moveTo>
                  <a:lnTo>
                    <a:pt x="471094" y="1507412"/>
                  </a:lnTo>
                  <a:lnTo>
                    <a:pt x="942187" y="1318970"/>
                  </a:lnTo>
                  <a:lnTo>
                    <a:pt x="942187" y="0"/>
                  </a:lnTo>
                  <a:lnTo>
                    <a:pt x="471094" y="188428"/>
                  </a:lnTo>
                  <a:lnTo>
                    <a:pt x="0" y="0"/>
                  </a:lnTo>
                  <a:lnTo>
                    <a:pt x="0" y="1318970"/>
                  </a:lnTo>
                  <a:close/>
                </a:path>
              </a:pathLst>
            </a:custGeom>
            <a:ln w="1177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264" y="4406403"/>
              <a:ext cx="942340" cy="1507490"/>
            </a:xfrm>
            <a:custGeom>
              <a:avLst/>
              <a:gdLst/>
              <a:ahLst/>
              <a:cxnLst/>
              <a:rect l="l" t="t" r="r" b="b"/>
              <a:pathLst>
                <a:path w="942339" h="1507489">
                  <a:moveTo>
                    <a:pt x="471094" y="1507419"/>
                  </a:moveTo>
                  <a:lnTo>
                    <a:pt x="0" y="1318982"/>
                  </a:lnTo>
                  <a:lnTo>
                    <a:pt x="0" y="0"/>
                  </a:lnTo>
                  <a:lnTo>
                    <a:pt x="471094" y="188441"/>
                  </a:lnTo>
                  <a:lnTo>
                    <a:pt x="942187" y="0"/>
                  </a:lnTo>
                  <a:lnTo>
                    <a:pt x="942187" y="1318982"/>
                  </a:lnTo>
                  <a:lnTo>
                    <a:pt x="471094" y="1507419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264" y="4406403"/>
              <a:ext cx="942340" cy="1507490"/>
            </a:xfrm>
            <a:custGeom>
              <a:avLst/>
              <a:gdLst/>
              <a:ahLst/>
              <a:cxnLst/>
              <a:rect l="l" t="t" r="r" b="b"/>
              <a:pathLst>
                <a:path w="942339" h="1507489">
                  <a:moveTo>
                    <a:pt x="0" y="1318982"/>
                  </a:moveTo>
                  <a:lnTo>
                    <a:pt x="471094" y="1507419"/>
                  </a:lnTo>
                  <a:lnTo>
                    <a:pt x="942187" y="1318982"/>
                  </a:lnTo>
                  <a:lnTo>
                    <a:pt x="942187" y="0"/>
                  </a:lnTo>
                  <a:lnTo>
                    <a:pt x="471094" y="188441"/>
                  </a:lnTo>
                  <a:lnTo>
                    <a:pt x="0" y="0"/>
                  </a:lnTo>
                  <a:lnTo>
                    <a:pt x="0" y="1318982"/>
                  </a:lnTo>
                  <a:close/>
                </a:path>
              </a:pathLst>
            </a:custGeom>
            <a:ln w="1177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73400" y="330540"/>
            <a:ext cx="8558530" cy="160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Con il laboratorio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che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ne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è seguito, si è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proposto di avvicinare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i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bambini all'arte attraverso il fare,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ma 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anche immaginando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e creando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per esprimere pensieri ed emozioni. L'iniziale osservazione di alcuni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quadri d'autore, in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riferimento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al tema del progetto ed inoltre l'esplorazione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l'uso di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materiali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diversi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inventare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e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produrre,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hanno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sollecitato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loro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interpretazione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e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rielaborazione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mediante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500" spc="-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richiesta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esprimere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e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concretizzare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sensazioni,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stati</a:t>
            </a:r>
            <a:r>
              <a:rPr sz="1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d'animo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ed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idee</a:t>
            </a:r>
            <a:r>
              <a:rPr sz="15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attraverso</a:t>
            </a:r>
            <a:r>
              <a:rPr sz="15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l'attività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espressiva,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 lo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sviluppo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 della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creatività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 l'uso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modo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 personale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dello 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spazio/foglio.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18675" y="2083750"/>
            <a:ext cx="8157845" cy="4332605"/>
            <a:chOff x="1918675" y="2083750"/>
            <a:chExt cx="8157845" cy="4332605"/>
          </a:xfrm>
        </p:grpSpPr>
        <p:pic>
          <p:nvPicPr>
            <p:cNvPr id="12" name="object 12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18675" y="2083750"/>
              <a:ext cx="4137126" cy="31136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04325" y="2239525"/>
              <a:ext cx="3072168" cy="40826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183922" y="3854937"/>
              <a:ext cx="3074353" cy="25608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42192" cy="6438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249" y="0"/>
            <a:ext cx="11442700" cy="6440805"/>
          </a:xfrm>
          <a:custGeom>
            <a:avLst/>
            <a:gdLst/>
            <a:ahLst/>
            <a:cxnLst/>
            <a:rect l="l" t="t" r="r" b="b"/>
            <a:pathLst>
              <a:path w="11442700" h="6440805">
                <a:moveTo>
                  <a:pt x="11442190" y="6440421"/>
                </a:moveTo>
                <a:lnTo>
                  <a:pt x="0" y="6440421"/>
                </a:lnTo>
                <a:lnTo>
                  <a:pt x="0" y="0"/>
                </a:lnTo>
                <a:lnTo>
                  <a:pt x="11442190" y="0"/>
                </a:lnTo>
                <a:lnTo>
                  <a:pt x="11442190" y="6440421"/>
                </a:lnTo>
                <a:close/>
              </a:path>
            </a:pathLst>
          </a:custGeom>
          <a:solidFill>
            <a:srgbClr val="09141A">
              <a:alpha val="745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365" y="309119"/>
            <a:ext cx="4151629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Geografia:</a:t>
            </a:r>
            <a:r>
              <a:rPr spc="-50" dirty="0"/>
              <a:t> </a:t>
            </a:r>
            <a:r>
              <a:rPr dirty="0"/>
              <a:t>i</a:t>
            </a:r>
            <a:r>
              <a:rPr spc="-50" dirty="0"/>
              <a:t> </a:t>
            </a:r>
            <a:r>
              <a:rPr spc="-5" dirty="0"/>
              <a:t>vulcani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4245" y="1432474"/>
            <a:ext cx="1140460" cy="4135120"/>
            <a:chOff x="444245" y="1432474"/>
            <a:chExt cx="1140460" cy="4135120"/>
          </a:xfrm>
        </p:grpSpPr>
        <p:sp>
          <p:nvSpPr>
            <p:cNvPr id="6" name="object 6"/>
            <p:cNvSpPr/>
            <p:nvPr/>
          </p:nvSpPr>
          <p:spPr>
            <a:xfrm>
              <a:off x="637374" y="1432483"/>
              <a:ext cx="892175" cy="4130040"/>
            </a:xfrm>
            <a:custGeom>
              <a:avLst/>
              <a:gdLst/>
              <a:ahLst/>
              <a:cxnLst/>
              <a:rect l="l" t="t" r="r" b="b"/>
              <a:pathLst>
                <a:path w="892175" h="4130040">
                  <a:moveTo>
                    <a:pt x="38074" y="18745"/>
                  </a:moveTo>
                  <a:lnTo>
                    <a:pt x="21564" y="0"/>
                  </a:lnTo>
                  <a:lnTo>
                    <a:pt x="16510" y="0"/>
                  </a:lnTo>
                  <a:lnTo>
                    <a:pt x="0" y="18745"/>
                  </a:lnTo>
                  <a:lnTo>
                    <a:pt x="0" y="4110837"/>
                  </a:lnTo>
                  <a:lnTo>
                    <a:pt x="16510" y="4129595"/>
                  </a:lnTo>
                  <a:lnTo>
                    <a:pt x="21564" y="4129595"/>
                  </a:lnTo>
                  <a:lnTo>
                    <a:pt x="38074" y="4110837"/>
                  </a:lnTo>
                  <a:lnTo>
                    <a:pt x="38074" y="18745"/>
                  </a:lnTo>
                  <a:close/>
                </a:path>
                <a:path w="892175" h="4130040">
                  <a:moveTo>
                    <a:pt x="892009" y="408190"/>
                  </a:moveTo>
                  <a:lnTo>
                    <a:pt x="875499" y="389445"/>
                  </a:lnTo>
                  <a:lnTo>
                    <a:pt x="242316" y="389445"/>
                  </a:lnTo>
                  <a:lnTo>
                    <a:pt x="225806" y="408190"/>
                  </a:lnTo>
                  <a:lnTo>
                    <a:pt x="225806" y="413918"/>
                  </a:lnTo>
                  <a:lnTo>
                    <a:pt x="242316" y="432676"/>
                  </a:lnTo>
                  <a:lnTo>
                    <a:pt x="875499" y="432676"/>
                  </a:lnTo>
                  <a:lnTo>
                    <a:pt x="892009" y="413918"/>
                  </a:lnTo>
                  <a:lnTo>
                    <a:pt x="892009" y="408190"/>
                  </a:lnTo>
                  <a:close/>
                </a:path>
              </a:pathLst>
            </a:custGeom>
            <a:solidFill>
              <a:srgbClr val="19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202" y="1610851"/>
              <a:ext cx="409575" cy="465455"/>
            </a:xfrm>
            <a:custGeom>
              <a:avLst/>
              <a:gdLst/>
              <a:ahLst/>
              <a:cxnLst/>
              <a:rect l="l" t="t" r="r" b="b"/>
              <a:pathLst>
                <a:path w="409575" h="465455">
                  <a:moveTo>
                    <a:pt x="347651" y="464846"/>
                  </a:moveTo>
                  <a:lnTo>
                    <a:pt x="61574" y="464846"/>
                  </a:lnTo>
                  <a:lnTo>
                    <a:pt x="44682" y="461037"/>
                  </a:lnTo>
                  <a:lnTo>
                    <a:pt x="13507" y="435663"/>
                  </a:lnTo>
                  <a:lnTo>
                    <a:pt x="0" y="394909"/>
                  </a:lnTo>
                  <a:lnTo>
                    <a:pt x="0" y="69951"/>
                  </a:lnTo>
                  <a:lnTo>
                    <a:pt x="2108" y="55438"/>
                  </a:lnTo>
                  <a:lnTo>
                    <a:pt x="22363" y="18450"/>
                  </a:lnTo>
                  <a:lnTo>
                    <a:pt x="57288" y="475"/>
                  </a:lnTo>
                  <a:lnTo>
                    <a:pt x="61574" y="0"/>
                  </a:lnTo>
                  <a:lnTo>
                    <a:pt x="347651" y="0"/>
                  </a:lnTo>
                  <a:lnTo>
                    <a:pt x="351938" y="475"/>
                  </a:lnTo>
                  <a:lnTo>
                    <a:pt x="364547" y="3822"/>
                  </a:lnTo>
                  <a:lnTo>
                    <a:pt x="395722" y="29183"/>
                  </a:lnTo>
                  <a:lnTo>
                    <a:pt x="409231" y="69951"/>
                  </a:lnTo>
                  <a:lnTo>
                    <a:pt x="409231" y="394909"/>
                  </a:lnTo>
                  <a:lnTo>
                    <a:pt x="405872" y="414095"/>
                  </a:lnTo>
                  <a:lnTo>
                    <a:pt x="383539" y="449497"/>
                  </a:lnTo>
                  <a:lnTo>
                    <a:pt x="347651" y="464846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202" y="1610851"/>
              <a:ext cx="409575" cy="465455"/>
            </a:xfrm>
            <a:custGeom>
              <a:avLst/>
              <a:gdLst/>
              <a:ahLst/>
              <a:cxnLst/>
              <a:rect l="l" t="t" r="r" b="b"/>
              <a:pathLst>
                <a:path w="409575" h="465455">
                  <a:moveTo>
                    <a:pt x="0" y="389989"/>
                  </a:moveTo>
                  <a:lnTo>
                    <a:pt x="0" y="74870"/>
                  </a:lnTo>
                  <a:lnTo>
                    <a:pt x="0" y="69951"/>
                  </a:lnTo>
                  <a:lnTo>
                    <a:pt x="420" y="65074"/>
                  </a:lnTo>
                  <a:lnTo>
                    <a:pt x="1264" y="60256"/>
                  </a:lnTo>
                  <a:lnTo>
                    <a:pt x="2108" y="55438"/>
                  </a:lnTo>
                  <a:lnTo>
                    <a:pt x="3357" y="50749"/>
                  </a:lnTo>
                  <a:lnTo>
                    <a:pt x="5015" y="46219"/>
                  </a:lnTo>
                  <a:lnTo>
                    <a:pt x="6670" y="41676"/>
                  </a:lnTo>
                  <a:lnTo>
                    <a:pt x="29288" y="12622"/>
                  </a:lnTo>
                  <a:lnTo>
                    <a:pt x="32885" y="9881"/>
                  </a:lnTo>
                  <a:lnTo>
                    <a:pt x="36685" y="7573"/>
                  </a:lnTo>
                  <a:lnTo>
                    <a:pt x="40684" y="5697"/>
                  </a:lnTo>
                  <a:lnTo>
                    <a:pt x="44682" y="3822"/>
                  </a:lnTo>
                  <a:lnTo>
                    <a:pt x="48799" y="2394"/>
                  </a:lnTo>
                  <a:lnTo>
                    <a:pt x="53045" y="1442"/>
                  </a:lnTo>
                  <a:lnTo>
                    <a:pt x="57288" y="475"/>
                  </a:lnTo>
                  <a:lnTo>
                    <a:pt x="61574" y="0"/>
                  </a:lnTo>
                  <a:lnTo>
                    <a:pt x="65905" y="0"/>
                  </a:lnTo>
                  <a:lnTo>
                    <a:pt x="343324" y="0"/>
                  </a:lnTo>
                  <a:lnTo>
                    <a:pt x="347651" y="0"/>
                  </a:lnTo>
                  <a:lnTo>
                    <a:pt x="351938" y="475"/>
                  </a:lnTo>
                  <a:lnTo>
                    <a:pt x="356184" y="1442"/>
                  </a:lnTo>
                  <a:lnTo>
                    <a:pt x="360426" y="2394"/>
                  </a:lnTo>
                  <a:lnTo>
                    <a:pt x="379942" y="12622"/>
                  </a:lnTo>
                  <a:lnTo>
                    <a:pt x="383539" y="15348"/>
                  </a:lnTo>
                  <a:lnTo>
                    <a:pt x="386868" y="18450"/>
                  </a:lnTo>
                  <a:lnTo>
                    <a:pt x="389929" y="21927"/>
                  </a:lnTo>
                  <a:lnTo>
                    <a:pt x="392989" y="25403"/>
                  </a:lnTo>
                  <a:lnTo>
                    <a:pt x="408810" y="65074"/>
                  </a:lnTo>
                  <a:lnTo>
                    <a:pt x="409231" y="69951"/>
                  </a:lnTo>
                  <a:lnTo>
                    <a:pt x="409231" y="74870"/>
                  </a:lnTo>
                  <a:lnTo>
                    <a:pt x="409231" y="389989"/>
                  </a:lnTo>
                  <a:lnTo>
                    <a:pt x="409231" y="394909"/>
                  </a:lnTo>
                  <a:lnTo>
                    <a:pt x="408810" y="399771"/>
                  </a:lnTo>
                  <a:lnTo>
                    <a:pt x="407967" y="404589"/>
                  </a:lnTo>
                  <a:lnTo>
                    <a:pt x="407122" y="409421"/>
                  </a:lnTo>
                  <a:lnTo>
                    <a:pt x="386868" y="446395"/>
                  </a:lnTo>
                  <a:lnTo>
                    <a:pt x="351938" y="464370"/>
                  </a:lnTo>
                  <a:lnTo>
                    <a:pt x="347651" y="464846"/>
                  </a:lnTo>
                  <a:lnTo>
                    <a:pt x="343324" y="464846"/>
                  </a:lnTo>
                  <a:lnTo>
                    <a:pt x="65905" y="464846"/>
                  </a:lnTo>
                  <a:lnTo>
                    <a:pt x="61574" y="464846"/>
                  </a:lnTo>
                  <a:lnTo>
                    <a:pt x="57288" y="464370"/>
                  </a:lnTo>
                  <a:lnTo>
                    <a:pt x="53045" y="463417"/>
                  </a:lnTo>
                  <a:lnTo>
                    <a:pt x="48799" y="462451"/>
                  </a:lnTo>
                  <a:lnTo>
                    <a:pt x="44682" y="461037"/>
                  </a:lnTo>
                  <a:lnTo>
                    <a:pt x="40684" y="459147"/>
                  </a:lnTo>
                  <a:lnTo>
                    <a:pt x="36685" y="457272"/>
                  </a:lnTo>
                  <a:lnTo>
                    <a:pt x="19301" y="442919"/>
                  </a:lnTo>
                  <a:lnTo>
                    <a:pt x="16242" y="439442"/>
                  </a:lnTo>
                  <a:lnTo>
                    <a:pt x="13507" y="435663"/>
                  </a:lnTo>
                  <a:lnTo>
                    <a:pt x="11107" y="431579"/>
                  </a:lnTo>
                  <a:lnTo>
                    <a:pt x="8699" y="427497"/>
                  </a:lnTo>
                  <a:lnTo>
                    <a:pt x="1264" y="404589"/>
                  </a:lnTo>
                  <a:lnTo>
                    <a:pt x="420" y="399771"/>
                  </a:lnTo>
                  <a:lnTo>
                    <a:pt x="0" y="394909"/>
                  </a:lnTo>
                  <a:lnTo>
                    <a:pt x="0" y="389989"/>
                  </a:lnTo>
                  <a:close/>
                </a:path>
              </a:pathLst>
            </a:custGeom>
            <a:ln w="952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2998" y="2738678"/>
              <a:ext cx="666750" cy="38100"/>
            </a:xfrm>
            <a:custGeom>
              <a:avLst/>
              <a:gdLst/>
              <a:ahLst/>
              <a:cxnLst/>
              <a:rect l="l" t="t" r="r" b="b"/>
              <a:pathLst>
                <a:path w="666750" h="38100">
                  <a:moveTo>
                    <a:pt x="649687" y="38060"/>
                  </a:moveTo>
                  <a:lnTo>
                    <a:pt x="16509" y="38060"/>
                  </a:lnTo>
                  <a:lnTo>
                    <a:pt x="0" y="21550"/>
                  </a:lnTo>
                  <a:lnTo>
                    <a:pt x="0" y="16509"/>
                  </a:lnTo>
                  <a:lnTo>
                    <a:pt x="14083" y="481"/>
                  </a:lnTo>
                  <a:lnTo>
                    <a:pt x="16509" y="0"/>
                  </a:lnTo>
                  <a:lnTo>
                    <a:pt x="649687" y="0"/>
                  </a:lnTo>
                  <a:lnTo>
                    <a:pt x="652113" y="481"/>
                  </a:lnTo>
                  <a:lnTo>
                    <a:pt x="666197" y="16509"/>
                  </a:lnTo>
                  <a:lnTo>
                    <a:pt x="666197" y="21550"/>
                  </a:lnTo>
                  <a:lnTo>
                    <a:pt x="649687" y="38060"/>
                  </a:lnTo>
                  <a:close/>
                </a:path>
              </a:pathLst>
            </a:custGeom>
            <a:solidFill>
              <a:srgbClr val="19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008" y="2552865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347651" y="409243"/>
                  </a:moveTo>
                  <a:lnTo>
                    <a:pt x="61573" y="409243"/>
                  </a:lnTo>
                  <a:lnTo>
                    <a:pt x="44681" y="405878"/>
                  </a:lnTo>
                  <a:lnTo>
                    <a:pt x="13506" y="383539"/>
                  </a:lnTo>
                  <a:lnTo>
                    <a:pt x="0" y="347661"/>
                  </a:lnTo>
                  <a:lnTo>
                    <a:pt x="0" y="61581"/>
                  </a:lnTo>
                  <a:lnTo>
                    <a:pt x="2107" y="48805"/>
                  </a:lnTo>
                  <a:lnTo>
                    <a:pt x="22362" y="16242"/>
                  </a:lnTo>
                  <a:lnTo>
                    <a:pt x="57287" y="430"/>
                  </a:lnTo>
                  <a:lnTo>
                    <a:pt x="61573" y="0"/>
                  </a:lnTo>
                  <a:lnTo>
                    <a:pt x="347651" y="0"/>
                  </a:lnTo>
                  <a:lnTo>
                    <a:pt x="351937" y="430"/>
                  </a:lnTo>
                  <a:lnTo>
                    <a:pt x="364547" y="3364"/>
                  </a:lnTo>
                  <a:lnTo>
                    <a:pt x="395722" y="25703"/>
                  </a:lnTo>
                  <a:lnTo>
                    <a:pt x="409231" y="61581"/>
                  </a:lnTo>
                  <a:lnTo>
                    <a:pt x="409231" y="347661"/>
                  </a:lnTo>
                  <a:lnTo>
                    <a:pt x="405871" y="364552"/>
                  </a:lnTo>
                  <a:lnTo>
                    <a:pt x="383539" y="395731"/>
                  </a:lnTo>
                  <a:lnTo>
                    <a:pt x="347651" y="409243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008" y="2552865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343330"/>
                  </a:moveTo>
                  <a:lnTo>
                    <a:pt x="0" y="65912"/>
                  </a:lnTo>
                  <a:lnTo>
                    <a:pt x="0" y="61581"/>
                  </a:lnTo>
                  <a:lnTo>
                    <a:pt x="420" y="57301"/>
                  </a:lnTo>
                  <a:lnTo>
                    <a:pt x="1263" y="53046"/>
                  </a:lnTo>
                  <a:lnTo>
                    <a:pt x="2107" y="48805"/>
                  </a:lnTo>
                  <a:lnTo>
                    <a:pt x="3356" y="44690"/>
                  </a:lnTo>
                  <a:lnTo>
                    <a:pt x="5014" y="40689"/>
                  </a:lnTo>
                  <a:lnTo>
                    <a:pt x="6670" y="36689"/>
                  </a:lnTo>
                  <a:lnTo>
                    <a:pt x="8699" y="32892"/>
                  </a:lnTo>
                  <a:lnTo>
                    <a:pt x="11106" y="29297"/>
                  </a:lnTo>
                  <a:lnTo>
                    <a:pt x="13506" y="25703"/>
                  </a:lnTo>
                  <a:lnTo>
                    <a:pt x="44681" y="3364"/>
                  </a:lnTo>
                  <a:lnTo>
                    <a:pt x="53045" y="1269"/>
                  </a:lnTo>
                  <a:lnTo>
                    <a:pt x="57287" y="430"/>
                  </a:lnTo>
                  <a:lnTo>
                    <a:pt x="61573" y="0"/>
                  </a:lnTo>
                  <a:lnTo>
                    <a:pt x="65904" y="0"/>
                  </a:lnTo>
                  <a:lnTo>
                    <a:pt x="343324" y="0"/>
                  </a:lnTo>
                  <a:lnTo>
                    <a:pt x="347651" y="0"/>
                  </a:lnTo>
                  <a:lnTo>
                    <a:pt x="351937" y="430"/>
                  </a:lnTo>
                  <a:lnTo>
                    <a:pt x="386867" y="16242"/>
                  </a:lnTo>
                  <a:lnTo>
                    <a:pt x="398123" y="29297"/>
                  </a:lnTo>
                  <a:lnTo>
                    <a:pt x="400529" y="32892"/>
                  </a:lnTo>
                  <a:lnTo>
                    <a:pt x="409231" y="61581"/>
                  </a:lnTo>
                  <a:lnTo>
                    <a:pt x="409231" y="65912"/>
                  </a:lnTo>
                  <a:lnTo>
                    <a:pt x="409231" y="343330"/>
                  </a:lnTo>
                  <a:lnTo>
                    <a:pt x="409231" y="347661"/>
                  </a:lnTo>
                  <a:lnTo>
                    <a:pt x="408809" y="351954"/>
                  </a:lnTo>
                  <a:lnTo>
                    <a:pt x="398123" y="379944"/>
                  </a:lnTo>
                  <a:lnTo>
                    <a:pt x="395722" y="383539"/>
                  </a:lnTo>
                  <a:lnTo>
                    <a:pt x="392989" y="386879"/>
                  </a:lnTo>
                  <a:lnTo>
                    <a:pt x="389928" y="389939"/>
                  </a:lnTo>
                  <a:lnTo>
                    <a:pt x="386867" y="393000"/>
                  </a:lnTo>
                  <a:lnTo>
                    <a:pt x="383539" y="395731"/>
                  </a:lnTo>
                  <a:lnTo>
                    <a:pt x="379941" y="398131"/>
                  </a:lnTo>
                  <a:lnTo>
                    <a:pt x="376344" y="400531"/>
                  </a:lnTo>
                  <a:lnTo>
                    <a:pt x="347651" y="409243"/>
                  </a:lnTo>
                  <a:lnTo>
                    <a:pt x="343324" y="409243"/>
                  </a:lnTo>
                  <a:lnTo>
                    <a:pt x="65904" y="409243"/>
                  </a:lnTo>
                  <a:lnTo>
                    <a:pt x="61573" y="409243"/>
                  </a:lnTo>
                  <a:lnTo>
                    <a:pt x="57287" y="408812"/>
                  </a:lnTo>
                  <a:lnTo>
                    <a:pt x="53045" y="407973"/>
                  </a:lnTo>
                  <a:lnTo>
                    <a:pt x="48798" y="407135"/>
                  </a:lnTo>
                  <a:lnTo>
                    <a:pt x="16241" y="386879"/>
                  </a:lnTo>
                  <a:lnTo>
                    <a:pt x="5014" y="368553"/>
                  </a:lnTo>
                  <a:lnTo>
                    <a:pt x="3356" y="364552"/>
                  </a:lnTo>
                  <a:lnTo>
                    <a:pt x="2107" y="360437"/>
                  </a:lnTo>
                  <a:lnTo>
                    <a:pt x="1263" y="356195"/>
                  </a:lnTo>
                  <a:lnTo>
                    <a:pt x="420" y="351954"/>
                  </a:lnTo>
                  <a:lnTo>
                    <a:pt x="0" y="347661"/>
                  </a:lnTo>
                  <a:lnTo>
                    <a:pt x="0" y="343330"/>
                  </a:lnTo>
                  <a:close/>
                </a:path>
              </a:pathLst>
            </a:custGeom>
            <a:ln w="952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2998" y="3966562"/>
              <a:ext cx="666750" cy="38100"/>
            </a:xfrm>
            <a:custGeom>
              <a:avLst/>
              <a:gdLst/>
              <a:ahLst/>
              <a:cxnLst/>
              <a:rect l="l" t="t" r="r" b="b"/>
              <a:pathLst>
                <a:path w="666750" h="38100">
                  <a:moveTo>
                    <a:pt x="649687" y="38073"/>
                  </a:moveTo>
                  <a:lnTo>
                    <a:pt x="16509" y="38073"/>
                  </a:lnTo>
                  <a:lnTo>
                    <a:pt x="0" y="21564"/>
                  </a:lnTo>
                  <a:lnTo>
                    <a:pt x="0" y="16509"/>
                  </a:lnTo>
                  <a:lnTo>
                    <a:pt x="14083" y="482"/>
                  </a:lnTo>
                  <a:lnTo>
                    <a:pt x="16509" y="0"/>
                  </a:lnTo>
                  <a:lnTo>
                    <a:pt x="649687" y="0"/>
                  </a:lnTo>
                  <a:lnTo>
                    <a:pt x="652113" y="482"/>
                  </a:lnTo>
                  <a:lnTo>
                    <a:pt x="666197" y="16509"/>
                  </a:lnTo>
                  <a:lnTo>
                    <a:pt x="666197" y="21564"/>
                  </a:lnTo>
                  <a:lnTo>
                    <a:pt x="649687" y="38073"/>
                  </a:lnTo>
                  <a:close/>
                </a:path>
              </a:pathLst>
            </a:custGeom>
            <a:solidFill>
              <a:srgbClr val="19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008" y="378076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347651" y="409229"/>
                  </a:moveTo>
                  <a:lnTo>
                    <a:pt x="61573" y="409229"/>
                  </a:lnTo>
                  <a:lnTo>
                    <a:pt x="44681" y="405871"/>
                  </a:lnTo>
                  <a:lnTo>
                    <a:pt x="13506" y="383542"/>
                  </a:lnTo>
                  <a:lnTo>
                    <a:pt x="0" y="347656"/>
                  </a:lnTo>
                  <a:lnTo>
                    <a:pt x="0" y="61581"/>
                  </a:lnTo>
                  <a:lnTo>
                    <a:pt x="2107" y="48806"/>
                  </a:lnTo>
                  <a:lnTo>
                    <a:pt x="22362" y="16242"/>
                  </a:lnTo>
                  <a:lnTo>
                    <a:pt x="57287" y="418"/>
                  </a:lnTo>
                  <a:lnTo>
                    <a:pt x="61573" y="0"/>
                  </a:lnTo>
                  <a:lnTo>
                    <a:pt x="347651" y="0"/>
                  </a:lnTo>
                  <a:lnTo>
                    <a:pt x="351937" y="418"/>
                  </a:lnTo>
                  <a:lnTo>
                    <a:pt x="364547" y="3365"/>
                  </a:lnTo>
                  <a:lnTo>
                    <a:pt x="395722" y="25691"/>
                  </a:lnTo>
                  <a:lnTo>
                    <a:pt x="409231" y="61581"/>
                  </a:lnTo>
                  <a:lnTo>
                    <a:pt x="409231" y="347656"/>
                  </a:lnTo>
                  <a:lnTo>
                    <a:pt x="405871" y="364552"/>
                  </a:lnTo>
                  <a:lnTo>
                    <a:pt x="383539" y="395722"/>
                  </a:lnTo>
                  <a:lnTo>
                    <a:pt x="347651" y="409229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008" y="3780760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343329"/>
                  </a:moveTo>
                  <a:lnTo>
                    <a:pt x="0" y="65899"/>
                  </a:lnTo>
                  <a:lnTo>
                    <a:pt x="0" y="61581"/>
                  </a:lnTo>
                  <a:lnTo>
                    <a:pt x="420" y="57288"/>
                  </a:lnTo>
                  <a:lnTo>
                    <a:pt x="16241" y="22363"/>
                  </a:lnTo>
                  <a:lnTo>
                    <a:pt x="48798" y="2108"/>
                  </a:lnTo>
                  <a:lnTo>
                    <a:pt x="61573" y="0"/>
                  </a:lnTo>
                  <a:lnTo>
                    <a:pt x="65904" y="0"/>
                  </a:lnTo>
                  <a:lnTo>
                    <a:pt x="343324" y="0"/>
                  </a:lnTo>
                  <a:lnTo>
                    <a:pt x="347651" y="0"/>
                  </a:lnTo>
                  <a:lnTo>
                    <a:pt x="351937" y="418"/>
                  </a:lnTo>
                  <a:lnTo>
                    <a:pt x="386867" y="16242"/>
                  </a:lnTo>
                  <a:lnTo>
                    <a:pt x="407122" y="48806"/>
                  </a:lnTo>
                  <a:lnTo>
                    <a:pt x="409231" y="61581"/>
                  </a:lnTo>
                  <a:lnTo>
                    <a:pt x="409231" y="65899"/>
                  </a:lnTo>
                  <a:lnTo>
                    <a:pt x="409231" y="343329"/>
                  </a:lnTo>
                  <a:lnTo>
                    <a:pt x="409231" y="347656"/>
                  </a:lnTo>
                  <a:lnTo>
                    <a:pt x="408809" y="351941"/>
                  </a:lnTo>
                  <a:lnTo>
                    <a:pt x="407966" y="356183"/>
                  </a:lnTo>
                  <a:lnTo>
                    <a:pt x="407122" y="360431"/>
                  </a:lnTo>
                  <a:lnTo>
                    <a:pt x="405871" y="364552"/>
                  </a:lnTo>
                  <a:lnTo>
                    <a:pt x="404215" y="368545"/>
                  </a:lnTo>
                  <a:lnTo>
                    <a:pt x="402558" y="372544"/>
                  </a:lnTo>
                  <a:lnTo>
                    <a:pt x="400529" y="376344"/>
                  </a:lnTo>
                  <a:lnTo>
                    <a:pt x="398123" y="379941"/>
                  </a:lnTo>
                  <a:lnTo>
                    <a:pt x="395722" y="383542"/>
                  </a:lnTo>
                  <a:lnTo>
                    <a:pt x="392989" y="386871"/>
                  </a:lnTo>
                  <a:lnTo>
                    <a:pt x="389928" y="389927"/>
                  </a:lnTo>
                  <a:lnTo>
                    <a:pt x="386867" y="392987"/>
                  </a:lnTo>
                  <a:lnTo>
                    <a:pt x="351937" y="408808"/>
                  </a:lnTo>
                  <a:lnTo>
                    <a:pt x="347651" y="409229"/>
                  </a:lnTo>
                  <a:lnTo>
                    <a:pt x="343324" y="409229"/>
                  </a:lnTo>
                  <a:lnTo>
                    <a:pt x="65904" y="409229"/>
                  </a:lnTo>
                  <a:lnTo>
                    <a:pt x="61573" y="409229"/>
                  </a:lnTo>
                  <a:lnTo>
                    <a:pt x="57287" y="408808"/>
                  </a:lnTo>
                  <a:lnTo>
                    <a:pt x="53045" y="407965"/>
                  </a:lnTo>
                  <a:lnTo>
                    <a:pt x="48798" y="407121"/>
                  </a:lnTo>
                  <a:lnTo>
                    <a:pt x="16241" y="386871"/>
                  </a:lnTo>
                  <a:lnTo>
                    <a:pt x="11106" y="379941"/>
                  </a:lnTo>
                  <a:lnTo>
                    <a:pt x="8699" y="376344"/>
                  </a:lnTo>
                  <a:lnTo>
                    <a:pt x="6670" y="372544"/>
                  </a:lnTo>
                  <a:lnTo>
                    <a:pt x="5014" y="368545"/>
                  </a:lnTo>
                  <a:lnTo>
                    <a:pt x="3356" y="364552"/>
                  </a:lnTo>
                  <a:lnTo>
                    <a:pt x="2107" y="360431"/>
                  </a:lnTo>
                  <a:lnTo>
                    <a:pt x="1263" y="356183"/>
                  </a:lnTo>
                  <a:lnTo>
                    <a:pt x="420" y="351941"/>
                  </a:lnTo>
                  <a:lnTo>
                    <a:pt x="0" y="347656"/>
                  </a:lnTo>
                  <a:lnTo>
                    <a:pt x="0" y="343329"/>
                  </a:lnTo>
                  <a:close/>
                </a:path>
              </a:pathLst>
            </a:custGeom>
            <a:ln w="952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8047" y="5338849"/>
              <a:ext cx="666750" cy="38100"/>
            </a:xfrm>
            <a:custGeom>
              <a:avLst/>
              <a:gdLst/>
              <a:ahLst/>
              <a:cxnLst/>
              <a:rect l="l" t="t" r="r" b="b"/>
              <a:pathLst>
                <a:path w="666750" h="38100">
                  <a:moveTo>
                    <a:pt x="649687" y="38073"/>
                  </a:moveTo>
                  <a:lnTo>
                    <a:pt x="16509" y="38073"/>
                  </a:lnTo>
                  <a:lnTo>
                    <a:pt x="0" y="21564"/>
                  </a:lnTo>
                  <a:lnTo>
                    <a:pt x="0" y="16509"/>
                  </a:lnTo>
                  <a:lnTo>
                    <a:pt x="14083" y="482"/>
                  </a:lnTo>
                  <a:lnTo>
                    <a:pt x="16509" y="0"/>
                  </a:lnTo>
                  <a:lnTo>
                    <a:pt x="649687" y="0"/>
                  </a:lnTo>
                  <a:lnTo>
                    <a:pt x="652113" y="482"/>
                  </a:lnTo>
                  <a:lnTo>
                    <a:pt x="666197" y="16509"/>
                  </a:lnTo>
                  <a:lnTo>
                    <a:pt x="666197" y="21564"/>
                  </a:lnTo>
                  <a:lnTo>
                    <a:pt x="649687" y="38073"/>
                  </a:lnTo>
                  <a:close/>
                </a:path>
              </a:pathLst>
            </a:custGeom>
            <a:solidFill>
              <a:srgbClr val="19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058" y="5153048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347651" y="409229"/>
                  </a:moveTo>
                  <a:lnTo>
                    <a:pt x="61573" y="409229"/>
                  </a:lnTo>
                  <a:lnTo>
                    <a:pt x="44681" y="405871"/>
                  </a:lnTo>
                  <a:lnTo>
                    <a:pt x="13506" y="383542"/>
                  </a:lnTo>
                  <a:lnTo>
                    <a:pt x="0" y="347656"/>
                  </a:lnTo>
                  <a:lnTo>
                    <a:pt x="0" y="61581"/>
                  </a:lnTo>
                  <a:lnTo>
                    <a:pt x="2107" y="48806"/>
                  </a:lnTo>
                  <a:lnTo>
                    <a:pt x="22362" y="16242"/>
                  </a:lnTo>
                  <a:lnTo>
                    <a:pt x="57287" y="418"/>
                  </a:lnTo>
                  <a:lnTo>
                    <a:pt x="61573" y="0"/>
                  </a:lnTo>
                  <a:lnTo>
                    <a:pt x="347651" y="0"/>
                  </a:lnTo>
                  <a:lnTo>
                    <a:pt x="351937" y="418"/>
                  </a:lnTo>
                  <a:lnTo>
                    <a:pt x="364547" y="3365"/>
                  </a:lnTo>
                  <a:lnTo>
                    <a:pt x="395722" y="25691"/>
                  </a:lnTo>
                  <a:lnTo>
                    <a:pt x="409231" y="61581"/>
                  </a:lnTo>
                  <a:lnTo>
                    <a:pt x="409231" y="347656"/>
                  </a:lnTo>
                  <a:lnTo>
                    <a:pt x="405871" y="364552"/>
                  </a:lnTo>
                  <a:lnTo>
                    <a:pt x="383539" y="395722"/>
                  </a:lnTo>
                  <a:lnTo>
                    <a:pt x="347651" y="409229"/>
                  </a:lnTo>
                  <a:close/>
                </a:path>
              </a:pathLst>
            </a:custGeom>
            <a:solidFill>
              <a:srgbClr val="003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4058" y="5153048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0" y="343329"/>
                  </a:moveTo>
                  <a:lnTo>
                    <a:pt x="0" y="65899"/>
                  </a:lnTo>
                  <a:lnTo>
                    <a:pt x="0" y="61581"/>
                  </a:lnTo>
                  <a:lnTo>
                    <a:pt x="420" y="57288"/>
                  </a:lnTo>
                  <a:lnTo>
                    <a:pt x="16241" y="22363"/>
                  </a:lnTo>
                  <a:lnTo>
                    <a:pt x="48798" y="2108"/>
                  </a:lnTo>
                  <a:lnTo>
                    <a:pt x="61573" y="0"/>
                  </a:lnTo>
                  <a:lnTo>
                    <a:pt x="65904" y="0"/>
                  </a:lnTo>
                  <a:lnTo>
                    <a:pt x="343324" y="0"/>
                  </a:lnTo>
                  <a:lnTo>
                    <a:pt x="347651" y="0"/>
                  </a:lnTo>
                  <a:lnTo>
                    <a:pt x="351937" y="418"/>
                  </a:lnTo>
                  <a:lnTo>
                    <a:pt x="386867" y="16242"/>
                  </a:lnTo>
                  <a:lnTo>
                    <a:pt x="407122" y="48806"/>
                  </a:lnTo>
                  <a:lnTo>
                    <a:pt x="409231" y="61581"/>
                  </a:lnTo>
                  <a:lnTo>
                    <a:pt x="409231" y="65899"/>
                  </a:lnTo>
                  <a:lnTo>
                    <a:pt x="409231" y="343329"/>
                  </a:lnTo>
                  <a:lnTo>
                    <a:pt x="409231" y="347656"/>
                  </a:lnTo>
                  <a:lnTo>
                    <a:pt x="408809" y="351941"/>
                  </a:lnTo>
                  <a:lnTo>
                    <a:pt x="407966" y="356183"/>
                  </a:lnTo>
                  <a:lnTo>
                    <a:pt x="407122" y="360431"/>
                  </a:lnTo>
                  <a:lnTo>
                    <a:pt x="405871" y="364552"/>
                  </a:lnTo>
                  <a:lnTo>
                    <a:pt x="404215" y="368545"/>
                  </a:lnTo>
                  <a:lnTo>
                    <a:pt x="402558" y="372544"/>
                  </a:lnTo>
                  <a:lnTo>
                    <a:pt x="400529" y="376344"/>
                  </a:lnTo>
                  <a:lnTo>
                    <a:pt x="398123" y="379941"/>
                  </a:lnTo>
                  <a:lnTo>
                    <a:pt x="395722" y="383542"/>
                  </a:lnTo>
                  <a:lnTo>
                    <a:pt x="392989" y="386871"/>
                  </a:lnTo>
                  <a:lnTo>
                    <a:pt x="389928" y="389927"/>
                  </a:lnTo>
                  <a:lnTo>
                    <a:pt x="386867" y="392987"/>
                  </a:lnTo>
                  <a:lnTo>
                    <a:pt x="351937" y="408808"/>
                  </a:lnTo>
                  <a:lnTo>
                    <a:pt x="347651" y="409229"/>
                  </a:lnTo>
                  <a:lnTo>
                    <a:pt x="343324" y="409229"/>
                  </a:lnTo>
                  <a:lnTo>
                    <a:pt x="65904" y="409229"/>
                  </a:lnTo>
                  <a:lnTo>
                    <a:pt x="61573" y="409229"/>
                  </a:lnTo>
                  <a:lnTo>
                    <a:pt x="57287" y="408808"/>
                  </a:lnTo>
                  <a:lnTo>
                    <a:pt x="53045" y="407965"/>
                  </a:lnTo>
                  <a:lnTo>
                    <a:pt x="48798" y="407121"/>
                  </a:lnTo>
                  <a:lnTo>
                    <a:pt x="16241" y="386871"/>
                  </a:lnTo>
                  <a:lnTo>
                    <a:pt x="11106" y="379941"/>
                  </a:lnTo>
                  <a:lnTo>
                    <a:pt x="8699" y="376344"/>
                  </a:lnTo>
                  <a:lnTo>
                    <a:pt x="6670" y="372544"/>
                  </a:lnTo>
                  <a:lnTo>
                    <a:pt x="5014" y="368545"/>
                  </a:lnTo>
                  <a:lnTo>
                    <a:pt x="3356" y="364552"/>
                  </a:lnTo>
                  <a:lnTo>
                    <a:pt x="2107" y="360431"/>
                  </a:lnTo>
                  <a:lnTo>
                    <a:pt x="1263" y="356183"/>
                  </a:lnTo>
                  <a:lnTo>
                    <a:pt x="420" y="351941"/>
                  </a:lnTo>
                  <a:lnTo>
                    <a:pt x="0" y="347656"/>
                  </a:lnTo>
                  <a:lnTo>
                    <a:pt x="0" y="343329"/>
                  </a:lnTo>
                  <a:close/>
                </a:path>
              </a:pathLst>
            </a:custGeom>
            <a:ln w="9524">
              <a:solidFill>
                <a:srgbClr val="194A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84800" y="1162627"/>
            <a:ext cx="3926204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5" dirty="0">
                <a:solidFill>
                  <a:srgbClr val="E1E6E9"/>
                </a:solidFill>
                <a:latin typeface="Trebuchet MS"/>
                <a:cs typeface="Trebuchet MS"/>
              </a:rPr>
              <a:t>Fuoco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 natura Questo elemento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è rappresentato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principalmente dai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vulcani. I vulcani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formano delle anomalie termiche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superficiali. 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vulcani sono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delle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Magiche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finestre attraverso le quali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è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possibile la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risalita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allo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stato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fuso di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materiali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provenienti dalle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profondità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della terra.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2100" y="2489977"/>
            <a:ext cx="4107815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50" spc="-5" dirty="0">
                <a:solidFill>
                  <a:srgbClr val="E1E6E9"/>
                </a:solidFill>
                <a:latin typeface="Trebuchet MS"/>
                <a:cs typeface="Trebuchet MS"/>
              </a:rPr>
              <a:t>Acqua</a:t>
            </a:r>
            <a:endParaRPr sz="18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Attraverso</a:t>
            </a:r>
            <a:r>
              <a:rPr sz="1100" spc="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vulcani</a:t>
            </a:r>
            <a:r>
              <a:rPr sz="1100" spc="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fuoriescono</a:t>
            </a:r>
            <a:r>
              <a:rPr sz="110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sostanze</a:t>
            </a:r>
            <a:r>
              <a:rPr sz="1100" spc="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volatili</a:t>
            </a:r>
            <a:r>
              <a:rPr sz="1100" spc="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imprigionate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all'interno della terra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tra queste il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vapore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acqueo. La quantità di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vapore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emesso 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milioni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vulcani,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contribuito 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formare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l’acqua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abbonda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sulla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terra.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4677" y="3801052"/>
            <a:ext cx="3689985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50" spc="-55" dirty="0">
                <a:solidFill>
                  <a:srgbClr val="E1E6E9"/>
                </a:solidFill>
                <a:latin typeface="Trebuchet MS"/>
                <a:cs typeface="Trebuchet MS"/>
              </a:rPr>
              <a:t>Terra</a:t>
            </a:r>
            <a:endParaRPr sz="18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Noi</a:t>
            </a:r>
            <a:r>
              <a:rPr sz="110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viviamo</a:t>
            </a:r>
            <a:r>
              <a:rPr sz="1100" spc="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sulla</a:t>
            </a:r>
            <a:r>
              <a:rPr sz="11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parte</a:t>
            </a:r>
            <a:r>
              <a:rPr sz="11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più</a:t>
            </a:r>
            <a:r>
              <a:rPr sz="110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estrema</a:t>
            </a:r>
            <a:r>
              <a:rPr sz="11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10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pianeta</a:t>
            </a:r>
            <a:r>
              <a:rPr sz="1100" spc="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che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rappresenta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pelle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GAIA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che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rinnova</a:t>
            </a:r>
            <a:r>
              <a:rPr sz="11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Grazie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all'azione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vulcani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creano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continuamente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nuova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crosta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continentale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oceanica.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23000" y="374533"/>
            <a:ext cx="554799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 vulcani sono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una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manifestazione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estrema, inquietante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 spettacolare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delle dinamiche interne della terra. Sono dei luoghi del nostro pianeta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dove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quattro elementi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primordiali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interagiscono fortemente.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7075" y="1687498"/>
            <a:ext cx="167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7825" y="5063892"/>
            <a:ext cx="3937000" cy="11639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115300"/>
              </a:lnSpc>
              <a:spcBef>
                <a:spcPts val="34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Aria: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L'aria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che respiriamo È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una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miscela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di gas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fa parte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dell'atmosfera.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 vulcani sono stati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tra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protagonisti del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ciclo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evolutivo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della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terra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emettendo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continuamente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che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hanno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influenzato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composizione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dell'atmosfera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che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oggi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circonda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 nostro pianeta.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1724" y="2525298"/>
            <a:ext cx="167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1724" y="3736699"/>
            <a:ext cx="167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7250" y="5197823"/>
            <a:ext cx="167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763900" y="1188925"/>
            <a:ext cx="2516195" cy="20220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8376200" y="1517755"/>
            <a:ext cx="2851999" cy="229194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965625" y="4118925"/>
            <a:ext cx="3216699" cy="19388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5763900" y="3320250"/>
            <a:ext cx="2105637" cy="3008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552279"/>
            <a:ext cx="657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1.</a:t>
            </a:r>
            <a:r>
              <a:rPr sz="12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Acqua: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574" y="1111586"/>
            <a:ext cx="271653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675" algn="just">
              <a:lnSpc>
                <a:spcPct val="114999"/>
              </a:lnSpc>
              <a:spcBef>
                <a:spcPts val="100"/>
              </a:spcBef>
              <a:buFont typeface="Arial MT"/>
              <a:buChar char="●"/>
              <a:tabLst>
                <a:tab pos="333375" algn="l"/>
              </a:tabLst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Capillarità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dell'Acqua:</a:t>
            </a:r>
            <a:r>
              <a:rPr sz="1200" spc="2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gli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alunni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osservato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l'acqua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può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risalire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attraverso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materiali porosi,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</a:t>
            </a:r>
            <a:r>
              <a:rPr sz="1200" spc="1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200" spc="20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carta</a:t>
            </a:r>
            <a:r>
              <a:rPr sz="1200" spc="1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assorbente,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8406" y="1980267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" algn="l"/>
                <a:tab pos="1052830" algn="l"/>
              </a:tabLst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	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fenomeno	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della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574" y="1952835"/>
            <a:ext cx="126873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69215">
              <a:lnSpc>
                <a:spcPct val="114999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dimost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ando  capillarità.</a:t>
            </a:r>
            <a:endParaRPr sz="1200">
              <a:latin typeface="Roboto"/>
              <a:cs typeface="Roboto"/>
            </a:endParaRPr>
          </a:p>
          <a:p>
            <a:pPr marL="332740" indent="-320675">
              <a:lnSpc>
                <a:spcPct val="100000"/>
              </a:lnSpc>
              <a:spcBef>
                <a:spcPts val="21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Principio</a:t>
            </a:r>
            <a:r>
              <a:rPr sz="1200" spc="6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dei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0105" y="2400891"/>
            <a:ext cx="1336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Vasi</a:t>
            </a:r>
            <a:r>
              <a:rPr sz="1200" spc="6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Comunicanti: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algn="just">
              <a:lnSpc>
                <a:spcPct val="114999"/>
              </a:lnSpc>
              <a:spcBef>
                <a:spcPts val="100"/>
              </a:spcBef>
            </a:pPr>
            <a:r>
              <a:rPr spc="-15" dirty="0"/>
              <a:t>utilizzando</a:t>
            </a:r>
            <a:r>
              <a:rPr spc="-10" dirty="0"/>
              <a:t> </a:t>
            </a:r>
            <a:r>
              <a:rPr spc="-15" dirty="0"/>
              <a:t>bottiglie</a:t>
            </a:r>
            <a:r>
              <a:rPr spc="-10" dirty="0"/>
              <a:t> collegate</a:t>
            </a:r>
            <a:r>
              <a:rPr spc="-5" dirty="0"/>
              <a:t> </a:t>
            </a:r>
            <a:r>
              <a:rPr spc="-15" dirty="0"/>
              <a:t>da </a:t>
            </a:r>
            <a:r>
              <a:rPr spc="-10" dirty="0"/>
              <a:t> </a:t>
            </a:r>
            <a:r>
              <a:rPr spc="-15" dirty="0"/>
              <a:t>tubi,</a:t>
            </a:r>
            <a:r>
              <a:rPr spc="-10" dirty="0"/>
              <a:t> </a:t>
            </a:r>
            <a:r>
              <a:rPr spc="-15" dirty="0"/>
              <a:t>i</a:t>
            </a:r>
            <a:r>
              <a:rPr spc="-10" dirty="0"/>
              <a:t> </a:t>
            </a:r>
            <a:r>
              <a:rPr spc="-15" dirty="0"/>
              <a:t>bambini</a:t>
            </a:r>
            <a:r>
              <a:rPr spc="-10" dirty="0"/>
              <a:t> </a:t>
            </a:r>
            <a:r>
              <a:rPr spc="-20" dirty="0"/>
              <a:t>hanno</a:t>
            </a:r>
            <a:r>
              <a:rPr spc="-15" dirty="0"/>
              <a:t> </a:t>
            </a:r>
            <a:r>
              <a:rPr spc="-20" dirty="0"/>
              <a:t>visto</a:t>
            </a:r>
            <a:r>
              <a:rPr spc="-15" dirty="0"/>
              <a:t> </a:t>
            </a:r>
            <a:r>
              <a:rPr spc="-5" dirty="0"/>
              <a:t>come </a:t>
            </a:r>
            <a:r>
              <a:rPr spc="-285" dirty="0"/>
              <a:t> </a:t>
            </a:r>
            <a:r>
              <a:rPr spc="-25" dirty="0"/>
              <a:t>l'acqua</a:t>
            </a:r>
            <a:r>
              <a:rPr spc="-20" dirty="0"/>
              <a:t> </a:t>
            </a:r>
            <a:r>
              <a:rPr spc="-10" dirty="0"/>
              <a:t>tende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-5" dirty="0"/>
              <a:t> </a:t>
            </a:r>
            <a:r>
              <a:rPr spc="-15" dirty="0"/>
              <a:t>livellarsi</a:t>
            </a:r>
            <a:r>
              <a:rPr spc="-10" dirty="0"/>
              <a:t> </a:t>
            </a:r>
            <a:r>
              <a:rPr spc="-15" dirty="0"/>
              <a:t>nei</a:t>
            </a:r>
            <a:r>
              <a:rPr spc="-10" dirty="0"/>
              <a:t> </a:t>
            </a:r>
            <a:r>
              <a:rPr spc="-20" dirty="0"/>
              <a:t>vasi </a:t>
            </a:r>
            <a:r>
              <a:rPr spc="-15" dirty="0"/>
              <a:t> comunicanti,</a:t>
            </a:r>
            <a:r>
              <a:rPr spc="-10" dirty="0"/>
              <a:t> </a:t>
            </a:r>
            <a:r>
              <a:rPr spc="-20" dirty="0"/>
              <a:t>illustrando</a:t>
            </a:r>
            <a:r>
              <a:rPr spc="-15" dirty="0"/>
              <a:t> i</a:t>
            </a:r>
            <a:r>
              <a:rPr spc="-10" dirty="0"/>
              <a:t> </a:t>
            </a:r>
            <a:r>
              <a:rPr spc="-20" dirty="0"/>
              <a:t>principi </a:t>
            </a:r>
            <a:r>
              <a:rPr spc="-15" dirty="0"/>
              <a:t> </a:t>
            </a:r>
            <a:r>
              <a:rPr spc="-20" dirty="0"/>
              <a:t>dell'idrostatica.</a:t>
            </a:r>
          </a:p>
          <a:p>
            <a:pPr marL="332740" marR="6350" indent="-320675" algn="just">
              <a:lnSpc>
                <a:spcPct val="114999"/>
              </a:lnSpc>
              <a:buFont typeface="Arial MT"/>
              <a:buChar char="●"/>
              <a:tabLst>
                <a:tab pos="333375" algn="l"/>
              </a:tabLst>
            </a:pPr>
            <a:r>
              <a:rPr spc="-20" dirty="0"/>
              <a:t>Tensione</a:t>
            </a:r>
            <a:r>
              <a:rPr spc="260" dirty="0"/>
              <a:t> </a:t>
            </a:r>
            <a:r>
              <a:rPr spc="-15" dirty="0"/>
              <a:t>Superﬁciale:</a:t>
            </a:r>
            <a:r>
              <a:rPr spc="-10" dirty="0"/>
              <a:t> </a:t>
            </a:r>
            <a:r>
              <a:rPr spc="-15" dirty="0"/>
              <a:t>gli</a:t>
            </a:r>
            <a:r>
              <a:rPr spc="-10" dirty="0"/>
              <a:t> </a:t>
            </a:r>
            <a:r>
              <a:rPr spc="-20" dirty="0"/>
              <a:t>alunni </a:t>
            </a:r>
            <a:r>
              <a:rPr spc="-15" dirty="0"/>
              <a:t> </a:t>
            </a:r>
            <a:r>
              <a:rPr spc="-20" dirty="0"/>
              <a:t>hanno</a:t>
            </a:r>
            <a:r>
              <a:rPr spc="155" dirty="0"/>
              <a:t> </a:t>
            </a:r>
            <a:r>
              <a:rPr spc="-15" dirty="0"/>
              <a:t>sperimentato</a:t>
            </a:r>
            <a:r>
              <a:rPr spc="160" dirty="0"/>
              <a:t> </a:t>
            </a:r>
            <a:r>
              <a:rPr spc="-10" dirty="0"/>
              <a:t>con</a:t>
            </a:r>
            <a:r>
              <a:rPr spc="160" dirty="0"/>
              <a:t> </a:t>
            </a:r>
            <a:r>
              <a:rPr spc="-25" dirty="0"/>
              <a:t>l'acqua</a:t>
            </a:r>
            <a:r>
              <a:rPr spc="160" dirty="0"/>
              <a:t> </a:t>
            </a:r>
            <a:r>
              <a:rPr spc="5" dirty="0"/>
              <a:t>e </a:t>
            </a:r>
            <a:r>
              <a:rPr spc="-285" dirty="0"/>
              <a:t> </a:t>
            </a:r>
            <a:r>
              <a:rPr spc="-15" dirty="0"/>
              <a:t>il</a:t>
            </a:r>
            <a:r>
              <a:rPr spc="-10" dirty="0"/>
              <a:t> sapone</a:t>
            </a:r>
            <a:r>
              <a:rPr spc="-5" dirty="0"/>
              <a:t> </a:t>
            </a:r>
            <a:r>
              <a:rPr spc="-10" dirty="0"/>
              <a:t>per</a:t>
            </a:r>
            <a:r>
              <a:rPr spc="-5" dirty="0"/>
              <a:t> </a:t>
            </a:r>
            <a:r>
              <a:rPr spc="-15" dirty="0"/>
              <a:t>osservare</a:t>
            </a:r>
            <a:r>
              <a:rPr spc="-10" dirty="0"/>
              <a:t> </a:t>
            </a:r>
            <a:r>
              <a:rPr spc="-5" dirty="0"/>
              <a:t>come</a:t>
            </a:r>
            <a:r>
              <a:rPr dirty="0"/>
              <a:t> </a:t>
            </a:r>
            <a:r>
              <a:rPr spc="-10" dirty="0"/>
              <a:t>le </a:t>
            </a:r>
            <a:r>
              <a:rPr spc="-5" dirty="0"/>
              <a:t> molecole</a:t>
            </a:r>
            <a:r>
              <a:rPr dirty="0"/>
              <a:t> </a:t>
            </a:r>
            <a:r>
              <a:rPr spc="-25" dirty="0"/>
              <a:t>d'acqua</a:t>
            </a:r>
            <a:r>
              <a:rPr spc="-20" dirty="0"/>
              <a:t> </a:t>
            </a:r>
            <a:r>
              <a:rPr spc="-15" dirty="0"/>
              <a:t>creano</a:t>
            </a:r>
            <a:r>
              <a:rPr spc="-10" dirty="0"/>
              <a:t> </a:t>
            </a:r>
            <a:r>
              <a:rPr spc="-25" dirty="0"/>
              <a:t>una </a:t>
            </a:r>
            <a:r>
              <a:rPr spc="-20" dirty="0"/>
              <a:t> "pellicola"</a:t>
            </a:r>
            <a:r>
              <a:rPr spc="-15" dirty="0"/>
              <a:t> </a:t>
            </a:r>
            <a:r>
              <a:rPr spc="-20" dirty="0"/>
              <a:t>sulla</a:t>
            </a:r>
            <a:r>
              <a:rPr spc="-15" dirty="0"/>
              <a:t> superﬁcie, </a:t>
            </a:r>
            <a:r>
              <a:rPr spc="-10" dirty="0"/>
              <a:t> </a:t>
            </a:r>
            <a:r>
              <a:rPr spc="-15" dirty="0"/>
              <a:t>dimostrando</a:t>
            </a:r>
            <a:r>
              <a:rPr spc="-10" dirty="0"/>
              <a:t> </a:t>
            </a:r>
            <a:r>
              <a:rPr spc="-15" dirty="0"/>
              <a:t>il</a:t>
            </a:r>
            <a:r>
              <a:rPr spc="-10" dirty="0"/>
              <a:t> </a:t>
            </a:r>
            <a:r>
              <a:rPr spc="-5" dirty="0"/>
              <a:t>fenomeno</a:t>
            </a:r>
            <a:r>
              <a:rPr dirty="0"/>
              <a:t> </a:t>
            </a:r>
            <a:r>
              <a:rPr spc="-15" dirty="0"/>
              <a:t>della </a:t>
            </a:r>
            <a:r>
              <a:rPr spc="-10" dirty="0"/>
              <a:t> </a:t>
            </a:r>
            <a:r>
              <a:rPr spc="-15" dirty="0"/>
              <a:t>tensione</a:t>
            </a:r>
            <a:r>
              <a:rPr spc="-10" dirty="0"/>
              <a:t> </a:t>
            </a:r>
            <a:r>
              <a:rPr spc="-15" dirty="0"/>
              <a:t>superﬁciale.</a:t>
            </a:r>
          </a:p>
          <a:p>
            <a:pPr marL="332740" marR="5715" indent="-320675" algn="just">
              <a:lnSpc>
                <a:spcPct val="114999"/>
              </a:lnSpc>
              <a:buFont typeface="Arial MT"/>
              <a:buChar char="●"/>
              <a:tabLst>
                <a:tab pos="333375" algn="l"/>
              </a:tabLst>
            </a:pPr>
            <a:r>
              <a:rPr spc="-5" dirty="0"/>
              <a:t>Acqua</a:t>
            </a:r>
            <a:r>
              <a:rPr dirty="0"/>
              <a:t> </a:t>
            </a:r>
            <a:r>
              <a:rPr spc="-5" dirty="0"/>
              <a:t>come</a:t>
            </a:r>
            <a:r>
              <a:rPr dirty="0"/>
              <a:t> </a:t>
            </a:r>
            <a:r>
              <a:rPr spc="-15" dirty="0"/>
              <a:t>Vita</a:t>
            </a:r>
            <a:r>
              <a:rPr spc="-10" dirty="0"/>
              <a:t> </a:t>
            </a:r>
            <a:r>
              <a:rPr spc="5" dirty="0"/>
              <a:t>e</a:t>
            </a:r>
            <a:r>
              <a:rPr spc="10" dirty="0"/>
              <a:t> </a:t>
            </a:r>
            <a:r>
              <a:rPr spc="-15" dirty="0"/>
              <a:t>Risorsa:</a:t>
            </a:r>
            <a:r>
              <a:rPr spc="-10" dirty="0"/>
              <a:t> le </a:t>
            </a:r>
            <a:r>
              <a:rPr spc="-5" dirty="0"/>
              <a:t> </a:t>
            </a:r>
            <a:r>
              <a:rPr spc="-15" dirty="0"/>
              <a:t>lezioni</a:t>
            </a:r>
            <a:r>
              <a:rPr spc="-10" dirty="0"/>
              <a:t> </a:t>
            </a:r>
            <a:r>
              <a:rPr spc="-20" dirty="0"/>
              <a:t>hanno</a:t>
            </a:r>
            <a:r>
              <a:rPr spc="-15" dirty="0"/>
              <a:t> incluso</a:t>
            </a:r>
            <a:r>
              <a:rPr spc="-10" dirty="0"/>
              <a:t> </a:t>
            </a:r>
            <a:r>
              <a:rPr spc="-15" dirty="0"/>
              <a:t>discussioni </a:t>
            </a:r>
            <a:r>
              <a:rPr spc="-10" dirty="0"/>
              <a:t> </a:t>
            </a:r>
            <a:r>
              <a:rPr spc="-20" dirty="0"/>
              <a:t>sull'importanza</a:t>
            </a:r>
            <a:r>
              <a:rPr spc="260" dirty="0"/>
              <a:t> </a:t>
            </a:r>
            <a:r>
              <a:rPr spc="-20" dirty="0"/>
              <a:t>dell'acqua</a:t>
            </a:r>
            <a:r>
              <a:rPr spc="260" dirty="0"/>
              <a:t> </a:t>
            </a:r>
            <a:r>
              <a:rPr spc="-10" dirty="0"/>
              <a:t>per</a:t>
            </a:r>
            <a:r>
              <a:rPr spc="-5" dirty="0"/>
              <a:t> </a:t>
            </a:r>
            <a:r>
              <a:rPr spc="-15" dirty="0"/>
              <a:t>la </a:t>
            </a:r>
            <a:r>
              <a:rPr spc="-10" dirty="0"/>
              <a:t> </a:t>
            </a:r>
            <a:r>
              <a:rPr spc="-15" dirty="0"/>
              <a:t>vita,</a:t>
            </a:r>
            <a:r>
              <a:rPr spc="215" dirty="0"/>
              <a:t> </a:t>
            </a:r>
            <a:r>
              <a:rPr spc="-15" dirty="0"/>
              <a:t>la</a:t>
            </a:r>
            <a:r>
              <a:rPr spc="215" dirty="0"/>
              <a:t> </a:t>
            </a:r>
            <a:r>
              <a:rPr spc="-15" dirty="0"/>
              <a:t>necessità</a:t>
            </a:r>
            <a:r>
              <a:rPr spc="215" dirty="0"/>
              <a:t> </a:t>
            </a:r>
            <a:r>
              <a:rPr spc="-15" dirty="0"/>
              <a:t>di</a:t>
            </a:r>
            <a:r>
              <a:rPr spc="215" dirty="0"/>
              <a:t> </a:t>
            </a:r>
            <a:r>
              <a:rPr spc="-15" dirty="0"/>
              <a:t>conservarla</a:t>
            </a:r>
            <a:r>
              <a:rPr spc="215" dirty="0"/>
              <a:t> </a:t>
            </a:r>
            <a:r>
              <a:rPr spc="5" dirty="0"/>
              <a:t>e </a:t>
            </a:r>
            <a:r>
              <a:rPr spc="-285" dirty="0"/>
              <a:t> </a:t>
            </a:r>
            <a:r>
              <a:rPr spc="-5" dirty="0"/>
              <a:t>le</a:t>
            </a:r>
            <a:r>
              <a:rPr dirty="0"/>
              <a:t> </a:t>
            </a:r>
            <a:r>
              <a:rPr spc="-15" dirty="0"/>
              <a:t>pratiche</a:t>
            </a:r>
            <a:r>
              <a:rPr spc="-10" dirty="0"/>
              <a:t> </a:t>
            </a:r>
            <a:r>
              <a:rPr spc="-15" dirty="0"/>
              <a:t>quotidiane</a:t>
            </a:r>
            <a:r>
              <a:rPr spc="-10" dirty="0"/>
              <a:t> per</a:t>
            </a:r>
            <a:r>
              <a:rPr spc="-5" dirty="0"/>
              <a:t> </a:t>
            </a:r>
            <a:r>
              <a:rPr spc="-15" dirty="0"/>
              <a:t>evitare </a:t>
            </a:r>
            <a:r>
              <a:rPr spc="-285" dirty="0"/>
              <a:t> </a:t>
            </a:r>
            <a:r>
              <a:rPr spc="-15" dirty="0"/>
              <a:t>sprechi.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57725" y="242179"/>
            <a:ext cx="4959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.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Aria: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4275" y="801487"/>
            <a:ext cx="2846705" cy="360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675" algn="just">
              <a:lnSpc>
                <a:spcPct val="114999"/>
              </a:lnSpc>
              <a:spcBef>
                <a:spcPts val="100"/>
              </a:spcBef>
              <a:buFont typeface="Arial MT"/>
              <a:buChar char="●"/>
              <a:tabLst>
                <a:tab pos="333375" algn="l"/>
              </a:tabLst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Peso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dell'Aria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Pressione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Atmosferica: Gli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alunni hanno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svolto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esperimenti per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dimostrare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che 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l'aria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peso,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utilizzando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bilance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palloncini,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studiato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pressione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atmosferica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inﬂuisce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sugli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oggetti.</a:t>
            </a:r>
            <a:endParaRPr sz="1200">
              <a:latin typeface="Roboto"/>
              <a:cs typeface="Roboto"/>
            </a:endParaRPr>
          </a:p>
          <a:p>
            <a:pPr marL="332740" marR="10160" indent="-320675" algn="just">
              <a:lnSpc>
                <a:spcPct val="114999"/>
              </a:lnSpc>
              <a:buFont typeface="Arial MT"/>
              <a:buChar char="●"/>
              <a:tabLst>
                <a:tab pos="333375" algn="l"/>
              </a:tabLst>
            </a:pP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L'Atmosfera: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Attraverso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modelli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diagrammi,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200" spc="2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bambini</a:t>
            </a:r>
            <a:r>
              <a:rPr sz="1200" spc="2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imparato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l'atmosfera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circonda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Terra,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protegge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dai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raggi nocivi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 sole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mantiene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clima.</a:t>
            </a:r>
            <a:endParaRPr sz="1200">
              <a:latin typeface="Roboto"/>
              <a:cs typeface="Roboto"/>
            </a:endParaRPr>
          </a:p>
          <a:p>
            <a:pPr marL="332740" marR="5715" indent="-320675" algn="just">
              <a:lnSpc>
                <a:spcPct val="114999"/>
              </a:lnSpc>
              <a:buFont typeface="Arial MT"/>
              <a:buChar char="●"/>
              <a:tabLst>
                <a:tab pos="333375" algn="l"/>
                <a:tab pos="1214755" algn="l"/>
                <a:tab pos="2057400" algn="l"/>
              </a:tabLst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Inquinamento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dell'Aria: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discussioni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attività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videnzia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o 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l'importanza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</a:t>
            </a:r>
            <a:r>
              <a:rPr sz="1200" spc="2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mantenere</a:t>
            </a:r>
            <a:r>
              <a:rPr sz="1200" spc="2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l'aria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pulita</a:t>
            </a:r>
            <a:r>
              <a:rPr sz="1200" spc="2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modi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in</a:t>
            </a:r>
            <a:r>
              <a:rPr sz="1200" spc="2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cui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possiamo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ridurre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l'inquinamento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atmosferico.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312691" y="175250"/>
            <a:ext cx="2300499" cy="21509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063502" y="4498125"/>
            <a:ext cx="2322100" cy="17473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113475" y="2422300"/>
            <a:ext cx="2698925" cy="35865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8887300" y="115800"/>
            <a:ext cx="1781448" cy="22698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8887300" y="2584438"/>
            <a:ext cx="2322100" cy="308584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43725" y="52704"/>
            <a:ext cx="1718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SCIENZE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66928"/>
            <a:ext cx="56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.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er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a: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574" y="626237"/>
            <a:ext cx="4285615" cy="275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10795" indent="-320675" algn="just">
              <a:lnSpc>
                <a:spcPct val="114999"/>
              </a:lnSpc>
              <a:spcBef>
                <a:spcPts val="100"/>
              </a:spcBef>
              <a:buFont typeface="Arial MT"/>
              <a:buChar char="●"/>
              <a:tabLst>
                <a:tab pos="333375" algn="l"/>
              </a:tabLst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Composizione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Suolo: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Gli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alunni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esplorato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diversi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strati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della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terra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le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componenti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suolo,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sabbia,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argilla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humus, attraverso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osservazioni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raccolte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campioni.</a:t>
            </a:r>
            <a:endParaRPr sz="1200">
              <a:latin typeface="Roboto"/>
              <a:cs typeface="Roboto"/>
            </a:endParaRPr>
          </a:p>
          <a:p>
            <a:pPr marL="332740" marR="5080" indent="-320675" algn="just">
              <a:lnSpc>
                <a:spcPct val="114999"/>
              </a:lnSpc>
              <a:buFont typeface="Arial MT"/>
              <a:buChar char="●"/>
              <a:tabLst>
                <a:tab pos="333375" algn="l"/>
              </a:tabLst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 terreno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le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piante: gli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alunni hanno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piantato ﬁori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piante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aromatiche.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Durante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l'attività,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bambini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appreso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 terreno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fornisca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nutrienti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essenziali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supporto per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crescita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delle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piante.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Hanno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osservato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da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vicino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il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processo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 radicazione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 ruolo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dell'acqua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 sole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nel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ciclo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vitale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delle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piante.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Questa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esperienza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pratica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arricchito la loro comprensione dell'ecosistema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naturale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dell'importanza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della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cura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terreno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per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 salute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delle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piante.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1250" y="160928"/>
            <a:ext cx="645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4.</a:t>
            </a:r>
            <a:r>
              <a:rPr sz="12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Fuoco: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7799" y="720237"/>
            <a:ext cx="508444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715" indent="-320675" algn="just">
              <a:lnSpc>
                <a:spcPct val="114999"/>
              </a:lnSpc>
              <a:spcBef>
                <a:spcPts val="100"/>
              </a:spcBef>
              <a:buFont typeface="Arial MT"/>
              <a:buChar char="●"/>
              <a:tabLst>
                <a:tab pos="333375" algn="l"/>
              </a:tabLst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Reazione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Chimica: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Gli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alunni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osservato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come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fuoco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sia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il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risultato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una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reazione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chimica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che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produce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calore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luce.</a:t>
            </a:r>
            <a:endParaRPr sz="1200">
              <a:latin typeface="Roboto"/>
              <a:cs typeface="Roboto"/>
            </a:endParaRPr>
          </a:p>
          <a:p>
            <a:pPr marL="332740" marR="5080" indent="-320675" algn="just">
              <a:lnSpc>
                <a:spcPct val="114999"/>
              </a:lnSpc>
              <a:buFont typeface="Arial MT"/>
              <a:buChar char="●"/>
              <a:tabLst>
                <a:tab pos="333375" algn="l"/>
              </a:tabLst>
            </a:pP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Necessità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dell'Ossigeno: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Esperimenti con candele </a:t>
            </a:r>
            <a:r>
              <a:rPr sz="1200" spc="5" dirty="0">
                <a:solidFill>
                  <a:srgbClr val="FFFFFF"/>
                </a:solidFill>
                <a:latin typeface="Roboto"/>
                <a:cs typeface="Roboto"/>
              </a:rPr>
              <a:t>e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bicchieri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hanno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mostrato</a:t>
            </a:r>
            <a:r>
              <a:rPr sz="1200" spc="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che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fuoco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ha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bisogno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di</a:t>
            </a:r>
            <a:r>
              <a:rPr sz="1200" spc="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ossigeno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per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bruciare,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illustrando </a:t>
            </a:r>
            <a:r>
              <a:rPr sz="1200" spc="-2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il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ruolo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dell'ossigeno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nell'aria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per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combustione.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851149" y="2038624"/>
            <a:ext cx="3364875" cy="3364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728750" y="2038625"/>
            <a:ext cx="2836149" cy="2836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278600" y="3563175"/>
            <a:ext cx="2619225" cy="2619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29999" cy="6438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440805"/>
          </a:xfrm>
          <a:custGeom>
            <a:avLst/>
            <a:gdLst/>
            <a:ahLst/>
            <a:cxnLst/>
            <a:rect l="l" t="t" r="r" b="b"/>
            <a:pathLst>
              <a:path w="11430000" h="6440805">
                <a:moveTo>
                  <a:pt x="11429999" y="6440421"/>
                </a:moveTo>
                <a:lnTo>
                  <a:pt x="0" y="6440421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40421"/>
                </a:lnTo>
                <a:close/>
              </a:path>
            </a:pathLst>
          </a:custGeom>
          <a:solidFill>
            <a:srgbClr val="09141A">
              <a:alpha val="745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1875" y="387850"/>
            <a:ext cx="632968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Conclusione</a:t>
            </a:r>
            <a:r>
              <a:rPr spc="-3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spc="-5" dirty="0"/>
              <a:t>riflessioni</a:t>
            </a:r>
            <a:r>
              <a:rPr spc="-40" dirty="0"/>
              <a:t> </a:t>
            </a:r>
            <a:r>
              <a:rPr spc="-5" dirty="0"/>
              <a:t>finali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4852" y="1026080"/>
            <a:ext cx="9474835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5700"/>
              </a:lnSpc>
              <a:spcBef>
                <a:spcPts val="100"/>
              </a:spcBef>
            </a:pP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Il film Elemental offre una straordinaria opportunità per esplorare le 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discipline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scolastiche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in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modo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creativo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ed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emozionante.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Dalla 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geografia alle scienze, dall’italiano all'arte, questo viaggio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attraverso </a:t>
            </a:r>
            <a:r>
              <a:rPr sz="2350" spc="-695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gli</a:t>
            </a:r>
            <a:r>
              <a:rPr sz="2350" spc="-15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elementi</a:t>
            </a:r>
            <a:r>
              <a:rPr sz="2350" spc="-1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della</a:t>
            </a:r>
            <a:r>
              <a:rPr sz="2350" spc="-1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natura stimola</a:t>
            </a:r>
            <a:r>
              <a:rPr sz="2350" spc="-1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la</a:t>
            </a:r>
            <a:r>
              <a:rPr sz="2350" spc="-1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curiosità</a:t>
            </a:r>
            <a:r>
              <a:rPr sz="2350" spc="-10" dirty="0">
                <a:solidFill>
                  <a:srgbClr val="E1E6E9"/>
                </a:solidFill>
                <a:latin typeface="Trebuchet MS"/>
                <a:cs typeface="Trebuchet MS"/>
              </a:rPr>
              <a:t> </a:t>
            </a:r>
            <a:r>
              <a:rPr sz="2350" dirty="0">
                <a:solidFill>
                  <a:srgbClr val="E1E6E9"/>
                </a:solidFill>
                <a:latin typeface="Trebuchet MS"/>
                <a:cs typeface="Trebuchet MS"/>
              </a:rPr>
              <a:t>e</a:t>
            </a:r>
            <a:r>
              <a:rPr sz="2350" spc="-5" dirty="0">
                <a:solidFill>
                  <a:srgbClr val="E1E6E9"/>
                </a:solidFill>
                <a:latin typeface="Trebuchet MS"/>
                <a:cs typeface="Trebuchet MS"/>
              </a:rPr>
              <a:t> l'apprendimento.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325" y="3668409"/>
            <a:ext cx="9180195" cy="217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5200" i="1" spc="-5" dirty="0">
                <a:solidFill>
                  <a:srgbClr val="FFFFFF"/>
                </a:solidFill>
                <a:latin typeface="Calibri"/>
                <a:cs typeface="Calibri"/>
              </a:rPr>
              <a:t>“Chi </a:t>
            </a:r>
            <a:r>
              <a:rPr sz="5200" i="1" spc="-10" dirty="0">
                <a:solidFill>
                  <a:srgbClr val="FFFFFF"/>
                </a:solidFill>
                <a:latin typeface="Calibri"/>
                <a:cs typeface="Calibri"/>
              </a:rPr>
              <a:t>lavora </a:t>
            </a:r>
            <a:r>
              <a:rPr sz="5200" i="1" spc="-2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5200" i="1" spc="-5" dirty="0">
                <a:solidFill>
                  <a:srgbClr val="FFFFFF"/>
                </a:solidFill>
                <a:latin typeface="Calibri"/>
                <a:cs typeface="Calibri"/>
              </a:rPr>
              <a:t>le sue mani, la sua </a:t>
            </a:r>
            <a:r>
              <a:rPr sz="5200" i="1" spc="-1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spc="-40" dirty="0">
                <a:solidFill>
                  <a:srgbClr val="FFFFFF"/>
                </a:solidFill>
                <a:latin typeface="Calibri"/>
                <a:cs typeface="Calibri"/>
              </a:rPr>
              <a:t>testa</a:t>
            </a:r>
            <a:r>
              <a:rPr sz="5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spc="-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5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spc="-5" dirty="0">
                <a:solidFill>
                  <a:srgbClr val="FFFFFF"/>
                </a:solidFill>
                <a:latin typeface="Calibri"/>
                <a:cs typeface="Calibri"/>
              </a:rPr>
              <a:t>suo</a:t>
            </a:r>
            <a:r>
              <a:rPr sz="5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spc="-5" dirty="0">
                <a:solidFill>
                  <a:srgbClr val="FFFFFF"/>
                </a:solidFill>
                <a:latin typeface="Calibri"/>
                <a:cs typeface="Calibri"/>
              </a:rPr>
              <a:t>cuore</a:t>
            </a:r>
            <a:r>
              <a:rPr sz="5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dirty="0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sz="5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52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i="1" spc="-65" dirty="0">
                <a:solidFill>
                  <a:srgbClr val="FFFFFF"/>
                </a:solidFill>
                <a:latin typeface="Calibri"/>
                <a:cs typeface="Calibri"/>
              </a:rPr>
              <a:t>artista.”</a:t>
            </a:r>
            <a:endParaRPr sz="5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2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(Francesco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D’Assisi)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927</Words>
  <Application>Microsoft Office PowerPoint</Application>
  <PresentationFormat>Personalizzato</PresentationFormat>
  <Paragraphs>77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Office Theme</vt:lpstr>
      <vt:lpstr>Diapositiva 1</vt:lpstr>
      <vt:lpstr>Brainstorming sugli elementi della natura</vt:lpstr>
      <vt:lpstr>Connessioni con le discipline della scuola primaria</vt:lpstr>
      <vt:lpstr>Italiano Proposta delle poesie</vt:lpstr>
      <vt:lpstr>Arte</vt:lpstr>
      <vt:lpstr>Geografia: i vulcani</vt:lpstr>
      <vt:lpstr>SCIENZE</vt:lpstr>
      <vt:lpstr>Diapositiva 8</vt:lpstr>
      <vt:lpstr>Conclusione e riflessioni finali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ElementaLe Watson! Un viaggio tra aria...</dc:title>
  <dc:creator>PC09</dc:creator>
  <cp:lastModifiedBy>PC09</cp:lastModifiedBy>
  <cp:revision>1</cp:revision>
  <dcterms:created xsi:type="dcterms:W3CDTF">2024-11-13T11:22:02Z</dcterms:created>
  <dcterms:modified xsi:type="dcterms:W3CDTF">2024-11-13T11:26:11Z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2024-06-16T00:00:00Z</vt:filetime>
  </property>
  <property fmtid="{D5CDD505-2E9C-101B-9397-08002B2CF9AE}" pid="3" name="Creator">
    <vt:lpwstr>Google</vt:lpwstr>
  </property>
  <property fmtid="{D5CDD505-2E9C-101B-9397-08002B2CF9AE}" pid="4" name="LastSaved">
    <vt:filetime>2024-11-13T00:00:00Z</vt:filetime>
  </property>
</Properties>
</file>