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Gochi Hand" charset="0"/>
      <p:regular r:id="rId23"/>
    </p:embeddedFont>
    <p:embeddedFont>
      <p:font typeface="Vampiro One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Open Sans Bold" charset="0"/>
      <p:regular r:id="rId29"/>
    </p:embeddedFont>
    <p:embeddedFont>
      <p:font typeface="Chromium One" charset="0"/>
      <p:regular r:id="rId30"/>
    </p:embeddedFont>
    <p:embeddedFont>
      <p:font typeface="Antic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-70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10" Type="http://schemas.openxmlformats.org/officeDocument/2006/relationships/image" Target="../media/image25.jpeg"/><Relationship Id="rId4" Type="http://schemas.openxmlformats.org/officeDocument/2006/relationships/image" Target="../media/image8.sv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8.jpeg"/><Relationship Id="rId5" Type="http://schemas.openxmlformats.org/officeDocument/2006/relationships/image" Target="../media/image7.png"/><Relationship Id="rId10" Type="http://schemas.openxmlformats.org/officeDocument/2006/relationships/image" Target="../media/image27.jpeg"/><Relationship Id="rId4" Type="http://schemas.openxmlformats.org/officeDocument/2006/relationships/image" Target="../media/image8.sv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2.gif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0.jpeg"/><Relationship Id="rId5" Type="http://schemas.openxmlformats.org/officeDocument/2006/relationships/image" Target="../media/image7.png"/><Relationship Id="rId10" Type="http://schemas.openxmlformats.org/officeDocument/2006/relationships/image" Target="../media/image29.jpeg"/><Relationship Id="rId4" Type="http://schemas.openxmlformats.org/officeDocument/2006/relationships/image" Target="../media/image8.svg"/><Relationship Id="rId9" Type="http://schemas.openxmlformats.org/officeDocument/2006/relationships/image" Target="../media/image6.svg"/><Relationship Id="rId1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4.jpeg"/><Relationship Id="rId5" Type="http://schemas.openxmlformats.org/officeDocument/2006/relationships/image" Target="../media/image7.png"/><Relationship Id="rId10" Type="http://schemas.openxmlformats.org/officeDocument/2006/relationships/image" Target="../media/image33.jpeg"/><Relationship Id="rId4" Type="http://schemas.openxmlformats.org/officeDocument/2006/relationships/image" Target="../media/image8.sv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6.jpeg"/><Relationship Id="rId5" Type="http://schemas.openxmlformats.org/officeDocument/2006/relationships/image" Target="../media/image7.png"/><Relationship Id="rId10" Type="http://schemas.openxmlformats.org/officeDocument/2006/relationships/image" Target="../media/image32.svg"/><Relationship Id="rId4" Type="http://schemas.openxmlformats.org/officeDocument/2006/relationships/image" Target="../media/image8.sv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7.jpeg"/><Relationship Id="rId5" Type="http://schemas.openxmlformats.org/officeDocument/2006/relationships/image" Target="../media/image7.png"/><Relationship Id="rId10" Type="http://schemas.openxmlformats.org/officeDocument/2006/relationships/image" Target="../media/image32.svg"/><Relationship Id="rId4" Type="http://schemas.openxmlformats.org/officeDocument/2006/relationships/image" Target="../media/image8.sv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0.gif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9.jpeg"/><Relationship Id="rId5" Type="http://schemas.openxmlformats.org/officeDocument/2006/relationships/image" Target="../media/image7.png"/><Relationship Id="rId10" Type="http://schemas.openxmlformats.org/officeDocument/2006/relationships/image" Target="../media/image32.svg"/><Relationship Id="rId4" Type="http://schemas.openxmlformats.org/officeDocument/2006/relationships/image" Target="../media/image8.sv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jpe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12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8.sv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10" Type="http://schemas.openxmlformats.org/officeDocument/2006/relationships/image" Target="../media/image47.jpeg"/><Relationship Id="rId4" Type="http://schemas.openxmlformats.org/officeDocument/2006/relationships/image" Target="../media/image8.svg"/><Relationship Id="rId9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8.sv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gif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17" Type="http://schemas.openxmlformats.org/officeDocument/2006/relationships/image" Target="../media/image21.gif"/><Relationship Id="rId2" Type="http://schemas.openxmlformats.org/officeDocument/2006/relationships/image" Target="../media/image1.jpeg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jpeg"/><Relationship Id="rId5" Type="http://schemas.openxmlformats.org/officeDocument/2006/relationships/image" Target="../media/image7.png"/><Relationship Id="rId15" Type="http://schemas.openxmlformats.org/officeDocument/2006/relationships/image" Target="../media/image19.gif"/><Relationship Id="rId10" Type="http://schemas.openxmlformats.org/officeDocument/2006/relationships/image" Target="../media/image14.jpeg"/><Relationship Id="rId4" Type="http://schemas.openxmlformats.org/officeDocument/2006/relationships/image" Target="../media/image8.svg"/><Relationship Id="rId9" Type="http://schemas.openxmlformats.org/officeDocument/2006/relationships/image" Target="../media/image6.svg"/><Relationship Id="rId1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3.jpeg"/><Relationship Id="rId5" Type="http://schemas.openxmlformats.org/officeDocument/2006/relationships/image" Target="../media/image7.png"/><Relationship Id="rId10" Type="http://schemas.openxmlformats.org/officeDocument/2006/relationships/image" Target="../media/image22.jpeg"/><Relationship Id="rId4" Type="http://schemas.openxmlformats.org/officeDocument/2006/relationships/image" Target="../media/image8.sv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36131" y="4440011"/>
            <a:ext cx="4749580" cy="4571471"/>
          </a:xfrm>
          <a:custGeom>
            <a:avLst/>
            <a:gdLst/>
            <a:ahLst/>
            <a:cxnLst/>
            <a:rect l="l" t="t" r="r" b="b"/>
            <a:pathLst>
              <a:path w="4749580" h="4571471">
                <a:moveTo>
                  <a:pt x="0" y="0"/>
                </a:moveTo>
                <a:lnTo>
                  <a:pt x="4749581" y="0"/>
                </a:lnTo>
                <a:lnTo>
                  <a:pt x="4749581" y="4571471"/>
                </a:lnTo>
                <a:lnTo>
                  <a:pt x="0" y="457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58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86400" y="4039570"/>
            <a:ext cx="7315200" cy="2207860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81523" y="5515910"/>
            <a:ext cx="7315200" cy="146304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58919" y="2188507"/>
            <a:ext cx="11954426" cy="344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5"/>
              </a:lnSpc>
              <a:spcBef>
                <a:spcPct val="0"/>
              </a:spcBef>
            </a:pPr>
            <a:r>
              <a:rPr lang="en-US" sz="4896">
                <a:solidFill>
                  <a:srgbClr val="000000"/>
                </a:solidFill>
                <a:latin typeface="Gochi Hand"/>
              </a:rPr>
              <a:t>IV CIRCOLO DIDATTICO DI CESENA</a:t>
            </a:r>
          </a:p>
          <a:p>
            <a:pPr algn="ctr">
              <a:lnSpc>
                <a:spcPts val="6855"/>
              </a:lnSpc>
              <a:spcBef>
                <a:spcPct val="0"/>
              </a:spcBef>
            </a:pPr>
            <a:r>
              <a:rPr lang="en-US" sz="4896">
                <a:solidFill>
                  <a:srgbClr val="000000"/>
                </a:solidFill>
                <a:latin typeface="Gochi Hand"/>
              </a:rPr>
              <a:t>A. S. 2023/2024</a:t>
            </a:r>
          </a:p>
          <a:p>
            <a:pPr algn="ctr">
              <a:lnSpc>
                <a:spcPts val="6855"/>
              </a:lnSpc>
              <a:spcBef>
                <a:spcPct val="0"/>
              </a:spcBef>
            </a:pPr>
            <a:r>
              <a:rPr lang="en-US" sz="4896">
                <a:solidFill>
                  <a:srgbClr val="000000"/>
                </a:solidFill>
                <a:latin typeface="Gochi Hand"/>
              </a:rPr>
              <a:t>PROGETTO DI CIRCOLO </a:t>
            </a:r>
          </a:p>
          <a:p>
            <a:pPr algn="ctr">
              <a:lnSpc>
                <a:spcPts val="6855"/>
              </a:lnSpc>
              <a:spcBef>
                <a:spcPct val="0"/>
              </a:spcBef>
            </a:pPr>
            <a:r>
              <a:rPr lang="en-US" sz="4896">
                <a:solidFill>
                  <a:srgbClr val="000000"/>
                </a:solidFill>
                <a:latin typeface="Gochi Hand"/>
              </a:rPr>
              <a:t>SCUOLA DELL’INFANZIA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97150" y="5711339"/>
            <a:ext cx="968394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3131"/>
                </a:solidFill>
                <a:latin typeface="Gochi Hand"/>
              </a:rPr>
              <a:t>I GIRASOLI DI PONTE PIETRA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24972" y="7045241"/>
            <a:ext cx="15134328" cy="3241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44"/>
              </a:lnSpc>
            </a:pPr>
            <a:r>
              <a:rPr lang="en-US" sz="12828">
                <a:solidFill>
                  <a:srgbClr val="FFD200"/>
                </a:solidFill>
                <a:latin typeface="Vampiro One"/>
              </a:rPr>
              <a:t>4 MAGNIFICI AMICI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476977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656251" y="439856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9" y="0"/>
                </a:lnTo>
                <a:lnTo>
                  <a:pt x="1233769" y="1177688"/>
                </a:lnTo>
                <a:lnTo>
                  <a:pt x="0" y="11776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46022" y="4753085"/>
            <a:ext cx="9762455" cy="9396363"/>
          </a:xfrm>
          <a:custGeom>
            <a:avLst/>
            <a:gdLst/>
            <a:ahLst/>
            <a:cxnLst/>
            <a:rect l="l" t="t" r="r" b="b"/>
            <a:pathLst>
              <a:path w="9762455" h="9396363">
                <a:moveTo>
                  <a:pt x="0" y="0"/>
                </a:moveTo>
                <a:lnTo>
                  <a:pt x="9762456" y="0"/>
                </a:lnTo>
                <a:lnTo>
                  <a:pt x="9762456" y="9396364"/>
                </a:lnTo>
                <a:lnTo>
                  <a:pt x="0" y="939636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alphaModFix amt="59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675887" y="8028423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3" y="0"/>
                </a:lnTo>
                <a:lnTo>
                  <a:pt x="4014413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8807478" y="8634776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3" y="0"/>
                </a:lnTo>
                <a:lnTo>
                  <a:pt x="4014413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153953" y="8634776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2" y="0"/>
                </a:lnTo>
                <a:lnTo>
                  <a:pt x="4014412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 rot="174156">
            <a:off x="8910357" y="2659385"/>
            <a:ext cx="6985235" cy="698523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0" cstate="email"/>
              <a:stretch>
                <a:fillRect l="-16666" r="-1666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8653911" y="456520"/>
            <a:ext cx="8605389" cy="179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60"/>
              </a:lnSpc>
            </a:pPr>
            <a:r>
              <a:rPr lang="en-US" sz="8242" spc="-288" dirty="0">
                <a:solidFill>
                  <a:srgbClr val="F80505"/>
                </a:solidFill>
                <a:latin typeface="Brightwall"/>
              </a:rPr>
              <a:t>IL FUOCO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5206" y="9332884"/>
            <a:ext cx="7157937" cy="863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7"/>
              </a:lnSpc>
            </a:pPr>
            <a:r>
              <a:rPr lang="en-US" sz="5005">
                <a:solidFill>
                  <a:srgbClr val="F80505"/>
                </a:solidFill>
                <a:latin typeface="Gochi Hand"/>
              </a:rPr>
              <a:t>I PERICOLI DEL FUOCO </a:t>
            </a:r>
          </a:p>
        </p:txBody>
      </p:sp>
      <p:sp>
        <p:nvSpPr>
          <p:cNvPr id="14" name="TextBox 14"/>
          <p:cNvSpPr txBox="1"/>
          <p:nvPr/>
        </p:nvSpPr>
        <p:spPr>
          <a:xfrm rot="-390261">
            <a:off x="430987" y="2429896"/>
            <a:ext cx="8148453" cy="247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80505"/>
                </a:solidFill>
                <a:latin typeface="Chromium One"/>
              </a:rPr>
              <a:t>SUPEREROI: </a:t>
            </a:r>
          </a:p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F80505"/>
                </a:solidFill>
                <a:latin typeface="Chromium One"/>
              </a:rPr>
              <a:t>I POMPIERI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348479" y="-1080297"/>
            <a:ext cx="9762455" cy="9396363"/>
          </a:xfrm>
          <a:custGeom>
            <a:avLst/>
            <a:gdLst/>
            <a:ahLst/>
            <a:cxnLst/>
            <a:rect l="l" t="t" r="r" b="b"/>
            <a:pathLst>
              <a:path w="9762455" h="9396363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59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alphaModFix amt="46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393368">
            <a:off x="8945402" y="3186843"/>
            <a:ext cx="6737552" cy="673755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8" cstate="email"/>
              <a:stretch>
                <a:fillRect l="-16666" r="-1666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147068" y="419100"/>
            <a:ext cx="12002146" cy="274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34"/>
              </a:lnSpc>
            </a:pPr>
            <a:r>
              <a:rPr lang="en-US" sz="12544" spc="-439" dirty="0">
                <a:solidFill>
                  <a:srgbClr val="004AAD"/>
                </a:solidFill>
                <a:latin typeface="Brightwall"/>
              </a:rPr>
              <a:t>L’ARIA </a:t>
            </a:r>
          </a:p>
        </p:txBody>
      </p:sp>
      <p:sp>
        <p:nvSpPr>
          <p:cNvPr id="10" name="TextBox 10"/>
          <p:cNvSpPr txBox="1"/>
          <p:nvPr/>
        </p:nvSpPr>
        <p:spPr>
          <a:xfrm rot="-249263">
            <a:off x="428722" y="667103"/>
            <a:ext cx="8208005" cy="6341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4"/>
              </a:lnSpc>
            </a:pPr>
            <a:r>
              <a:rPr lang="en-US" sz="2789">
                <a:solidFill>
                  <a:srgbClr val="000000"/>
                </a:solidFill>
                <a:latin typeface="Open Sans Bold"/>
              </a:rPr>
              <a:t>·percepire l’aria (osserviamo le foglie che cadono  e spinte dal vento, il nostro soffio, il soffio di un amico…);</a:t>
            </a:r>
          </a:p>
          <a:p>
            <a:pPr algn="ctr">
              <a:lnSpc>
                <a:spcPts val="3904"/>
              </a:lnSpc>
            </a:pPr>
            <a:r>
              <a:rPr lang="en-US" sz="2789">
                <a:solidFill>
                  <a:srgbClr val="000000"/>
                </a:solidFill>
                <a:latin typeface="Open Sans Bold"/>
              </a:rPr>
              <a:t>·annusare l’aria; (scopriamo l’odore dell’aria dopo la pioggia,  quando fioriscono alcune piante ….)</a:t>
            </a:r>
          </a:p>
          <a:p>
            <a:pPr algn="ctr">
              <a:lnSpc>
                <a:spcPts val="3904"/>
              </a:lnSpc>
            </a:pPr>
            <a:r>
              <a:rPr lang="en-US" sz="2789">
                <a:solidFill>
                  <a:srgbClr val="000000"/>
                </a:solidFill>
                <a:latin typeface="Open Sans Bold"/>
              </a:rPr>
              <a:t>·sentire l’aria (sulla pelle, sul viso…)</a:t>
            </a:r>
          </a:p>
          <a:p>
            <a:pPr algn="ctr">
              <a:lnSpc>
                <a:spcPts val="3904"/>
              </a:lnSpc>
            </a:pPr>
            <a:r>
              <a:rPr lang="en-US" sz="2789">
                <a:solidFill>
                  <a:srgbClr val="000000"/>
                </a:solidFill>
                <a:latin typeface="Open Sans Bold"/>
              </a:rPr>
              <a:t>·sperimentare le diverse forze dell’aria (soffio, phon, ventilatore…)</a:t>
            </a:r>
          </a:p>
          <a:p>
            <a:pPr algn="ctr">
              <a:lnSpc>
                <a:spcPts val="3904"/>
              </a:lnSpc>
            </a:pPr>
            <a:r>
              <a:rPr lang="en-US" sz="2789">
                <a:solidFill>
                  <a:srgbClr val="000000"/>
                </a:solidFill>
                <a:latin typeface="Open Sans Bold"/>
              </a:rPr>
              <a:t>Creare, inventare, giocare (bolle di sapone, gli aquiloni, le girandole, gli aerei di carta…giochi psicomotori di respirazione…)</a:t>
            </a:r>
          </a:p>
          <a:p>
            <a:pPr algn="ctr">
              <a:lnSpc>
                <a:spcPts val="3904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476977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656251" y="439856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9" y="0"/>
                </a:lnTo>
                <a:lnTo>
                  <a:pt x="1233769" y="1177688"/>
                </a:lnTo>
                <a:lnTo>
                  <a:pt x="0" y="11776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46022" y="4753085"/>
            <a:ext cx="9762455" cy="9396363"/>
          </a:xfrm>
          <a:custGeom>
            <a:avLst/>
            <a:gdLst/>
            <a:ahLst/>
            <a:cxnLst/>
            <a:rect l="l" t="t" r="r" b="b"/>
            <a:pathLst>
              <a:path w="9762455" h="9396363">
                <a:moveTo>
                  <a:pt x="0" y="0"/>
                </a:moveTo>
                <a:lnTo>
                  <a:pt x="9762456" y="0"/>
                </a:lnTo>
                <a:lnTo>
                  <a:pt x="9762456" y="9396364"/>
                </a:lnTo>
                <a:lnTo>
                  <a:pt x="0" y="939636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alphaModFix amt="59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675887" y="8028423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3" y="0"/>
                </a:lnTo>
                <a:lnTo>
                  <a:pt x="4014413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24391" y="8878418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3" y="0"/>
                </a:lnTo>
                <a:lnTo>
                  <a:pt x="4014413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95757" y="8075535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2" y="0"/>
                </a:lnTo>
                <a:lnTo>
                  <a:pt x="4014412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 rot="-387546">
            <a:off x="9996078" y="2825726"/>
            <a:ext cx="7085238" cy="708523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0" cstate="email"/>
              <a:stretch>
                <a:fillRect l="-16666" r="-1666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174156">
            <a:off x="1561839" y="1968228"/>
            <a:ext cx="5569715" cy="556971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1" cstate="email"/>
              <a:stretch>
                <a:fillRect l="-16666" r="-16666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72895" y="8109189"/>
            <a:ext cx="6517405" cy="174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7"/>
              </a:lnSpc>
            </a:pPr>
            <a:r>
              <a:rPr lang="en-US" sz="5005">
                <a:solidFill>
                  <a:srgbClr val="004AAD"/>
                </a:solidFill>
                <a:latin typeface="Gochi Hand"/>
              </a:rPr>
              <a:t>L’ARIA E’ TUTT’INTORNO</a:t>
            </a:r>
          </a:p>
          <a:p>
            <a:pPr algn="ctr">
              <a:lnSpc>
                <a:spcPts val="7007"/>
              </a:lnSpc>
            </a:pPr>
            <a:r>
              <a:rPr lang="en-US" sz="5005">
                <a:solidFill>
                  <a:srgbClr val="004AAD"/>
                </a:solidFill>
                <a:latin typeface="Gochi Hand"/>
              </a:rPr>
              <a:t> A NOI...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83093" y="266700"/>
            <a:ext cx="12002146" cy="274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34"/>
              </a:lnSpc>
            </a:pPr>
            <a:r>
              <a:rPr lang="en-US" sz="12544" spc="-439" dirty="0">
                <a:solidFill>
                  <a:srgbClr val="004AAD"/>
                </a:solidFill>
                <a:latin typeface="Brightwall"/>
              </a:rPr>
              <a:t>L’ARIA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4357808" y="3715376"/>
            <a:ext cx="325286" cy="38495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12791484" y="4560609"/>
            <a:ext cx="325286" cy="38495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15467511" y="3907853"/>
            <a:ext cx="325286" cy="38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476977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656251" y="439856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9" y="0"/>
                </a:lnTo>
                <a:lnTo>
                  <a:pt x="1233769" y="1177688"/>
                </a:lnTo>
                <a:lnTo>
                  <a:pt x="0" y="11776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46022" y="4753085"/>
            <a:ext cx="9762455" cy="9396363"/>
          </a:xfrm>
          <a:custGeom>
            <a:avLst/>
            <a:gdLst/>
            <a:ahLst/>
            <a:cxnLst/>
            <a:rect l="l" t="t" r="r" b="b"/>
            <a:pathLst>
              <a:path w="9762455" h="9396363">
                <a:moveTo>
                  <a:pt x="0" y="0"/>
                </a:moveTo>
                <a:lnTo>
                  <a:pt x="9762456" y="0"/>
                </a:lnTo>
                <a:lnTo>
                  <a:pt x="9762456" y="9396364"/>
                </a:lnTo>
                <a:lnTo>
                  <a:pt x="0" y="939636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alphaModFix amt="59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675887" y="8028423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3" y="0"/>
                </a:lnTo>
                <a:lnTo>
                  <a:pt x="4014413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24391" y="8878418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3" y="0"/>
                </a:lnTo>
                <a:lnTo>
                  <a:pt x="4014413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95757" y="8075535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2" y="0"/>
                </a:lnTo>
                <a:lnTo>
                  <a:pt x="4014412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 rot="-387546">
            <a:off x="967580" y="680594"/>
            <a:ext cx="7085238" cy="708523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0" cstate="email"/>
              <a:stretch>
                <a:fillRect l="-16666" r="-1666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387546">
            <a:off x="9284301" y="3396100"/>
            <a:ext cx="5749996" cy="5749996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1" cstate="email"/>
              <a:stretch>
                <a:fillRect l="-16666" r="-16666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911449" y="8037093"/>
            <a:ext cx="6517405" cy="174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7"/>
              </a:lnSpc>
            </a:pPr>
            <a:r>
              <a:rPr lang="en-US" sz="5005">
                <a:solidFill>
                  <a:srgbClr val="004AAD"/>
                </a:solidFill>
                <a:latin typeface="Gochi Hand"/>
              </a:rPr>
              <a:t>L’ARIA E’ DENTRO AI </a:t>
            </a:r>
          </a:p>
          <a:p>
            <a:pPr algn="ctr">
              <a:lnSpc>
                <a:spcPts val="7007"/>
              </a:lnSpc>
            </a:pPr>
            <a:r>
              <a:rPr lang="en-US" sz="5005">
                <a:solidFill>
                  <a:srgbClr val="004AAD"/>
                </a:solidFill>
                <a:latin typeface="Gochi Hand"/>
              </a:rPr>
              <a:t>PALLONCINI .....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11585" y="338817"/>
            <a:ext cx="9673655" cy="274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34"/>
              </a:lnSpc>
            </a:pPr>
            <a:r>
              <a:rPr lang="en-US" sz="12544" spc="-439" dirty="0">
                <a:solidFill>
                  <a:srgbClr val="004AAD"/>
                </a:solidFill>
                <a:latin typeface="Brightwall"/>
              </a:rPr>
              <a:t>L’ARIA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6106254" y="4753085"/>
            <a:ext cx="584045" cy="69117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12826237" y="6134549"/>
            <a:ext cx="278027" cy="32902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11314605" y="6463575"/>
            <a:ext cx="325286" cy="38495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6848942" y="3506854"/>
            <a:ext cx="325286" cy="38495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5170151" y="3838260"/>
            <a:ext cx="325286" cy="38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476977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656251" y="439856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9" y="0"/>
                </a:lnTo>
                <a:lnTo>
                  <a:pt x="1233769" y="1177688"/>
                </a:lnTo>
                <a:lnTo>
                  <a:pt x="0" y="11776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46022" y="4753085"/>
            <a:ext cx="9762455" cy="9396363"/>
          </a:xfrm>
          <a:custGeom>
            <a:avLst/>
            <a:gdLst/>
            <a:ahLst/>
            <a:cxnLst/>
            <a:rect l="l" t="t" r="r" b="b"/>
            <a:pathLst>
              <a:path w="9762455" h="9396363">
                <a:moveTo>
                  <a:pt x="0" y="0"/>
                </a:moveTo>
                <a:lnTo>
                  <a:pt x="9762456" y="0"/>
                </a:lnTo>
                <a:lnTo>
                  <a:pt x="9762456" y="9396364"/>
                </a:lnTo>
                <a:lnTo>
                  <a:pt x="0" y="939636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alphaModFix amt="59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675887" y="8028423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3" y="0"/>
                </a:lnTo>
                <a:lnTo>
                  <a:pt x="4014413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24391" y="8878418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3" y="0"/>
                </a:lnTo>
                <a:lnTo>
                  <a:pt x="4014413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95757" y="8075535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2" y="0"/>
                </a:lnTo>
                <a:lnTo>
                  <a:pt x="4014412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 rot="-387546">
            <a:off x="376037" y="519524"/>
            <a:ext cx="7085238" cy="708523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0" cstate="email"/>
              <a:stretch>
                <a:fillRect t="-16666" b="-1666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174156">
            <a:off x="10516226" y="3744104"/>
            <a:ext cx="5569715" cy="556971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1" cstate="email"/>
              <a:stretch>
                <a:fillRect t="-16666" b="-16666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714362" y="7876023"/>
            <a:ext cx="7664416" cy="174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7"/>
              </a:lnSpc>
            </a:pPr>
            <a:r>
              <a:rPr lang="en-US" sz="5005">
                <a:solidFill>
                  <a:srgbClr val="004AAD"/>
                </a:solidFill>
                <a:latin typeface="Gochi Hand"/>
              </a:rPr>
              <a:t>L’ARIA E’ IL SOFFIO CHE </a:t>
            </a:r>
          </a:p>
          <a:p>
            <a:pPr algn="ctr">
              <a:lnSpc>
                <a:spcPts val="7007"/>
              </a:lnSpc>
            </a:pPr>
            <a:r>
              <a:rPr lang="en-US" sz="5005">
                <a:solidFill>
                  <a:srgbClr val="004AAD"/>
                </a:solidFill>
                <a:latin typeface="Gochi Hand"/>
              </a:rPr>
              <a:t>ESCE DA DENTRO DI NOI.....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57154" y="262617"/>
            <a:ext cx="12002146" cy="274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34"/>
              </a:lnSpc>
            </a:pPr>
            <a:r>
              <a:rPr lang="en-US" sz="12544" spc="-439" dirty="0">
                <a:solidFill>
                  <a:srgbClr val="004AAD"/>
                </a:solidFill>
                <a:latin typeface="Brightwall"/>
              </a:rPr>
              <a:t>L’ARIA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2875446" y="2793432"/>
            <a:ext cx="325286" cy="38495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3431597" y="2485651"/>
            <a:ext cx="325286" cy="38495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13301084" y="4560609"/>
            <a:ext cx="325286" cy="38495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14516443" y="5459673"/>
            <a:ext cx="325286" cy="38495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11921620" y="4368132"/>
            <a:ext cx="325286" cy="38495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11758977" y="5267196"/>
            <a:ext cx="325286" cy="38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464074" y="0"/>
            <a:ext cx="5993645" cy="4540417"/>
            <a:chOff x="0" y="0"/>
            <a:chExt cx="7991527" cy="6053890"/>
          </a:xfrm>
        </p:grpSpPr>
        <p:sp>
          <p:nvSpPr>
            <p:cNvPr id="6" name="Freeform 6"/>
            <p:cNvSpPr/>
            <p:nvPr/>
          </p:nvSpPr>
          <p:spPr>
            <a:xfrm>
              <a:off x="987253" y="0"/>
              <a:ext cx="5352550" cy="1070510"/>
            </a:xfrm>
            <a:custGeom>
              <a:avLst/>
              <a:gdLst/>
              <a:ahLst/>
              <a:cxnLst/>
              <a:rect l="l" t="t" r="r" b="b"/>
              <a:pathLst>
                <a:path w="5352550" h="1070510">
                  <a:moveTo>
                    <a:pt x="0" y="0"/>
                  </a:moveTo>
                  <a:lnTo>
                    <a:pt x="5352550" y="0"/>
                  </a:lnTo>
                  <a:lnTo>
                    <a:pt x="5352550" y="1070510"/>
                  </a:lnTo>
                  <a:lnTo>
                    <a:pt x="0" y="1070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10732341">
              <a:off x="494612" y="1004059"/>
              <a:ext cx="6679907" cy="1335981"/>
            </a:xfrm>
            <a:custGeom>
              <a:avLst/>
              <a:gdLst/>
              <a:ahLst/>
              <a:cxnLst/>
              <a:rect l="l" t="t" r="r" b="b"/>
              <a:pathLst>
                <a:path w="6679907" h="1335981">
                  <a:moveTo>
                    <a:pt x="0" y="0"/>
                  </a:moveTo>
                  <a:lnTo>
                    <a:pt x="6679907" y="0"/>
                  </a:lnTo>
                  <a:lnTo>
                    <a:pt x="6679907" y="1335981"/>
                  </a:lnTo>
                  <a:lnTo>
                    <a:pt x="0" y="1335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10800000">
              <a:off x="461503" y="2198013"/>
              <a:ext cx="7371520" cy="1474304"/>
            </a:xfrm>
            <a:custGeom>
              <a:avLst/>
              <a:gdLst/>
              <a:ahLst/>
              <a:cxnLst/>
              <a:rect l="l" t="t" r="r" b="b"/>
              <a:pathLst>
                <a:path w="7371520" h="1474304">
                  <a:moveTo>
                    <a:pt x="0" y="0"/>
                  </a:moveTo>
                  <a:lnTo>
                    <a:pt x="7371520" y="0"/>
                  </a:lnTo>
                  <a:lnTo>
                    <a:pt x="7371520" y="1474304"/>
                  </a:lnTo>
                  <a:lnTo>
                    <a:pt x="0" y="1474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40628" y="3575044"/>
              <a:ext cx="5352550" cy="1070510"/>
            </a:xfrm>
            <a:custGeom>
              <a:avLst/>
              <a:gdLst/>
              <a:ahLst/>
              <a:cxnLst/>
              <a:rect l="l" t="t" r="r" b="b"/>
              <a:pathLst>
                <a:path w="5352550" h="1070510">
                  <a:moveTo>
                    <a:pt x="0" y="0"/>
                  </a:moveTo>
                  <a:lnTo>
                    <a:pt x="5352550" y="0"/>
                  </a:lnTo>
                  <a:lnTo>
                    <a:pt x="5352550" y="1070510"/>
                  </a:lnTo>
                  <a:lnTo>
                    <a:pt x="0" y="1070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0800000">
              <a:off x="0" y="4455584"/>
              <a:ext cx="7991527" cy="1598305"/>
            </a:xfrm>
            <a:custGeom>
              <a:avLst/>
              <a:gdLst/>
              <a:ahLst/>
              <a:cxnLst/>
              <a:rect l="l" t="t" r="r" b="b"/>
              <a:pathLst>
                <a:path w="7991527" h="1598305">
                  <a:moveTo>
                    <a:pt x="0" y="0"/>
                  </a:moveTo>
                  <a:lnTo>
                    <a:pt x="7991527" y="0"/>
                  </a:lnTo>
                  <a:lnTo>
                    <a:pt x="7991527" y="1598306"/>
                  </a:lnTo>
                  <a:lnTo>
                    <a:pt x="0" y="159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10493945">
            <a:off x="313707" y="2354885"/>
            <a:ext cx="10003046" cy="7502284"/>
          </a:xfrm>
          <a:custGeom>
            <a:avLst/>
            <a:gdLst/>
            <a:ahLst/>
            <a:cxnLst/>
            <a:rect l="l" t="t" r="r" b="b"/>
            <a:pathLst>
              <a:path w="10003046" h="7502284">
                <a:moveTo>
                  <a:pt x="0" y="0"/>
                </a:moveTo>
                <a:lnTo>
                  <a:pt x="10003046" y="0"/>
                </a:lnTo>
                <a:lnTo>
                  <a:pt x="10003046" y="7502285"/>
                </a:lnTo>
                <a:lnTo>
                  <a:pt x="0" y="750228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750076" y="263819"/>
            <a:ext cx="11521470" cy="1679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95"/>
              </a:lnSpc>
            </a:pPr>
            <a:r>
              <a:rPr lang="en-US" sz="7681" spc="-268" dirty="0">
                <a:solidFill>
                  <a:srgbClr val="02540A"/>
                </a:solidFill>
                <a:latin typeface="Brightwall"/>
              </a:rPr>
              <a:t>LA TERRA </a:t>
            </a:r>
          </a:p>
        </p:txBody>
      </p:sp>
      <p:sp>
        <p:nvSpPr>
          <p:cNvPr id="13" name="TextBox 13"/>
          <p:cNvSpPr txBox="1"/>
          <p:nvPr/>
        </p:nvSpPr>
        <p:spPr>
          <a:xfrm rot="269777">
            <a:off x="10691680" y="2132315"/>
            <a:ext cx="7204470" cy="561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09" spc="58">
                <a:solidFill>
                  <a:srgbClr val="023407"/>
                </a:solidFill>
                <a:latin typeface="Gochi Hand"/>
              </a:rPr>
              <a:t>·Osservare la terra (le diversità di terreno, di composizione, di colore..)</a:t>
            </a:r>
          </a:p>
          <a:p>
            <a:pPr algn="ctr">
              <a:lnSpc>
                <a:spcPts val="4073"/>
              </a:lnSpc>
            </a:pPr>
            <a:r>
              <a:rPr lang="en-US" sz="2909" spc="58">
                <a:solidFill>
                  <a:srgbClr val="023407"/>
                </a:solidFill>
                <a:latin typeface="Gochi Hand"/>
              </a:rPr>
              <a:t>·Annusare la terra</a:t>
            </a:r>
          </a:p>
          <a:p>
            <a:pPr algn="ctr">
              <a:lnSpc>
                <a:spcPts val="4073"/>
              </a:lnSpc>
            </a:pPr>
            <a:r>
              <a:rPr lang="en-US" sz="2909" spc="58">
                <a:solidFill>
                  <a:srgbClr val="023407"/>
                </a:solidFill>
                <a:latin typeface="Gochi Hand"/>
              </a:rPr>
              <a:t>·Toccare la terra (giocare, travasare, impastare, scavare, lavorare, seminare, piantare)</a:t>
            </a:r>
          </a:p>
          <a:p>
            <a:pPr algn="ctr">
              <a:lnSpc>
                <a:spcPts val="4073"/>
              </a:lnSpc>
            </a:pPr>
            <a:r>
              <a:rPr lang="en-US" sz="2909" spc="58">
                <a:solidFill>
                  <a:srgbClr val="023407"/>
                </a:solidFill>
                <a:latin typeface="Gochi Hand"/>
              </a:rPr>
              <a:t>·Le regole della terra (non inquinare, non sporcare, rispettare…)</a:t>
            </a:r>
          </a:p>
          <a:p>
            <a:pPr algn="ctr">
              <a:lnSpc>
                <a:spcPts val="4073"/>
              </a:lnSpc>
            </a:pPr>
            <a:r>
              <a:rPr lang="en-US" sz="2909" spc="58">
                <a:solidFill>
                  <a:srgbClr val="023407"/>
                </a:solidFill>
                <a:latin typeface="Gochi Hand"/>
              </a:rPr>
              <a:t>Creare, inventare, giocare (I Colori della terra, piantiamo e facciamo crescere le piantine </a:t>
            </a:r>
          </a:p>
        </p:txBody>
      </p:sp>
      <p:sp>
        <p:nvSpPr>
          <p:cNvPr id="14" name="Freeform 14"/>
          <p:cNvSpPr/>
          <p:nvPr/>
        </p:nvSpPr>
        <p:spPr>
          <a:xfrm rot="10493945">
            <a:off x="466107" y="2507285"/>
            <a:ext cx="10003046" cy="7502284"/>
          </a:xfrm>
          <a:custGeom>
            <a:avLst/>
            <a:gdLst/>
            <a:ahLst/>
            <a:cxnLst/>
            <a:rect l="l" t="t" r="r" b="b"/>
            <a:pathLst>
              <a:path w="10003046" h="7502284">
                <a:moveTo>
                  <a:pt x="0" y="0"/>
                </a:moveTo>
                <a:lnTo>
                  <a:pt x="10003046" y="0"/>
                </a:lnTo>
                <a:lnTo>
                  <a:pt x="10003046" y="7502285"/>
                </a:lnTo>
                <a:lnTo>
                  <a:pt x="0" y="750228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464074" y="0"/>
            <a:ext cx="5993645" cy="4540417"/>
            <a:chOff x="0" y="0"/>
            <a:chExt cx="7991527" cy="6053890"/>
          </a:xfrm>
        </p:grpSpPr>
        <p:sp>
          <p:nvSpPr>
            <p:cNvPr id="6" name="Freeform 6"/>
            <p:cNvSpPr/>
            <p:nvPr/>
          </p:nvSpPr>
          <p:spPr>
            <a:xfrm>
              <a:off x="987253" y="0"/>
              <a:ext cx="5352550" cy="1070510"/>
            </a:xfrm>
            <a:custGeom>
              <a:avLst/>
              <a:gdLst/>
              <a:ahLst/>
              <a:cxnLst/>
              <a:rect l="l" t="t" r="r" b="b"/>
              <a:pathLst>
                <a:path w="5352550" h="1070510">
                  <a:moveTo>
                    <a:pt x="0" y="0"/>
                  </a:moveTo>
                  <a:lnTo>
                    <a:pt x="5352550" y="0"/>
                  </a:lnTo>
                  <a:lnTo>
                    <a:pt x="5352550" y="1070510"/>
                  </a:lnTo>
                  <a:lnTo>
                    <a:pt x="0" y="1070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10732341">
              <a:off x="494612" y="1004059"/>
              <a:ext cx="6679907" cy="1335981"/>
            </a:xfrm>
            <a:custGeom>
              <a:avLst/>
              <a:gdLst/>
              <a:ahLst/>
              <a:cxnLst/>
              <a:rect l="l" t="t" r="r" b="b"/>
              <a:pathLst>
                <a:path w="6679907" h="1335981">
                  <a:moveTo>
                    <a:pt x="0" y="0"/>
                  </a:moveTo>
                  <a:lnTo>
                    <a:pt x="6679907" y="0"/>
                  </a:lnTo>
                  <a:lnTo>
                    <a:pt x="6679907" y="1335981"/>
                  </a:lnTo>
                  <a:lnTo>
                    <a:pt x="0" y="1335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10800000">
              <a:off x="461503" y="2198013"/>
              <a:ext cx="7371520" cy="1474304"/>
            </a:xfrm>
            <a:custGeom>
              <a:avLst/>
              <a:gdLst/>
              <a:ahLst/>
              <a:cxnLst/>
              <a:rect l="l" t="t" r="r" b="b"/>
              <a:pathLst>
                <a:path w="7371520" h="1474304">
                  <a:moveTo>
                    <a:pt x="0" y="0"/>
                  </a:moveTo>
                  <a:lnTo>
                    <a:pt x="7371520" y="0"/>
                  </a:lnTo>
                  <a:lnTo>
                    <a:pt x="7371520" y="1474304"/>
                  </a:lnTo>
                  <a:lnTo>
                    <a:pt x="0" y="1474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40628" y="3575044"/>
              <a:ext cx="5352550" cy="1070510"/>
            </a:xfrm>
            <a:custGeom>
              <a:avLst/>
              <a:gdLst/>
              <a:ahLst/>
              <a:cxnLst/>
              <a:rect l="l" t="t" r="r" b="b"/>
              <a:pathLst>
                <a:path w="5352550" h="1070510">
                  <a:moveTo>
                    <a:pt x="0" y="0"/>
                  </a:moveTo>
                  <a:lnTo>
                    <a:pt x="5352550" y="0"/>
                  </a:lnTo>
                  <a:lnTo>
                    <a:pt x="5352550" y="1070510"/>
                  </a:lnTo>
                  <a:lnTo>
                    <a:pt x="0" y="1070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0800000">
              <a:off x="0" y="4455584"/>
              <a:ext cx="7991527" cy="1598305"/>
            </a:xfrm>
            <a:custGeom>
              <a:avLst/>
              <a:gdLst/>
              <a:ahLst/>
              <a:cxnLst/>
              <a:rect l="l" t="t" r="r" b="b"/>
              <a:pathLst>
                <a:path w="7991527" h="1598305">
                  <a:moveTo>
                    <a:pt x="0" y="0"/>
                  </a:moveTo>
                  <a:lnTo>
                    <a:pt x="7991527" y="0"/>
                  </a:lnTo>
                  <a:lnTo>
                    <a:pt x="7991527" y="1598306"/>
                  </a:lnTo>
                  <a:lnTo>
                    <a:pt x="0" y="159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4959818" y="263819"/>
            <a:ext cx="11521470" cy="1679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95"/>
              </a:lnSpc>
            </a:pPr>
            <a:r>
              <a:rPr lang="en-US" sz="7681" spc="-268" dirty="0">
                <a:solidFill>
                  <a:srgbClr val="02540A"/>
                </a:solidFill>
                <a:latin typeface="Brightwall"/>
              </a:rPr>
              <a:t>LA TERRA 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387546">
            <a:off x="818209" y="1071824"/>
            <a:ext cx="6490273" cy="649027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1" cstate="email"/>
              <a:stretch>
                <a:fillRect l="-16666" r="-16666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387546">
            <a:off x="10540175" y="1645198"/>
            <a:ext cx="6380491" cy="6380491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2" cstate="email"/>
              <a:stretch>
                <a:fillRect l="-16666" r="-16666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6075645" y="7253925"/>
            <a:ext cx="4851946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2540A"/>
                </a:solidFill>
                <a:latin typeface="Gochi Hand"/>
              </a:rPr>
              <a:t>IN FATTORIA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2540A"/>
                </a:solidFill>
                <a:latin typeface="Gochi Hand"/>
              </a:rPr>
              <a:t>PER CONOSCERE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2540A"/>
                </a:solidFill>
                <a:latin typeface="Gochi Hand"/>
              </a:rPr>
              <a:t>LA TERRA ....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11021" y="8269072"/>
            <a:ext cx="6576979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2540A"/>
                </a:solidFill>
                <a:latin typeface="Gochi Hand"/>
              </a:rPr>
              <a:t>E PIANTARE I NOSTRI SEMINI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464074" y="0"/>
            <a:ext cx="5993645" cy="4540417"/>
            <a:chOff x="0" y="0"/>
            <a:chExt cx="7991527" cy="6053890"/>
          </a:xfrm>
        </p:grpSpPr>
        <p:sp>
          <p:nvSpPr>
            <p:cNvPr id="6" name="Freeform 6"/>
            <p:cNvSpPr/>
            <p:nvPr/>
          </p:nvSpPr>
          <p:spPr>
            <a:xfrm>
              <a:off x="987253" y="0"/>
              <a:ext cx="5352550" cy="1070510"/>
            </a:xfrm>
            <a:custGeom>
              <a:avLst/>
              <a:gdLst/>
              <a:ahLst/>
              <a:cxnLst/>
              <a:rect l="l" t="t" r="r" b="b"/>
              <a:pathLst>
                <a:path w="5352550" h="1070510">
                  <a:moveTo>
                    <a:pt x="0" y="0"/>
                  </a:moveTo>
                  <a:lnTo>
                    <a:pt x="5352550" y="0"/>
                  </a:lnTo>
                  <a:lnTo>
                    <a:pt x="5352550" y="1070510"/>
                  </a:lnTo>
                  <a:lnTo>
                    <a:pt x="0" y="1070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10732341">
              <a:off x="494612" y="1004059"/>
              <a:ext cx="6679907" cy="1335981"/>
            </a:xfrm>
            <a:custGeom>
              <a:avLst/>
              <a:gdLst/>
              <a:ahLst/>
              <a:cxnLst/>
              <a:rect l="l" t="t" r="r" b="b"/>
              <a:pathLst>
                <a:path w="6679907" h="1335981">
                  <a:moveTo>
                    <a:pt x="0" y="0"/>
                  </a:moveTo>
                  <a:lnTo>
                    <a:pt x="6679907" y="0"/>
                  </a:lnTo>
                  <a:lnTo>
                    <a:pt x="6679907" y="1335981"/>
                  </a:lnTo>
                  <a:lnTo>
                    <a:pt x="0" y="1335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10800000">
              <a:off x="461503" y="2198013"/>
              <a:ext cx="7371520" cy="1474304"/>
            </a:xfrm>
            <a:custGeom>
              <a:avLst/>
              <a:gdLst/>
              <a:ahLst/>
              <a:cxnLst/>
              <a:rect l="l" t="t" r="r" b="b"/>
              <a:pathLst>
                <a:path w="7371520" h="1474304">
                  <a:moveTo>
                    <a:pt x="0" y="0"/>
                  </a:moveTo>
                  <a:lnTo>
                    <a:pt x="7371520" y="0"/>
                  </a:lnTo>
                  <a:lnTo>
                    <a:pt x="7371520" y="1474304"/>
                  </a:lnTo>
                  <a:lnTo>
                    <a:pt x="0" y="1474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40628" y="3575044"/>
              <a:ext cx="5352550" cy="1070510"/>
            </a:xfrm>
            <a:custGeom>
              <a:avLst/>
              <a:gdLst/>
              <a:ahLst/>
              <a:cxnLst/>
              <a:rect l="l" t="t" r="r" b="b"/>
              <a:pathLst>
                <a:path w="5352550" h="1070510">
                  <a:moveTo>
                    <a:pt x="0" y="0"/>
                  </a:moveTo>
                  <a:lnTo>
                    <a:pt x="5352550" y="0"/>
                  </a:lnTo>
                  <a:lnTo>
                    <a:pt x="5352550" y="1070510"/>
                  </a:lnTo>
                  <a:lnTo>
                    <a:pt x="0" y="1070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0800000">
              <a:off x="0" y="4455584"/>
              <a:ext cx="7991527" cy="1598305"/>
            </a:xfrm>
            <a:custGeom>
              <a:avLst/>
              <a:gdLst/>
              <a:ahLst/>
              <a:cxnLst/>
              <a:rect l="l" t="t" r="r" b="b"/>
              <a:pathLst>
                <a:path w="7991527" h="1598305">
                  <a:moveTo>
                    <a:pt x="0" y="0"/>
                  </a:moveTo>
                  <a:lnTo>
                    <a:pt x="7991527" y="0"/>
                  </a:lnTo>
                  <a:lnTo>
                    <a:pt x="7991527" y="1598306"/>
                  </a:lnTo>
                  <a:lnTo>
                    <a:pt x="0" y="159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4959818" y="416219"/>
            <a:ext cx="11521470" cy="1679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95"/>
              </a:lnSpc>
            </a:pPr>
            <a:r>
              <a:rPr lang="en-US" sz="7681" spc="-268" dirty="0">
                <a:solidFill>
                  <a:srgbClr val="02540A"/>
                </a:solidFill>
                <a:latin typeface="Brightwall"/>
              </a:rPr>
              <a:t>LA TERRA 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387546">
            <a:off x="344460" y="411390"/>
            <a:ext cx="6490273" cy="649027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1" cstate="email"/>
              <a:stretch>
                <a:fillRect l="-16666" r="-16666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387546">
            <a:off x="8848164" y="2626708"/>
            <a:ext cx="6717127" cy="6717127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2" cstate="email"/>
              <a:stretch>
                <a:fillRect l="-16666" r="-16666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2532749" y="6628130"/>
            <a:ext cx="6572900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2540A"/>
                </a:solidFill>
                <a:latin typeface="Gochi Hand"/>
              </a:rPr>
              <a:t>ASPETTANDO LA PRIMAVERA NELLA TERRA POSSIAMO PIANTARE I FIORI ......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5204286" y="3974796"/>
            <a:ext cx="325286" cy="38495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4797175" y="2793432"/>
            <a:ext cx="325286" cy="38495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4471889" y="2985909"/>
            <a:ext cx="325286" cy="38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21798">
            <a:off x="9042305" y="3012449"/>
            <a:ext cx="6038661" cy="6038661"/>
          </a:xfrm>
          <a:custGeom>
            <a:avLst/>
            <a:gdLst/>
            <a:ahLst/>
            <a:cxnLst/>
            <a:rect l="l" t="t" r="r" b="b"/>
            <a:pathLst>
              <a:path w="6038661" h="6038661">
                <a:moveTo>
                  <a:pt x="0" y="0"/>
                </a:moveTo>
                <a:lnTo>
                  <a:pt x="6038661" y="0"/>
                </a:lnTo>
                <a:lnTo>
                  <a:pt x="6038661" y="6038661"/>
                </a:lnTo>
                <a:lnTo>
                  <a:pt x="0" y="603866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714902">
            <a:off x="1184225" y="969007"/>
            <a:ext cx="5783222" cy="7501711"/>
          </a:xfrm>
          <a:custGeom>
            <a:avLst/>
            <a:gdLst/>
            <a:ahLst/>
            <a:cxnLst/>
            <a:rect l="l" t="t" r="r" b="b"/>
            <a:pathLst>
              <a:path w="5783222" h="7501711">
                <a:moveTo>
                  <a:pt x="0" y="0"/>
                </a:moveTo>
                <a:lnTo>
                  <a:pt x="5783222" y="0"/>
                </a:lnTo>
                <a:lnTo>
                  <a:pt x="5783222" y="7501710"/>
                </a:lnTo>
                <a:lnTo>
                  <a:pt x="0" y="750171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/>
            <a:stretch>
              <a:fillRect t="-2789"/>
            </a:stretch>
          </a:blipFill>
        </p:spPr>
      </p:sp>
      <p:sp>
        <p:nvSpPr>
          <p:cNvPr id="7" name="TextBox 7"/>
          <p:cNvSpPr txBox="1"/>
          <p:nvPr/>
        </p:nvSpPr>
        <p:spPr>
          <a:xfrm rot="-121798">
            <a:off x="7861673" y="2428024"/>
            <a:ext cx="10299848" cy="7323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7"/>
              </a:lnSpc>
            </a:pP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Osservare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l’acqua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(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nei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bicchieri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,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nel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lavello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,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nelle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pozzanghere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,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nel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mare)</a:t>
            </a:r>
          </a:p>
          <a:p>
            <a:pPr algn="ctr">
              <a:lnSpc>
                <a:spcPts val="5307"/>
              </a:lnSpc>
            </a:pP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·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Percepire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/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toccare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l’acqua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(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travasi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,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giochi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in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bacinelle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d’acqua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…)</a:t>
            </a:r>
          </a:p>
          <a:p>
            <a:pPr algn="ctr">
              <a:lnSpc>
                <a:spcPts val="5307"/>
              </a:lnSpc>
            </a:pP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·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Ascoltare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l’acqua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(la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pioggia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,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l’acqua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che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scorre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del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rubinetto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, audio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sonori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…)</a:t>
            </a:r>
          </a:p>
          <a:p>
            <a:pPr algn="ctr">
              <a:lnSpc>
                <a:spcPts val="5307"/>
              </a:lnSpc>
            </a:pP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·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Annusare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l’acqua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e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assaggiare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l’acqua</a:t>
            </a:r>
            <a:endParaRPr lang="en-US" sz="3790" spc="75" dirty="0">
              <a:solidFill>
                <a:srgbClr val="004AAD"/>
              </a:solidFill>
              <a:latin typeface="Gochi Hand"/>
            </a:endParaRPr>
          </a:p>
          <a:p>
            <a:pPr algn="ctr">
              <a:lnSpc>
                <a:spcPts val="5307"/>
              </a:lnSpc>
            </a:pP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·Le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regole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dell’acqua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(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ecologia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ambientale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..no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sprechi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)</a:t>
            </a:r>
          </a:p>
          <a:p>
            <a:pPr algn="ctr">
              <a:lnSpc>
                <a:spcPts val="5307"/>
              </a:lnSpc>
            </a:pP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·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Creare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,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inventare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,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giocare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 (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travasi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,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galleggiamenti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,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immersioni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, </a:t>
            </a:r>
            <a:r>
              <a:rPr lang="en-US" sz="3790" spc="75" dirty="0" err="1">
                <a:solidFill>
                  <a:srgbClr val="004AAD"/>
                </a:solidFill>
                <a:latin typeface="Gochi Hand"/>
              </a:rPr>
              <a:t>acquerelli</a:t>
            </a:r>
            <a:r>
              <a:rPr lang="en-US" sz="3790" spc="75" dirty="0">
                <a:solidFill>
                  <a:srgbClr val="004AAD"/>
                </a:solidFill>
                <a:latin typeface="Gochi Hand"/>
              </a:rPr>
              <a:t>…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39926" y="833756"/>
            <a:ext cx="10443418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4AAD"/>
                </a:solidFill>
                <a:latin typeface="Brightwall"/>
              </a:rPr>
              <a:t>L’ACQUA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1163840" y="1144898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8"/>
                </a:lnTo>
                <a:lnTo>
                  <a:pt x="0" y="11776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175655">
            <a:off x="6135564" y="4296241"/>
            <a:ext cx="5793953" cy="5384335"/>
          </a:xfrm>
          <a:custGeom>
            <a:avLst/>
            <a:gdLst/>
            <a:ahLst/>
            <a:cxnLst/>
            <a:rect l="l" t="t" r="r" b="b"/>
            <a:pathLst>
              <a:path w="5793953" h="5384335">
                <a:moveTo>
                  <a:pt x="0" y="0"/>
                </a:moveTo>
                <a:lnTo>
                  <a:pt x="5793954" y="0"/>
                </a:lnTo>
                <a:lnTo>
                  <a:pt x="5793954" y="5384335"/>
                </a:lnTo>
                <a:lnTo>
                  <a:pt x="0" y="538433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alphaModFix amt="59000"/>
            </a:blip>
            <a:stretch>
              <a:fillRect t="-1786" b="-178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33885" y="6856435"/>
            <a:ext cx="3526754" cy="705351"/>
          </a:xfrm>
          <a:custGeom>
            <a:avLst/>
            <a:gdLst/>
            <a:ahLst/>
            <a:cxnLst/>
            <a:rect l="l" t="t" r="r" b="b"/>
            <a:pathLst>
              <a:path w="3526754" h="705351">
                <a:moveTo>
                  <a:pt x="0" y="0"/>
                </a:moveTo>
                <a:lnTo>
                  <a:pt x="3526754" y="0"/>
                </a:lnTo>
                <a:lnTo>
                  <a:pt x="3526754" y="705350"/>
                </a:lnTo>
                <a:lnTo>
                  <a:pt x="0" y="70535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9364126" y="6747636"/>
            <a:ext cx="3526754" cy="705351"/>
          </a:xfrm>
          <a:custGeom>
            <a:avLst/>
            <a:gdLst/>
            <a:ahLst/>
            <a:cxnLst/>
            <a:rect l="l" t="t" r="r" b="b"/>
            <a:pathLst>
              <a:path w="3526754" h="705351">
                <a:moveTo>
                  <a:pt x="0" y="0"/>
                </a:moveTo>
                <a:lnTo>
                  <a:pt x="3526754" y="0"/>
                </a:lnTo>
                <a:lnTo>
                  <a:pt x="3526754" y="705351"/>
                </a:lnTo>
                <a:lnTo>
                  <a:pt x="0" y="70535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875898" y="266700"/>
            <a:ext cx="8605389" cy="182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49"/>
              </a:lnSpc>
            </a:pPr>
            <a:r>
              <a:rPr lang="en-US" sz="8341" spc="-291" dirty="0">
                <a:solidFill>
                  <a:srgbClr val="004AAD"/>
                </a:solidFill>
                <a:latin typeface="Brightwall"/>
              </a:rPr>
              <a:t>L’ACQUA</a:t>
            </a:r>
            <a:r>
              <a:rPr lang="en-US" sz="8341" spc="-291" dirty="0">
                <a:solidFill>
                  <a:srgbClr val="5E9277"/>
                </a:solidFill>
                <a:latin typeface="Brightwall"/>
              </a:rPr>
              <a:t> </a:t>
            </a:r>
          </a:p>
        </p:txBody>
      </p:sp>
      <p:sp>
        <p:nvSpPr>
          <p:cNvPr id="9" name="Freeform 9"/>
          <p:cNvSpPr/>
          <p:nvPr/>
        </p:nvSpPr>
        <p:spPr>
          <a:xfrm rot="477001">
            <a:off x="971871" y="6000770"/>
            <a:ext cx="4286200" cy="4286200"/>
          </a:xfrm>
          <a:custGeom>
            <a:avLst/>
            <a:gdLst/>
            <a:ahLst/>
            <a:cxnLst/>
            <a:rect l="l" t="t" r="r" b="b"/>
            <a:pathLst>
              <a:path w="4286200" h="4286200">
                <a:moveTo>
                  <a:pt x="0" y="0"/>
                </a:moveTo>
                <a:lnTo>
                  <a:pt x="4286200" y="0"/>
                </a:lnTo>
                <a:lnTo>
                  <a:pt x="4286200" y="4286200"/>
                </a:lnTo>
                <a:lnTo>
                  <a:pt x="0" y="42862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387546">
            <a:off x="1805541" y="468572"/>
            <a:ext cx="6675743" cy="6675743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2" cstate="email"/>
              <a:stretch>
                <a:fillRect t="-16666" b="-16666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153010">
            <a:off x="11958805" y="2098670"/>
            <a:ext cx="6430478" cy="6430478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3" cstate="email"/>
              <a:stretch>
                <a:fillRect t="-16666" b="-16666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780724" y="7552055"/>
            <a:ext cx="6669463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Gochi Hand"/>
              </a:rPr>
              <a:t>PROVIAMO A CAPIRE: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Gochi Hand"/>
              </a:rPr>
              <a:t>SPERIMENTIAMO..</a:t>
            </a:r>
          </a:p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8120701" y="8475980"/>
            <a:ext cx="5773771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Gochi Hand"/>
              </a:rPr>
              <a:t>MA L’ACQUA SI PUO’ MISURARE?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97007" y="1256529"/>
            <a:ext cx="4841440" cy="4659886"/>
          </a:xfrm>
          <a:custGeom>
            <a:avLst/>
            <a:gdLst/>
            <a:ahLst/>
            <a:cxnLst/>
            <a:rect l="l" t="t" r="r" b="b"/>
            <a:pathLst>
              <a:path w="4841440" h="4659886">
                <a:moveTo>
                  <a:pt x="0" y="0"/>
                </a:moveTo>
                <a:lnTo>
                  <a:pt x="4841439" y="0"/>
                </a:lnTo>
                <a:lnTo>
                  <a:pt x="4841439" y="4659885"/>
                </a:lnTo>
                <a:lnTo>
                  <a:pt x="0" y="465988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81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44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alphaModFix amt="46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3357">
            <a:off x="2363530" y="2581383"/>
            <a:ext cx="6665656" cy="6665656"/>
          </a:xfrm>
          <a:custGeom>
            <a:avLst/>
            <a:gdLst/>
            <a:ahLst/>
            <a:cxnLst/>
            <a:rect l="l" t="t" r="r" b="b"/>
            <a:pathLst>
              <a:path w="6665656" h="6665656">
                <a:moveTo>
                  <a:pt x="0" y="0"/>
                </a:moveTo>
                <a:lnTo>
                  <a:pt x="6665657" y="0"/>
                </a:lnTo>
                <a:lnTo>
                  <a:pt x="6665657" y="6665656"/>
                </a:lnTo>
                <a:lnTo>
                  <a:pt x="0" y="666565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401969">
            <a:off x="9658846" y="2224853"/>
            <a:ext cx="6467279" cy="646727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0" cstate="email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0" name="TextBox 10"/>
          <p:cNvSpPr txBox="1"/>
          <p:nvPr/>
        </p:nvSpPr>
        <p:spPr>
          <a:xfrm rot="-103357">
            <a:off x="2541853" y="1181228"/>
            <a:ext cx="6234855" cy="1346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26"/>
              </a:lnSpc>
            </a:pPr>
            <a:r>
              <a:rPr lang="en-US" sz="6171" spc="-216">
                <a:solidFill>
                  <a:srgbClr val="598F73"/>
                </a:solidFill>
                <a:latin typeface="Brightwall"/>
              </a:rPr>
              <a:t>About us</a:t>
            </a:r>
          </a:p>
        </p:txBody>
      </p:sp>
      <p:sp>
        <p:nvSpPr>
          <p:cNvPr id="11" name="TextBox 11"/>
          <p:cNvSpPr txBox="1"/>
          <p:nvPr/>
        </p:nvSpPr>
        <p:spPr>
          <a:xfrm rot="-103357">
            <a:off x="78896" y="2955162"/>
            <a:ext cx="9144893" cy="5476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624" spc="52">
                <a:solidFill>
                  <a:srgbClr val="000000"/>
                </a:solidFill>
                <a:latin typeface="Gochi Hand"/>
              </a:rPr>
              <a:t>Il progetto mira a promuovere la conoscenza di sè in relazione all’ambiente, in cui ci si muove, si esplora, si osserva, si percepisce, ci si emoziona e meraviglia, si crea, inventa, si incontra e gioca, si impara. Il progetto per le sezioni della Scuola dell’Infanzia,  in linea con il progetto di circolo, è pensato come interdisciplinare, con il coinvolgimento di tutte le discipline, costruito su proposte didattiche che si possono differenziare (per livelli di sviluppo, linguaggi, codici, mezzi multimediali, materiali e ambienti di apprendimento) stimolando le intelligenze multiple e comprenderà misure dispensative e compensative per l’inclusione delle fragilità.</a:t>
            </a:r>
          </a:p>
          <a:p>
            <a:pPr algn="ctr">
              <a:lnSpc>
                <a:spcPts val="3674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68924">
            <a:off x="11767815" y="1831304"/>
            <a:ext cx="6038661" cy="6038661"/>
          </a:xfrm>
          <a:custGeom>
            <a:avLst/>
            <a:gdLst/>
            <a:ahLst/>
            <a:cxnLst/>
            <a:rect l="l" t="t" r="r" b="b"/>
            <a:pathLst>
              <a:path w="6038661" h="6038661">
                <a:moveTo>
                  <a:pt x="0" y="0"/>
                </a:moveTo>
                <a:lnTo>
                  <a:pt x="6038662" y="0"/>
                </a:lnTo>
                <a:lnTo>
                  <a:pt x="6038662" y="6038662"/>
                </a:lnTo>
                <a:lnTo>
                  <a:pt x="0" y="603866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70321" y="681356"/>
            <a:ext cx="1341106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4AAD"/>
                </a:solidFill>
                <a:latin typeface="Brightwall"/>
              </a:rPr>
              <a:t>PROTEGGIAMO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387546">
            <a:off x="344460" y="344460"/>
            <a:ext cx="6490273" cy="649027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9" cstate="email"/>
              <a:stretch>
                <a:fillRect l="-16666" r="-16666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0" name="TextBox 10"/>
          <p:cNvSpPr txBox="1"/>
          <p:nvPr/>
        </p:nvSpPr>
        <p:spPr>
          <a:xfrm rot="205442">
            <a:off x="12367474" y="1108570"/>
            <a:ext cx="5735662" cy="6522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9"/>
              </a:lnSpc>
            </a:pPr>
            <a:endParaRPr/>
          </a:p>
          <a:p>
            <a:pPr algn="ctr">
              <a:lnSpc>
                <a:spcPts val="4719"/>
              </a:lnSpc>
            </a:pPr>
            <a:endParaRPr/>
          </a:p>
          <a:p>
            <a:pPr algn="ctr">
              <a:lnSpc>
                <a:spcPts val="4719"/>
              </a:lnSpc>
            </a:pPr>
            <a:r>
              <a:rPr lang="en-US" sz="3371" spc="67">
                <a:solidFill>
                  <a:srgbClr val="004AAD"/>
                </a:solidFill>
                <a:latin typeface="Gochi Hand"/>
              </a:rPr>
              <a:t> I 4 ELEMENTI COSTITUISCONO TUTTO IL MONDO CHE CI CIRCORDA ED E’ MERAVIGLIOSO. IMPARIAMO A PRENDERCENE CURA, NEL NOSTRO PICCOLO SEMPLICEMENTE IMPARANDO A DIFFERENZIARE. </a:t>
            </a:r>
          </a:p>
          <a:p>
            <a:pPr algn="ctr">
              <a:lnSpc>
                <a:spcPts val="4719"/>
              </a:lnSpc>
            </a:pPr>
            <a:endParaRPr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476315">
            <a:off x="5587140" y="3311887"/>
            <a:ext cx="6490273" cy="649027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0" cstate="email"/>
              <a:stretch>
                <a:fillRect l="-16666" r="-16666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6959" t="-18029" r="-7064" b="-344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76986" y="4389852"/>
            <a:ext cx="3061159" cy="3182438"/>
          </a:xfrm>
          <a:custGeom>
            <a:avLst/>
            <a:gdLst/>
            <a:ahLst/>
            <a:cxnLst/>
            <a:rect l="l" t="t" r="r" b="b"/>
            <a:pathLst>
              <a:path w="3061159" h="3182438">
                <a:moveTo>
                  <a:pt x="0" y="0"/>
                </a:moveTo>
                <a:lnTo>
                  <a:pt x="3061160" y="0"/>
                </a:lnTo>
                <a:lnTo>
                  <a:pt x="3061160" y="3182438"/>
                </a:lnTo>
                <a:lnTo>
                  <a:pt x="0" y="318243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70000"/>
            </a:blip>
            <a:stretch>
              <a:fillRect r="-801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6662" y="2976045"/>
            <a:ext cx="7362133" cy="7086053"/>
          </a:xfrm>
          <a:custGeom>
            <a:avLst/>
            <a:gdLst/>
            <a:ahLst/>
            <a:cxnLst/>
            <a:rect l="l" t="t" r="r" b="b"/>
            <a:pathLst>
              <a:path w="7362133" h="7086053">
                <a:moveTo>
                  <a:pt x="0" y="0"/>
                </a:moveTo>
                <a:lnTo>
                  <a:pt x="7362133" y="0"/>
                </a:lnTo>
                <a:lnTo>
                  <a:pt x="7362133" y="7086054"/>
                </a:lnTo>
                <a:lnTo>
                  <a:pt x="0" y="708605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62000"/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5375856" y="3148504"/>
            <a:ext cx="6585878" cy="398402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5375856" y="514350"/>
            <a:ext cx="8312543" cy="167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79"/>
              </a:lnSpc>
            </a:pPr>
            <a:r>
              <a:rPr lang="en-US" sz="7673" spc="-268">
                <a:solidFill>
                  <a:srgbClr val="5E9277"/>
                </a:solidFill>
                <a:latin typeface="Brightwall"/>
              </a:rPr>
              <a:t>Thank you so much!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19459" y="6983477"/>
            <a:ext cx="5037374" cy="59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4"/>
              </a:lnSpc>
              <a:spcBef>
                <a:spcPct val="0"/>
              </a:spcBef>
            </a:pPr>
            <a:r>
              <a:rPr lang="en-US" sz="3510">
                <a:solidFill>
                  <a:srgbClr val="5E9277"/>
                </a:solidFill>
                <a:latin typeface="Antic"/>
              </a:rPr>
              <a:t>MAESTRE;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39190" y="8131377"/>
            <a:ext cx="4789281" cy="52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8"/>
              </a:lnSpc>
              <a:spcBef>
                <a:spcPct val="0"/>
              </a:spcBef>
            </a:pPr>
            <a:r>
              <a:rPr lang="en-US" sz="3020">
                <a:solidFill>
                  <a:srgbClr val="5E9277"/>
                </a:solidFill>
                <a:latin typeface="Antic"/>
              </a:rPr>
              <a:t>MONICA E CRISTINA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93374" y="5781123"/>
            <a:ext cx="5694626" cy="68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8"/>
              </a:lnSpc>
              <a:spcBef>
                <a:spcPct val="0"/>
              </a:spcBef>
            </a:pPr>
            <a:r>
              <a:rPr lang="en-US" sz="3963">
                <a:solidFill>
                  <a:srgbClr val="5E9277"/>
                </a:solidFill>
                <a:latin typeface="Antic"/>
              </a:rPr>
              <a:t>SEZIONE MARGHERITE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39190" y="7622040"/>
            <a:ext cx="4660920" cy="461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2"/>
              </a:lnSpc>
              <a:spcBef>
                <a:spcPct val="0"/>
              </a:spcBef>
            </a:pPr>
            <a:r>
              <a:rPr lang="en-US" sz="2744">
                <a:solidFill>
                  <a:srgbClr val="5E9277"/>
                </a:solidFill>
                <a:latin typeface="Antic"/>
              </a:rPr>
              <a:t>COSTANZA, LETIZIA E VIRNA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62694" y="2867463"/>
            <a:ext cx="6956765" cy="3709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7"/>
              </a:lnSpc>
            </a:pPr>
            <a:r>
              <a:rPr lang="en-US" sz="4894" spc="-171">
                <a:solidFill>
                  <a:srgbClr val="5E9277"/>
                </a:solidFill>
                <a:latin typeface="Brightwall"/>
              </a:rPr>
              <a:t>Scuola dell’Infanzia </a:t>
            </a:r>
          </a:p>
          <a:p>
            <a:pPr algn="ctr">
              <a:lnSpc>
                <a:spcPts val="7487"/>
              </a:lnSpc>
            </a:pPr>
            <a:r>
              <a:rPr lang="en-US" sz="4894" spc="-171">
                <a:solidFill>
                  <a:srgbClr val="5E9277"/>
                </a:solidFill>
                <a:latin typeface="Brightwall"/>
              </a:rPr>
              <a:t>I Girasoli di Ponte Pietra</a:t>
            </a:r>
          </a:p>
          <a:p>
            <a:pPr algn="ctr">
              <a:lnSpc>
                <a:spcPts val="7487"/>
              </a:lnSpc>
            </a:pPr>
            <a:endParaRPr/>
          </a:p>
          <a:p>
            <a:pPr algn="ctr">
              <a:lnSpc>
                <a:spcPts val="7487"/>
              </a:lnSpc>
            </a:pPr>
            <a:r>
              <a:rPr lang="en-US" sz="4894" spc="-171">
                <a:solidFill>
                  <a:srgbClr val="5E9277"/>
                </a:solidFill>
                <a:latin typeface="Brightwall"/>
              </a:rPr>
              <a:t>A.S.2023/2024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15413" y="4698482"/>
            <a:ext cx="5072587" cy="73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8"/>
              </a:lnSpc>
              <a:spcBef>
                <a:spcPct val="0"/>
              </a:spcBef>
            </a:pPr>
            <a:r>
              <a:rPr lang="en-US" sz="4220">
                <a:solidFill>
                  <a:srgbClr val="5E9277"/>
                </a:solidFill>
                <a:latin typeface="Antic"/>
              </a:rPr>
              <a:t>SEZIONE VIOLE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6986" y="8816666"/>
            <a:ext cx="4789281" cy="52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8"/>
              </a:lnSpc>
              <a:spcBef>
                <a:spcPct val="0"/>
              </a:spcBef>
            </a:pPr>
            <a:r>
              <a:rPr lang="en-US" sz="3020">
                <a:solidFill>
                  <a:srgbClr val="5E9277"/>
                </a:solidFill>
                <a:latin typeface="Antic"/>
              </a:rPr>
              <a:t>VALENTINA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97007" y="1256529"/>
            <a:ext cx="4841440" cy="4659886"/>
          </a:xfrm>
          <a:custGeom>
            <a:avLst/>
            <a:gdLst/>
            <a:ahLst/>
            <a:cxnLst/>
            <a:rect l="l" t="t" r="r" b="b"/>
            <a:pathLst>
              <a:path w="4841440" h="4659886">
                <a:moveTo>
                  <a:pt x="0" y="0"/>
                </a:moveTo>
                <a:lnTo>
                  <a:pt x="4841439" y="0"/>
                </a:lnTo>
                <a:lnTo>
                  <a:pt x="4841439" y="4659885"/>
                </a:lnTo>
                <a:lnTo>
                  <a:pt x="0" y="465988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81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44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alphaModFix amt="46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3357">
            <a:off x="2363530" y="2581383"/>
            <a:ext cx="6665656" cy="6665656"/>
          </a:xfrm>
          <a:custGeom>
            <a:avLst/>
            <a:gdLst/>
            <a:ahLst/>
            <a:cxnLst/>
            <a:rect l="l" t="t" r="r" b="b"/>
            <a:pathLst>
              <a:path w="6665656" h="6665656">
                <a:moveTo>
                  <a:pt x="0" y="0"/>
                </a:moveTo>
                <a:lnTo>
                  <a:pt x="6665657" y="0"/>
                </a:lnTo>
                <a:lnTo>
                  <a:pt x="6665657" y="6665656"/>
                </a:lnTo>
                <a:lnTo>
                  <a:pt x="0" y="666565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618955">
            <a:off x="945118" y="502565"/>
            <a:ext cx="5783222" cy="7710963"/>
          </a:xfrm>
          <a:custGeom>
            <a:avLst/>
            <a:gdLst/>
            <a:ahLst/>
            <a:cxnLst/>
            <a:rect l="l" t="t" r="r" b="b"/>
            <a:pathLst>
              <a:path w="5783222" h="7710963">
                <a:moveTo>
                  <a:pt x="0" y="0"/>
                </a:moveTo>
                <a:lnTo>
                  <a:pt x="5783222" y="0"/>
                </a:lnTo>
                <a:lnTo>
                  <a:pt x="5783222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868663" y="305932"/>
            <a:ext cx="6749064" cy="5061798"/>
          </a:xfrm>
          <a:custGeom>
            <a:avLst/>
            <a:gdLst/>
            <a:ahLst/>
            <a:cxnLst/>
            <a:rect l="l" t="t" r="r" b="b"/>
            <a:pathLst>
              <a:path w="6749064" h="5061798">
                <a:moveTo>
                  <a:pt x="0" y="0"/>
                </a:moveTo>
                <a:lnTo>
                  <a:pt x="6749064" y="0"/>
                </a:lnTo>
                <a:lnTo>
                  <a:pt x="6749064" y="5061798"/>
                </a:lnTo>
                <a:lnTo>
                  <a:pt x="0" y="5061798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537852" y="5916414"/>
            <a:ext cx="7750148" cy="4394074"/>
          </a:xfrm>
          <a:custGeom>
            <a:avLst/>
            <a:gdLst/>
            <a:ahLst/>
            <a:cxnLst/>
            <a:rect l="l" t="t" r="r" b="b"/>
            <a:pathLst>
              <a:path w="7750148" h="4394074">
                <a:moveTo>
                  <a:pt x="0" y="0"/>
                </a:moveTo>
                <a:lnTo>
                  <a:pt x="7750148" y="0"/>
                </a:lnTo>
                <a:lnTo>
                  <a:pt x="7750148" y="4394075"/>
                </a:lnTo>
                <a:lnTo>
                  <a:pt x="0" y="4394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/>
            <a:stretch>
              <a:fillRect l="-12662" t="-19909" r="-16406" b="-5082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0" y="8597691"/>
            <a:ext cx="10941758" cy="1419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F80505"/>
                </a:solidFill>
                <a:latin typeface="Open Sans Bold"/>
              </a:rPr>
              <a:t>AMBER CI FA CONOSCERE LA SUA STORIA E CI PRESENTA LE SUE CUGINE....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02132" y="340635"/>
            <a:ext cx="6749064" cy="688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</a:pPr>
            <a:r>
              <a:rPr lang="en-US" sz="4035">
                <a:solidFill>
                  <a:srgbClr val="FAFF00"/>
                </a:solidFill>
                <a:latin typeface="Open Sans Bold"/>
              </a:rPr>
              <a:t>FIAMMETTA GIALLA E...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35602" y="4519509"/>
            <a:ext cx="6515594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7A00"/>
                </a:solidFill>
                <a:latin typeface="Open Sans Bold"/>
              </a:rPr>
              <a:t>FIAMMETTA ARANCIONE</a:t>
            </a:r>
            <a:r>
              <a:rPr lang="en-US" sz="3500">
                <a:solidFill>
                  <a:srgbClr val="FFD200"/>
                </a:solidFill>
                <a:latin typeface="Open Sans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52528" y="-1872484"/>
            <a:ext cx="9762455" cy="9396363"/>
          </a:xfrm>
          <a:custGeom>
            <a:avLst/>
            <a:gdLst/>
            <a:ahLst/>
            <a:cxnLst/>
            <a:rect l="l" t="t" r="r" b="b"/>
            <a:pathLst>
              <a:path w="9762455" h="9396363">
                <a:moveTo>
                  <a:pt x="0" y="0"/>
                </a:moveTo>
                <a:lnTo>
                  <a:pt x="9762456" y="0"/>
                </a:lnTo>
                <a:lnTo>
                  <a:pt x="9762456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59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alphaModFix amt="46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-66675"/>
            <a:ext cx="18288000" cy="1013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Gochi Hand"/>
              </a:rPr>
              <a:t>Traguardi: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Il bambino usa la lingua italiana, arricchisce e precisa il proprio lessico, comprende parole e discorsi, fa ipotesi sui significati.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Sa esprimere e comunicare agli altri emozioni, sentimenti, argomentazioni attraverso il linguaggio verbale che utilizza in differenti situazioni comunicative.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Ragiona sulla lingua, scopre la presenza di lingue diverse, riconosce e sperimenta la pluralità dei linguaggi, si misura con la creatività e la fantasia.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Osserva con attenzione il suo corpo, gli organismi viventi e i loro ambienti, i fenomeni naturali, accorgendosi dei loro cambiamenti.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Si interessa a macchine e strumenti tecnologici, sa scoprirne le funzioni e i possibili usi.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Sviluppare l’attitudine a porre e porsi domande.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Cogliere diversi punti di vista, riflettere e negoziare significati.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Rileva le caratteristiche principali di eventi, oggetti, situazioni, formula ipotesi, ricerca soluzione a situazioni problematica di vita quotidiana.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Utilizzare le nuove tecnologie per giocare, svolgere compiti, acquisire informazioni, con la supervisione dell’insegnante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Il bambino gioca in modo costruttivo e creativo con gli altri, sa argomentare, confrontarsi, sostenere le proprie ragioni con adulti e bambini.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Sviluppa il senso dell’identità personale, percepisce le proprie esigenze e i propri sentimenti, sa esprimerli in modo sempre più adeguato.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Promuove il rispetto verso gli altri, l’ambiente e la natura.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Effettuare valutazioni rispetto alle informazioni, ai compiti, al proprio lavoro, al contesto; valutare alternative, prendere decisioni.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Riconosce i segnali e i ritmi del proprio corpo, le differenze sessuali e di sviluppo e adotta pratiche corrette di cura di sé, di igiene e di sana alimentazione.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ochi Hand"/>
              </a:rPr>
              <a:t>• Il bambino comunica, esprime emozioni, racconta utilizzando le varie possibilità che il linguaggio del corpo consente.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952500"/>
            <a:ext cx="18288000" cy="8126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5"/>
              </a:lnSpc>
              <a:spcBef>
                <a:spcPct val="0"/>
              </a:spcBef>
            </a:pPr>
            <a:r>
              <a:rPr lang="en-US" sz="3296">
                <a:solidFill>
                  <a:srgbClr val="000000"/>
                </a:solidFill>
                <a:latin typeface="Gochi Hand"/>
                <a:sym typeface="Gochi Hand"/>
              </a:rPr>
              <a:t> Lancio comune: visione del cartone “ELEMENTAL”</a:t>
            </a:r>
          </a:p>
          <a:p>
            <a:pPr algn="ctr">
              <a:lnSpc>
                <a:spcPts val="4615"/>
              </a:lnSpc>
              <a:spcBef>
                <a:spcPct val="0"/>
              </a:spcBef>
            </a:pPr>
            <a:r>
              <a:rPr lang="en-US" sz="3296">
                <a:solidFill>
                  <a:srgbClr val="000000"/>
                </a:solidFill>
                <a:latin typeface="Gochi Hand"/>
                <a:sym typeface="Gochi Hand"/>
              </a:rPr>
              <a:t> Rilevamento delle conoscenze iniziali tramite (brainstorming, domande guida, disegno, altro...): INTERVISTA CON DOMANDE GUIDA</a:t>
            </a:r>
          </a:p>
          <a:p>
            <a:pPr algn="ctr">
              <a:lnSpc>
                <a:spcPts val="4615"/>
              </a:lnSpc>
              <a:spcBef>
                <a:spcPct val="0"/>
              </a:spcBef>
            </a:pPr>
            <a:r>
              <a:rPr lang="en-US" sz="3296">
                <a:solidFill>
                  <a:srgbClr val="000000"/>
                </a:solidFill>
                <a:latin typeface="Gochi Hand"/>
                <a:sym typeface="Gochi Hand"/>
              </a:rPr>
              <a:t> Attività :</a:t>
            </a:r>
          </a:p>
          <a:p>
            <a:pPr algn="ctr">
              <a:lnSpc>
                <a:spcPts val="4615"/>
              </a:lnSpc>
              <a:spcBef>
                <a:spcPct val="0"/>
              </a:spcBef>
            </a:pPr>
            <a:r>
              <a:rPr lang="en-US" sz="3296">
                <a:solidFill>
                  <a:srgbClr val="000000"/>
                </a:solidFill>
                <a:latin typeface="Gochi Hand"/>
                <a:sym typeface="Gochi Hand"/>
              </a:rPr>
              <a:t> 4 PERCORSI DI APPRENDIMENTO:</a:t>
            </a:r>
          </a:p>
          <a:p>
            <a:pPr algn="ctr">
              <a:lnSpc>
                <a:spcPts val="4615"/>
              </a:lnSpc>
              <a:spcBef>
                <a:spcPct val="0"/>
              </a:spcBef>
            </a:pPr>
            <a:r>
              <a:rPr lang="en-US" sz="3296">
                <a:solidFill>
                  <a:srgbClr val="000000"/>
                </a:solidFill>
                <a:latin typeface="Gochi Hand"/>
                <a:ea typeface="Gochi Hand"/>
                <a:sym typeface="Gochi Hand"/>
              </a:rPr>
              <a:t> 1° PERCORSO IL FUOCO: ottobre-dicembre</a:t>
            </a:r>
          </a:p>
          <a:p>
            <a:pPr algn="ctr">
              <a:lnSpc>
                <a:spcPts val="4615"/>
              </a:lnSpc>
              <a:spcBef>
                <a:spcPct val="0"/>
              </a:spcBef>
            </a:pPr>
            <a:r>
              <a:rPr lang="en-US" sz="3296">
                <a:solidFill>
                  <a:srgbClr val="000000"/>
                </a:solidFill>
                <a:latin typeface="Gochi Hand"/>
                <a:ea typeface="Gochi Hand"/>
                <a:sym typeface="Gochi Hand"/>
              </a:rPr>
              <a:t> 2° PERCORSO L’ARIA : gennaio-aprilE -</a:t>
            </a:r>
          </a:p>
          <a:p>
            <a:pPr algn="ctr">
              <a:lnSpc>
                <a:spcPts val="4615"/>
              </a:lnSpc>
              <a:spcBef>
                <a:spcPct val="0"/>
              </a:spcBef>
            </a:pPr>
            <a:r>
              <a:rPr lang="en-US" sz="3296">
                <a:solidFill>
                  <a:srgbClr val="000000"/>
                </a:solidFill>
                <a:latin typeface="Gochi Hand"/>
                <a:ea typeface="Gochi Hand"/>
                <a:sym typeface="Gochi Hand"/>
              </a:rPr>
              <a:t> 3°PERCORSO LA TERRA: APRILE-MAGGIO </a:t>
            </a:r>
          </a:p>
          <a:p>
            <a:pPr algn="ctr">
              <a:lnSpc>
                <a:spcPts val="4615"/>
              </a:lnSpc>
              <a:spcBef>
                <a:spcPct val="0"/>
              </a:spcBef>
            </a:pPr>
            <a:r>
              <a:rPr lang="en-US" sz="3296">
                <a:solidFill>
                  <a:srgbClr val="000000"/>
                </a:solidFill>
                <a:latin typeface="Gochi Hand"/>
                <a:ea typeface="Gochi Hand"/>
                <a:sym typeface="Gochi Hand"/>
              </a:rPr>
              <a:t> 4° PERCORSO L’ACQUA: GIUGNO</a:t>
            </a:r>
          </a:p>
          <a:p>
            <a:pPr algn="ctr">
              <a:lnSpc>
                <a:spcPts val="4615"/>
              </a:lnSpc>
              <a:spcBef>
                <a:spcPct val="0"/>
              </a:spcBef>
            </a:pPr>
            <a:r>
              <a:rPr lang="en-US" sz="3296">
                <a:solidFill>
                  <a:srgbClr val="000000"/>
                </a:solidFill>
                <a:latin typeface="Gochi Hand"/>
                <a:sym typeface="Gochi Hand"/>
              </a:rPr>
              <a:t> Autovalutazione cognitiva in itinere e finale (ad esempio tramite checklist, o domande-guida o disegni, o simboli di autovalutazione.....):</a:t>
            </a:r>
          </a:p>
          <a:p>
            <a:pPr algn="ctr">
              <a:lnSpc>
                <a:spcPts val="4615"/>
              </a:lnSpc>
              <a:spcBef>
                <a:spcPct val="0"/>
              </a:spcBef>
            </a:pPr>
            <a:r>
              <a:rPr lang="en-US" sz="3296">
                <a:solidFill>
                  <a:srgbClr val="000000"/>
                </a:solidFill>
                <a:latin typeface="Gochi Hand"/>
                <a:sym typeface="Gochi Hand"/>
              </a:rPr>
              <a:t> ELABORATO GRAFICO CON ELEMENTI ESSENZIALI APPRESI</a:t>
            </a:r>
          </a:p>
          <a:p>
            <a:pPr algn="ctr">
              <a:lnSpc>
                <a:spcPts val="4615"/>
              </a:lnSpc>
              <a:spcBef>
                <a:spcPct val="0"/>
              </a:spcBef>
            </a:pPr>
            <a:r>
              <a:rPr lang="en-US" sz="3296">
                <a:solidFill>
                  <a:srgbClr val="000000"/>
                </a:solidFill>
                <a:latin typeface="Gochi Hand"/>
                <a:sym typeface="Gochi Hand"/>
              </a:rPr>
              <a:t> GIOCHI O SCHEDE “TROVA L’ERRORE”</a:t>
            </a:r>
          </a:p>
          <a:p>
            <a:pPr algn="ctr">
              <a:lnSpc>
                <a:spcPts val="4615"/>
              </a:lnSpc>
              <a:spcBef>
                <a:spcPct val="0"/>
              </a:spcBef>
            </a:pPr>
            <a:r>
              <a:rPr lang="en-US" sz="3296">
                <a:solidFill>
                  <a:srgbClr val="000000"/>
                </a:solidFill>
                <a:latin typeface="Gochi Hand"/>
              </a:rPr>
              <a:t>GIOCHI “TROVA L’INTRUSO”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38769" y="-95250"/>
            <a:ext cx="1035188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Gochi Hand"/>
              </a:rPr>
              <a:t>FASI DEL PROGETTO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651164"/>
            <a:ext cx="17991657" cy="5709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0"/>
              </a:lnSpc>
              <a:spcBef>
                <a:spcPct val="0"/>
              </a:spcBef>
            </a:pPr>
            <a:r>
              <a:rPr lang="en-US" sz="3243">
                <a:solidFill>
                  <a:srgbClr val="000000"/>
                </a:solidFill>
                <a:latin typeface="Gochi Hand"/>
              </a:rPr>
              <a:t>Realizzazione di un personaggio mediatore per ogni elemento:</a:t>
            </a:r>
          </a:p>
          <a:p>
            <a:pPr algn="ctr">
              <a:lnSpc>
                <a:spcPts val="4540"/>
              </a:lnSpc>
              <a:spcBef>
                <a:spcPct val="0"/>
              </a:spcBef>
            </a:pPr>
            <a:r>
              <a:rPr lang="en-US" sz="3243">
                <a:solidFill>
                  <a:srgbClr val="000000"/>
                </a:solidFill>
                <a:latin typeface="Gochi Hand"/>
              </a:rPr>
              <a:t>FIAMMETTA, BREZZOLINA, GOCCIOLINA  E ZOLLETTA </a:t>
            </a:r>
          </a:p>
          <a:p>
            <a:pPr algn="ctr">
              <a:lnSpc>
                <a:spcPts val="4540"/>
              </a:lnSpc>
              <a:spcBef>
                <a:spcPct val="0"/>
              </a:spcBef>
            </a:pPr>
            <a:r>
              <a:rPr lang="en-US" sz="3243">
                <a:solidFill>
                  <a:srgbClr val="000000"/>
                </a:solidFill>
                <a:latin typeface="Gochi Hand"/>
              </a:rPr>
              <a:t>Che ci hanno guidato, ognuna nel proprio mondo alla scoperta delle caratteristiche particolari, di ogni elemento. </a:t>
            </a:r>
          </a:p>
          <a:p>
            <a:pPr algn="ctr">
              <a:lnSpc>
                <a:spcPts val="4540"/>
              </a:lnSpc>
              <a:spcBef>
                <a:spcPct val="0"/>
              </a:spcBef>
            </a:pPr>
            <a:r>
              <a:rPr lang="en-US" sz="3243">
                <a:solidFill>
                  <a:srgbClr val="000000"/>
                </a:solidFill>
                <a:latin typeface="Gochi Hand"/>
              </a:rPr>
              <a:t>Narrazioni/opere di stimolo (se previste):</a:t>
            </a:r>
          </a:p>
          <a:p>
            <a:pPr algn="ctr">
              <a:lnSpc>
                <a:spcPts val="4540"/>
              </a:lnSpc>
              <a:spcBef>
                <a:spcPct val="0"/>
              </a:spcBef>
            </a:pPr>
            <a:r>
              <a:rPr lang="en-US" sz="3243">
                <a:solidFill>
                  <a:srgbClr val="000000"/>
                </a:solidFill>
                <a:latin typeface="Gochi Hand"/>
              </a:rPr>
              <a:t>“Che fine ha fatto la signora aria?” di A. Traini</a:t>
            </a:r>
          </a:p>
          <a:p>
            <a:pPr algn="ctr">
              <a:lnSpc>
                <a:spcPts val="4540"/>
              </a:lnSpc>
              <a:spcBef>
                <a:spcPct val="0"/>
              </a:spcBef>
            </a:pPr>
            <a:r>
              <a:rPr lang="en-US" sz="3243">
                <a:solidFill>
                  <a:srgbClr val="000000"/>
                </a:solidFill>
                <a:latin typeface="Gochi Hand"/>
              </a:rPr>
              <a:t>“Storie attorno al Signor fuoco” di A. Traini</a:t>
            </a:r>
          </a:p>
          <a:p>
            <a:pPr algn="ctr">
              <a:lnSpc>
                <a:spcPts val="4540"/>
              </a:lnSpc>
              <a:spcBef>
                <a:spcPct val="0"/>
              </a:spcBef>
            </a:pPr>
            <a:r>
              <a:rPr lang="en-US" sz="3243">
                <a:solidFill>
                  <a:srgbClr val="000000"/>
                </a:solidFill>
                <a:latin typeface="Gochi Hand"/>
              </a:rPr>
              <a:t>“Goccia Lina e il ciclo dell’acqua” Stella Bellomo</a:t>
            </a:r>
          </a:p>
          <a:p>
            <a:pPr algn="ctr">
              <a:lnSpc>
                <a:spcPts val="4540"/>
              </a:lnSpc>
              <a:spcBef>
                <a:spcPct val="0"/>
              </a:spcBef>
            </a:pPr>
            <a:r>
              <a:rPr lang="en-US" sz="3243">
                <a:solidFill>
                  <a:srgbClr val="000000"/>
                </a:solidFill>
                <a:latin typeface="Gochi Hand"/>
              </a:rPr>
              <a:t>“L’omino della Pioggia”di Gianni Rodari e illustrazioni di Nicoletta Costa</a:t>
            </a:r>
          </a:p>
          <a:p>
            <a:pPr algn="ctr">
              <a:lnSpc>
                <a:spcPts val="4540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4238769" y="-95250"/>
            <a:ext cx="1035188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Gochi Hand"/>
              </a:rPr>
              <a:t>SFONDO INTEGRATORE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0355" y="6560480"/>
            <a:ext cx="17771302" cy="3797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7"/>
              </a:lnSpc>
            </a:pPr>
            <a:endParaRPr/>
          </a:p>
          <a:p>
            <a:pPr algn="ctr">
              <a:lnSpc>
                <a:spcPts val="4517"/>
              </a:lnSpc>
            </a:pPr>
            <a:endParaRPr/>
          </a:p>
          <a:p>
            <a:pPr algn="ctr">
              <a:lnSpc>
                <a:spcPts val="4517"/>
              </a:lnSpc>
            </a:pPr>
            <a:r>
              <a:rPr lang="en-US" sz="3227">
                <a:solidFill>
                  <a:srgbClr val="000000"/>
                </a:solidFill>
                <a:latin typeface="Gochi Hand"/>
              </a:rPr>
              <a:t>Sono state utilizzate 5 canzoncine sugli elementi tratte dal CD </a:t>
            </a:r>
          </a:p>
          <a:p>
            <a:pPr algn="ctr">
              <a:lnSpc>
                <a:spcPts val="4517"/>
              </a:lnSpc>
            </a:pPr>
            <a:r>
              <a:rPr lang="en-US" sz="3227">
                <a:solidFill>
                  <a:srgbClr val="000000"/>
                </a:solidFill>
                <a:latin typeface="Gochi Hand"/>
              </a:rPr>
              <a:t> “I magnifici 4” di Dolores Olioso.</a:t>
            </a:r>
          </a:p>
          <a:p>
            <a:pPr algn="ctr">
              <a:lnSpc>
                <a:spcPts val="4517"/>
              </a:lnSpc>
            </a:pPr>
            <a:r>
              <a:rPr lang="en-US" sz="3227">
                <a:solidFill>
                  <a:srgbClr val="000000"/>
                </a:solidFill>
                <a:latin typeface="Gochi Hand"/>
              </a:rPr>
              <a:t>Proiezione del film di animazione ELEMENTAL della Disney Pixar;</a:t>
            </a:r>
          </a:p>
          <a:p>
            <a:pPr algn="ctr">
              <a:lnSpc>
                <a:spcPts val="4517"/>
              </a:lnSpc>
            </a:pPr>
            <a:r>
              <a:rPr lang="en-US" sz="3227">
                <a:solidFill>
                  <a:srgbClr val="000000"/>
                </a:solidFill>
                <a:latin typeface="Gochi Hand"/>
              </a:rPr>
              <a:t>Proiezione di immagini e foto dei 4 elementi;</a:t>
            </a:r>
          </a:p>
          <a:p>
            <a:pPr algn="ctr">
              <a:lnSpc>
                <a:spcPts val="4517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28700" y="5732326"/>
            <a:ext cx="16230600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endParaRPr/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Mezzi/strumenti multimediali, plurilinguistici,linguaggi/codici (film, cartoni, musiche, opere d’arte):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348479" y="-1080297"/>
            <a:ext cx="9762455" cy="9396363"/>
          </a:xfrm>
          <a:custGeom>
            <a:avLst/>
            <a:gdLst/>
            <a:ahLst/>
            <a:cxnLst/>
            <a:rect l="l" t="t" r="r" b="b"/>
            <a:pathLst>
              <a:path w="9762455" h="9396363">
                <a:moveTo>
                  <a:pt x="0" y="0"/>
                </a:moveTo>
                <a:lnTo>
                  <a:pt x="9762455" y="0"/>
                </a:lnTo>
                <a:lnTo>
                  <a:pt x="9762455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59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alphaModFix amt="46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39317"/>
            <a:ext cx="16649620" cy="977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Metodologie didattiche tradizionali: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Gochi Hand"/>
              </a:rPr>
              <a:t>lavoro individuale;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Gochi Hand"/>
              </a:rPr>
              <a:t> Piccolo e grande gruppo; </a:t>
            </a:r>
          </a:p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000000"/>
                </a:solidFill>
                <a:latin typeface="Open Sans Bold"/>
              </a:rPr>
              <a:t>Metodologie didattiche innovative</a:t>
            </a:r>
          </a:p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Gochi Hand"/>
              </a:rPr>
              <a:t> cooperative learning, </a:t>
            </a:r>
          </a:p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Gochi Hand"/>
              </a:rPr>
              <a:t>gamification, </a:t>
            </a:r>
          </a:p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Gochi Hand"/>
              </a:rPr>
              <a:t>flipped classroom,   </a:t>
            </a:r>
          </a:p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Gochi Hand"/>
              </a:rPr>
              <a:t>tutoraggio tra pari a coppie, a piccolo gruppo,</a:t>
            </a:r>
          </a:p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Gochi Hand"/>
              </a:rPr>
              <a:t>Learning by doing (didattica del fare); </a:t>
            </a:r>
          </a:p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Gochi Hand"/>
              </a:rPr>
              <a:t>Cooperative Learning; </a:t>
            </a:r>
          </a:p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Gochi Hand"/>
              </a:rPr>
              <a:t>Didattica laboratoriale </a:t>
            </a:r>
          </a:p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Gochi Hand"/>
              </a:rPr>
              <a:t>un sottotitolo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476977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656251" y="439856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9" y="0"/>
                </a:lnTo>
                <a:lnTo>
                  <a:pt x="1233769" y="1177688"/>
                </a:lnTo>
                <a:lnTo>
                  <a:pt x="0" y="11776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46022" y="4753085"/>
            <a:ext cx="9762455" cy="9396363"/>
          </a:xfrm>
          <a:custGeom>
            <a:avLst/>
            <a:gdLst/>
            <a:ahLst/>
            <a:cxnLst/>
            <a:rect l="l" t="t" r="r" b="b"/>
            <a:pathLst>
              <a:path w="9762455" h="9396363">
                <a:moveTo>
                  <a:pt x="0" y="0"/>
                </a:moveTo>
                <a:lnTo>
                  <a:pt x="9762456" y="0"/>
                </a:lnTo>
                <a:lnTo>
                  <a:pt x="9762456" y="9396364"/>
                </a:lnTo>
                <a:lnTo>
                  <a:pt x="0" y="939636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alphaModFix amt="59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675887" y="8028423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3" y="0"/>
                </a:lnTo>
                <a:lnTo>
                  <a:pt x="4014413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8807478" y="8634776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3" y="0"/>
                </a:lnTo>
                <a:lnTo>
                  <a:pt x="4014413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153953" y="8634776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2" y="0"/>
                </a:lnTo>
                <a:lnTo>
                  <a:pt x="4014412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 rot="-387546">
            <a:off x="2632032" y="5393052"/>
            <a:ext cx="4702034" cy="470203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0" cstate="email"/>
              <a:stretch>
                <a:fillRect l="-16666" r="-1666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174156">
            <a:off x="7954534" y="3562507"/>
            <a:ext cx="4750134" cy="4750134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1" cstate="email"/>
              <a:stretch>
                <a:fillRect l="-16666" r="-16666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387546">
            <a:off x="13071817" y="2398545"/>
            <a:ext cx="4709082" cy="470908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2" cstate="email"/>
              <a:stretch>
                <a:fillRect l="-16666" r="-16666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5816434" y="588138"/>
            <a:ext cx="8605389" cy="179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60"/>
              </a:lnSpc>
            </a:pPr>
            <a:r>
              <a:rPr lang="en-US" sz="8242" spc="-288">
                <a:solidFill>
                  <a:srgbClr val="F80505"/>
                </a:solidFill>
                <a:latin typeface="Brightwall"/>
              </a:rPr>
              <a:t>IL FUOCO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010428" y="8629889"/>
            <a:ext cx="7157937" cy="863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7"/>
              </a:lnSpc>
            </a:pPr>
            <a:r>
              <a:rPr lang="en-US" sz="5005">
                <a:solidFill>
                  <a:srgbClr val="F80505"/>
                </a:solidFill>
                <a:latin typeface="Gochi Hand"/>
              </a:rPr>
              <a:t>I COLORI DEL FUOCO </a:t>
            </a:r>
          </a:p>
        </p:txBody>
      </p:sp>
      <p:sp>
        <p:nvSpPr>
          <p:cNvPr id="20" name="TextBox 20"/>
          <p:cNvSpPr txBox="1"/>
          <p:nvPr/>
        </p:nvSpPr>
        <p:spPr>
          <a:xfrm rot="-521020">
            <a:off x="370380" y="370725"/>
            <a:ext cx="6075854" cy="5477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Gochi Hand"/>
              </a:rPr>
              <a:t>·percepire il fuoco (calore)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Gochi Hand"/>
              </a:rPr>
              <a:t>·discriminare il caldo e il freddo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Gochi Hand"/>
              </a:rPr>
              <a:t>·vedere il fuoco (il fornello a gas, le candeline, le lanterne….immagini del fuoco al centro della terra, il sole….)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Gochi Hand"/>
              </a:rPr>
              <a:t>·conoscere il fuoco (sicurezza)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Gochi Hand"/>
              </a:rPr>
              <a:t>·Le regole di Fiammetta (sicurezza, gli incendi, i Pompieri)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Gochi Hand"/>
              </a:rPr>
              <a:t>·Creare, inventare e giocare (creiamo una lanterna, rappresentiamo il fuoco con tecniche diverse, i colori del fuoco ecc.)</a:t>
            </a:r>
          </a:p>
          <a:p>
            <a:pPr algn="ctr">
              <a:lnSpc>
                <a:spcPts val="3639"/>
              </a:lnSpc>
            </a:pP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6404707" y="5745098"/>
            <a:ext cx="448235" cy="53045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4657102" y="6766253"/>
            <a:ext cx="651892" cy="77147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12063043" y="5195695"/>
            <a:ext cx="526354" cy="62290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>
            <a:off x="10329601" y="4560609"/>
            <a:ext cx="325286" cy="38495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>
          <a:xfrm>
            <a:off x="15263715" y="3445284"/>
            <a:ext cx="396731" cy="469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/>
            <a:stretch>
              <a:fillRect l="-3532" t="-24573" r="-5765" b="-21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476977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656251" y="439856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9" y="0"/>
                </a:lnTo>
                <a:lnTo>
                  <a:pt x="1233769" y="1177688"/>
                </a:lnTo>
                <a:lnTo>
                  <a:pt x="0" y="11776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46022" y="4753085"/>
            <a:ext cx="9762455" cy="9396363"/>
          </a:xfrm>
          <a:custGeom>
            <a:avLst/>
            <a:gdLst/>
            <a:ahLst/>
            <a:cxnLst/>
            <a:rect l="l" t="t" r="r" b="b"/>
            <a:pathLst>
              <a:path w="9762455" h="9396363">
                <a:moveTo>
                  <a:pt x="0" y="0"/>
                </a:moveTo>
                <a:lnTo>
                  <a:pt x="9762456" y="0"/>
                </a:lnTo>
                <a:lnTo>
                  <a:pt x="9762456" y="9396364"/>
                </a:lnTo>
                <a:lnTo>
                  <a:pt x="0" y="939636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alphaModFix amt="59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675887" y="8028423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3" y="0"/>
                </a:lnTo>
                <a:lnTo>
                  <a:pt x="4014413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8807478" y="8634776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3" y="0"/>
                </a:lnTo>
                <a:lnTo>
                  <a:pt x="4014413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153953" y="8634776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2" y="0"/>
                </a:lnTo>
                <a:lnTo>
                  <a:pt x="4014412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 rot="174156">
            <a:off x="11679826" y="2857250"/>
            <a:ext cx="5638384" cy="563838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0" cstate="email"/>
              <a:stretch>
                <a:fillRect l="-16666" r="-1666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063611" y="456520"/>
            <a:ext cx="8605389" cy="179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60"/>
              </a:lnSpc>
            </a:pPr>
            <a:r>
              <a:rPr lang="en-US" sz="8242" spc="-288" dirty="0">
                <a:solidFill>
                  <a:srgbClr val="F80505"/>
                </a:solidFill>
                <a:latin typeface="Brightwall"/>
              </a:rPr>
              <a:t>IL FUOCO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5446" y="509638"/>
            <a:ext cx="10801976" cy="5060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1"/>
              </a:lnSpc>
              <a:spcBef>
                <a:spcPct val="0"/>
              </a:spcBef>
            </a:pPr>
            <a:r>
              <a:rPr lang="en-US" sz="4443">
                <a:solidFill>
                  <a:srgbClr val="F80505"/>
                </a:solidFill>
                <a:latin typeface="Vampiro One"/>
              </a:rPr>
              <a:t>E’ LA FIAMMA DELL’AMORE CHE TIENE VIVA LA PACE 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273136" y="1798607"/>
            <a:ext cx="8197751" cy="8165728"/>
            <a:chOff x="0" y="0"/>
            <a:chExt cx="6502400" cy="6477000"/>
          </a:xfrm>
        </p:grpSpPr>
        <p:sp>
          <p:nvSpPr>
            <p:cNvPr id="15" name="Freeform 1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1" cstate="email"/>
              <a:stretch>
                <a:fillRect l="-16369" r="-16369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1848370" y="8767127"/>
            <a:ext cx="462557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80505"/>
                </a:solidFill>
                <a:latin typeface="Open Sans Bold"/>
              </a:rPr>
              <a:t>FIAMMETTA....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14499018" y="4118838"/>
            <a:ext cx="865839" cy="1024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1276</Words>
  <Application>Microsoft Office PowerPoint</Application>
  <PresentationFormat>Personalizzato</PresentationFormat>
  <Paragraphs>138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Arial</vt:lpstr>
      <vt:lpstr>Gochi Hand</vt:lpstr>
      <vt:lpstr>Vampiro One</vt:lpstr>
      <vt:lpstr>Brightwall</vt:lpstr>
      <vt:lpstr>Calibri</vt:lpstr>
      <vt:lpstr>Open Sans Bold</vt:lpstr>
      <vt:lpstr>Chromium One</vt:lpstr>
      <vt:lpstr>Antic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I GIRASOLI PROGETTO ANNUALE 23 -24</dc:title>
  <dc:creator>PC09</dc:creator>
  <cp:lastModifiedBy>PC09</cp:lastModifiedBy>
  <cp:revision>4</cp:revision>
  <dcterms:created xsi:type="dcterms:W3CDTF">2006-08-16T00:00:00Z</dcterms:created>
  <dcterms:modified xsi:type="dcterms:W3CDTF">2024-11-13T09:30:04Z</dcterms:modified>
  <dc:identifier>DAGHq7yWIyI</dc:identifier>
</cp:coreProperties>
</file>