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5" r:id="rId6"/>
  </p:sldIdLst>
  <p:sldSz cx="24384000" cy="13716000"/>
  <p:notesSz cx="6858000" cy="9144000"/>
  <p:embeddedFontLst>
    <p:embeddedFont>
      <p:font typeface="Epilogue" pitchFamily="2" charset="77"/>
      <p:regular r:id="rId8"/>
      <p:bold r:id="rId9"/>
      <p:italic r:id="rId10"/>
      <p:boldItalic r:id="rId11"/>
    </p:embeddedFont>
    <p:embeddedFont>
      <p:font typeface="Epilogue Light" pitchFamily="2" charset="77"/>
      <p:regular r:id="rId12"/>
      <p:bold r:id="rId13"/>
      <p:italic r:id="rId14"/>
      <p:boldItalic r:id="rId15"/>
    </p:embeddedFont>
    <p:embeddedFont>
      <p:font typeface="Epilogue SemiBold" pitchFamily="2" charset="77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  <p:embeddedFont>
      <p:font typeface="Petrona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NArzMF+F+wjmlVmHOs1Al3Tv/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58" d="100"/>
          <a:sy n="58" d="100"/>
        </p:scale>
        <p:origin x="92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1">
  <p:cSld name="TITOLO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4870175" y="9541772"/>
            <a:ext cx="9282113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412"/>
              <a:buFont typeface="Petrona"/>
              <a:buNone/>
              <a:defRPr sz="4400" b="0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2"/>
          </p:nvPr>
        </p:nvSpPr>
        <p:spPr>
          <a:xfrm>
            <a:off x="4870175" y="4750490"/>
            <a:ext cx="17571692" cy="361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STO">
  <p:cSld name="TES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 descr="ML-Vertical-Color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95506" y="563342"/>
            <a:ext cx="1144712" cy="95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 descr="SigilloLogoLAST_OK_Color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55116" y="581070"/>
            <a:ext cx="2132350" cy="95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 descr="UNIPD-21_PIPPI_LOGO_orizzontale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685" y="174899"/>
            <a:ext cx="7227495" cy="17285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1093788" y="2187816"/>
            <a:ext cx="15365413" cy="83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18"/>
              <a:buFont typeface="Petrona"/>
              <a:buNone/>
              <a:defRPr sz="6600" b="0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2"/>
          </p:nvPr>
        </p:nvSpPr>
        <p:spPr>
          <a:xfrm>
            <a:off x="1093788" y="3079319"/>
            <a:ext cx="10315575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0"/>
              <a:buFont typeface="Epilogue Light"/>
              <a:buNone/>
              <a:defRPr sz="6000" b="0" i="0" u="none" strike="noStrike" cap="none">
                <a:solidFill>
                  <a:srgbClr val="000000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13477" y="7253839"/>
            <a:ext cx="9939687" cy="993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69786" y="10636681"/>
            <a:ext cx="5346655" cy="535275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 txBox="1">
            <a:spLocks noGrp="1"/>
          </p:cNvSpPr>
          <p:nvPr>
            <p:ph type="body" idx="3"/>
          </p:nvPr>
        </p:nvSpPr>
        <p:spPr>
          <a:xfrm>
            <a:off x="1093788" y="4252913"/>
            <a:ext cx="22093237" cy="610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Petrona"/>
              <a:buNone/>
              <a:defRPr sz="4800" b="0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+ TESTO">
  <p:cSld name="IMMAGINE + TES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1" descr="ML-Vertical-Color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95506" y="563342"/>
            <a:ext cx="1144712" cy="95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1" descr="SigilloLogoLAST_OK_Color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55116" y="581070"/>
            <a:ext cx="2132350" cy="95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1" descr="UNIPD-21_PIPPI_LOGO_orizzontale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685" y="174899"/>
            <a:ext cx="7227495" cy="1728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1"/>
          <p:cNvSpPr>
            <a:spLocks noGrp="1"/>
          </p:cNvSpPr>
          <p:nvPr>
            <p:ph type="pic" idx="2"/>
          </p:nvPr>
        </p:nvSpPr>
        <p:spPr>
          <a:xfrm>
            <a:off x="12622696" y="4353341"/>
            <a:ext cx="10273222" cy="813020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1093788" y="4353340"/>
            <a:ext cx="10515116" cy="813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Petrona"/>
              <a:buNone/>
              <a:defRPr sz="4800" b="0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3"/>
          </p:nvPr>
        </p:nvSpPr>
        <p:spPr>
          <a:xfrm>
            <a:off x="1093788" y="2187816"/>
            <a:ext cx="15365413" cy="83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18"/>
              <a:buFont typeface="Petrona"/>
              <a:buNone/>
              <a:defRPr sz="6600" b="0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4"/>
          </p:nvPr>
        </p:nvSpPr>
        <p:spPr>
          <a:xfrm>
            <a:off x="1093788" y="3079319"/>
            <a:ext cx="10315575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0"/>
              <a:buFont typeface="Epilogue Light"/>
              <a:buNone/>
              <a:defRPr sz="6000" b="0" i="0" u="none" strike="noStrike" cap="none">
                <a:solidFill>
                  <a:srgbClr val="000000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ZIONE/TESTO BREVE DIRETTO">
  <p:cSld name="CITAZIONE/TESTO BREVE DIRET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/>
          <p:nvPr/>
        </p:nvSpPr>
        <p:spPr>
          <a:xfrm>
            <a:off x="-1447501" y="6105274"/>
            <a:ext cx="9977015" cy="9977015"/>
          </a:xfrm>
          <a:prstGeom prst="ellipse">
            <a:avLst/>
          </a:prstGeom>
          <a:solidFill>
            <a:srgbClr val="F38B3C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12" descr="ML-Vertical-Color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95506" y="563342"/>
            <a:ext cx="1144712" cy="95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2" descr="SigilloLogoLAST_OK_Color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55116" y="581070"/>
            <a:ext cx="2132350" cy="95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2" descr="UNIPD-21_PIPPI_LOGO_orizzontale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685" y="174899"/>
            <a:ext cx="7227495" cy="172851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8822816" y="4511843"/>
            <a:ext cx="14063343" cy="582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1093788" y="2296181"/>
            <a:ext cx="15365413" cy="83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18"/>
              <a:buFont typeface="Petrona"/>
              <a:buNone/>
              <a:defRPr sz="6600" b="0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3"/>
          </p:nvPr>
        </p:nvSpPr>
        <p:spPr>
          <a:xfrm>
            <a:off x="1093788" y="3221599"/>
            <a:ext cx="10315575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0"/>
              <a:buFont typeface="Epilogue Light"/>
              <a:buNone/>
              <a:defRPr sz="6000" b="0" i="0" u="none" strike="noStrike" cap="none">
                <a:solidFill>
                  <a:srgbClr val="000000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/>
          <p:nvPr/>
        </p:nvSpPr>
        <p:spPr>
          <a:xfrm>
            <a:off x="8400607" y="10409275"/>
            <a:ext cx="5550195" cy="5209954"/>
          </a:xfrm>
          <a:prstGeom prst="flowChartConnector">
            <a:avLst/>
          </a:prstGeom>
          <a:solidFill>
            <a:srgbClr val="92DE6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15027275" y="11073903"/>
            <a:ext cx="8159750" cy="95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20"/>
              <a:buFont typeface="Epilogue Light"/>
              <a:buNone/>
              <a:defRPr sz="4000" b="0" i="0" u="none" strike="noStrike" cap="none">
                <a:solidFill>
                  <a:srgbClr val="000000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LENCO PUNTATO">
  <p:cSld name="ELENCO PUNTA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1447501" y="6105274"/>
            <a:ext cx="9977015" cy="9977015"/>
          </a:xfrm>
          <a:prstGeom prst="ellipse">
            <a:avLst/>
          </a:prstGeom>
          <a:solidFill>
            <a:srgbClr val="F38B3C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" name="Google Shape;52;p13" descr="ML-Vertical-Color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95506" y="563342"/>
            <a:ext cx="1144712" cy="95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 descr="SigilloLogoLAST_OK_Color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55116" y="581070"/>
            <a:ext cx="2132350" cy="95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 descr="UNIPD-21_PIPPI_LOGO_orizzontale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685" y="174899"/>
            <a:ext cx="7227495" cy="172851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9124123" y="4271378"/>
            <a:ext cx="14063344" cy="878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035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Courier New"/>
              <a:buChar char="o"/>
              <a:defRPr sz="4800" b="0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1093788" y="2286000"/>
            <a:ext cx="15365413" cy="83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18"/>
              <a:buFont typeface="Petrona"/>
              <a:buNone/>
              <a:defRPr sz="6600" b="0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1093788" y="3167731"/>
            <a:ext cx="10315575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0"/>
              <a:buFont typeface="Epilogue Light"/>
              <a:buNone/>
              <a:defRPr sz="6000" b="0" i="0" u="none" strike="noStrike" cap="none">
                <a:solidFill>
                  <a:srgbClr val="000000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7" descr="SigilloLogoLAST_OK_Color.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77586" y="11772575"/>
            <a:ext cx="2045728" cy="91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7" descr="ML-Horizontal-Color.pd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5374" y="11772575"/>
            <a:ext cx="4302368" cy="91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 descr="UNIPD-21_PIPPI_LOGO_verticale_RGB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7834" y="901236"/>
            <a:ext cx="3919144" cy="37880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7"/>
          <p:cNvSpPr/>
          <p:nvPr/>
        </p:nvSpPr>
        <p:spPr>
          <a:xfrm>
            <a:off x="4627165" y="-4181946"/>
            <a:ext cx="7975204" cy="7975204"/>
          </a:xfrm>
          <a:prstGeom prst="ellipse">
            <a:avLst/>
          </a:prstGeom>
          <a:solidFill>
            <a:srgbClr val="F38B3C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;p7"/>
          <p:cNvSpPr/>
          <p:nvPr/>
        </p:nvSpPr>
        <p:spPr>
          <a:xfrm>
            <a:off x="18146803" y="8697594"/>
            <a:ext cx="7975205" cy="7975204"/>
          </a:xfrm>
          <a:prstGeom prst="ellipse">
            <a:avLst/>
          </a:prstGeom>
          <a:solidFill>
            <a:srgbClr val="92DE6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body" idx="2"/>
          </p:nvPr>
        </p:nvSpPr>
        <p:spPr>
          <a:xfrm>
            <a:off x="1440400" y="4423300"/>
            <a:ext cx="20660400" cy="6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Petrona"/>
              <a:buNone/>
            </a:pPr>
            <a:r>
              <a:rPr lang="es-ES" sz="9400" b="1">
                <a:latin typeface="Petrona"/>
                <a:ea typeface="Petrona"/>
                <a:cs typeface="Petrona"/>
                <a:sym typeface="Petrona"/>
              </a:rPr>
              <a:t>P.I.P.P.I.</a:t>
            </a:r>
            <a:endParaRPr sz="9400" b="1">
              <a:latin typeface="Petrona"/>
              <a:ea typeface="Petrona"/>
              <a:cs typeface="Petrona"/>
              <a:sym typeface="Petro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Petrona"/>
              <a:buNone/>
            </a:pPr>
            <a:r>
              <a:rPr lang="es-ES" sz="9400" b="1">
                <a:latin typeface="Petrona"/>
                <a:ea typeface="Petrona"/>
                <a:cs typeface="Petrona"/>
                <a:sym typeface="Petrona"/>
              </a:rPr>
              <a:t>Programma di Intervento Per la Prevenzione dell’Istituzionalizzazione</a:t>
            </a:r>
            <a:endParaRPr sz="9400" b="1">
              <a:latin typeface="Petrona"/>
              <a:ea typeface="Petrona"/>
              <a:cs typeface="Petrona"/>
              <a:sym typeface="Petro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pilogue SemiBold"/>
              <a:buNone/>
            </a:pPr>
            <a:endParaRPr sz="4000">
              <a:latin typeface="Petrona"/>
              <a:ea typeface="Petrona"/>
              <a:cs typeface="Petrona"/>
              <a:sym typeface="Petro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pilogue SemiBold"/>
              <a:buNone/>
            </a:pPr>
            <a:endParaRPr sz="4000">
              <a:latin typeface="Petrona"/>
              <a:ea typeface="Petrona"/>
              <a:cs typeface="Petrona"/>
              <a:sym typeface="Petro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pilogue SemiBold"/>
              <a:buNone/>
            </a:pPr>
            <a:endParaRPr sz="4000">
              <a:latin typeface="Petrona"/>
              <a:ea typeface="Petrona"/>
              <a:cs typeface="Petrona"/>
              <a:sym typeface="Petro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pilogue SemiBold"/>
              <a:buNone/>
            </a:pPr>
            <a:endParaRPr sz="4000">
              <a:latin typeface="Petrona"/>
              <a:ea typeface="Petrona"/>
              <a:cs typeface="Petrona"/>
              <a:sym typeface="Petro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etrona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None/>
            </a:pPr>
            <a:endParaRPr/>
          </a:p>
        </p:txBody>
      </p:sp>
      <p:sp>
        <p:nvSpPr>
          <p:cNvPr id="63" name="Google Shape;63;p1"/>
          <p:cNvSpPr txBox="1"/>
          <p:nvPr/>
        </p:nvSpPr>
        <p:spPr>
          <a:xfrm>
            <a:off x="9849678" y="1240520"/>
            <a:ext cx="13059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Epilogue Light"/>
              <a:buNone/>
            </a:pPr>
            <a:r>
              <a:rPr lang="es-ES" sz="6600" b="1">
                <a:latin typeface="Petrona"/>
                <a:ea typeface="Petrona"/>
                <a:cs typeface="Petrona"/>
                <a:sym typeface="Petrona"/>
              </a:rPr>
              <a:t>16 febbraio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4877513" y="2015816"/>
            <a:ext cx="153654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18"/>
              <a:buFont typeface="Petrona"/>
              <a:buNone/>
            </a:pPr>
            <a:r>
              <a:rPr lang="es-ES" b="1"/>
              <a:t>PROGRAMMA E NON PROGETTO</a:t>
            </a:r>
            <a:endParaRPr b="1"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2"/>
          </p:nvPr>
        </p:nvSpPr>
        <p:spPr>
          <a:xfrm>
            <a:off x="1093800" y="3079325"/>
            <a:ext cx="20748600" cy="10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-"/>
            </a:pPr>
            <a:r>
              <a:rPr lang="es-ES" sz="4800" dirty="0" err="1"/>
              <a:t>programma</a:t>
            </a:r>
            <a:r>
              <a:rPr lang="es-ES" sz="4800" dirty="0"/>
              <a:t> </a:t>
            </a:r>
            <a:r>
              <a:rPr lang="es-ES" sz="4800" dirty="0" err="1"/>
              <a:t>avviato</a:t>
            </a:r>
            <a:r>
              <a:rPr lang="es-ES" sz="4800" dirty="0"/>
              <a:t> nel 2011 con </a:t>
            </a:r>
            <a:r>
              <a:rPr lang="es-ES" sz="4800" dirty="0" err="1"/>
              <a:t>alcune</a:t>
            </a:r>
            <a:r>
              <a:rPr lang="es-ES" sz="4800" dirty="0"/>
              <a:t> </a:t>
            </a:r>
            <a:r>
              <a:rPr lang="es-ES" sz="4800" dirty="0" err="1"/>
              <a:t>città</a:t>
            </a:r>
            <a:r>
              <a:rPr lang="es-ES" sz="4800" dirty="0"/>
              <a:t>, nel 2014 </a:t>
            </a:r>
            <a:r>
              <a:rPr lang="es-ES" sz="4800" dirty="0" err="1"/>
              <a:t>vengono</a:t>
            </a:r>
            <a:r>
              <a:rPr lang="es-ES" sz="4800" dirty="0"/>
              <a:t> </a:t>
            </a:r>
            <a:r>
              <a:rPr lang="es-ES" sz="4800" dirty="0" err="1"/>
              <a:t>coinvolte</a:t>
            </a:r>
            <a:r>
              <a:rPr lang="es-ES" sz="4800" dirty="0"/>
              <a:t> </a:t>
            </a:r>
            <a:r>
              <a:rPr lang="es-ES" sz="4800" dirty="0" err="1"/>
              <a:t>Regioni</a:t>
            </a:r>
            <a:r>
              <a:rPr lang="es-ES" sz="4800" dirty="0"/>
              <a:t> e </a:t>
            </a:r>
            <a:r>
              <a:rPr lang="es-ES" sz="4800" dirty="0" err="1"/>
              <a:t>Ambiti</a:t>
            </a:r>
            <a:r>
              <a:rPr lang="es-ES" sz="4800" dirty="0"/>
              <a:t> </a:t>
            </a:r>
            <a:r>
              <a:rPr lang="es-ES" sz="4800" dirty="0" err="1"/>
              <a:t>Territoriali</a:t>
            </a:r>
            <a:r>
              <a:rPr lang="es-ES" sz="4800" dirty="0"/>
              <a:t>;</a:t>
            </a:r>
            <a:endParaRPr sz="4800" dirty="0"/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-"/>
            </a:pPr>
            <a:r>
              <a:rPr lang="es-ES" sz="4800" dirty="0"/>
              <a:t>nel 2017 </a:t>
            </a:r>
            <a:r>
              <a:rPr lang="es-ES" sz="4800" dirty="0" err="1"/>
              <a:t>vengono</a:t>
            </a:r>
            <a:r>
              <a:rPr lang="es-ES" sz="4800" dirty="0"/>
              <a:t> </a:t>
            </a:r>
            <a:r>
              <a:rPr lang="es-ES" sz="4800" dirty="0" err="1"/>
              <a:t>definite</a:t>
            </a:r>
            <a:r>
              <a:rPr lang="es-ES" sz="4800" dirty="0"/>
              <a:t> le LINEE DI INDIRIZZO NAZIONALI PER L’INTERVENTO CON BAMBINI E FAMIGLIE IN SITUAZIONI DI VULNERABILITA’ (LIV);</a:t>
            </a:r>
            <a:endParaRPr sz="4800" dirty="0"/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-"/>
            </a:pPr>
            <a:r>
              <a:rPr lang="es-ES" sz="4800" dirty="0"/>
              <a:t>nel 2018 </a:t>
            </a:r>
            <a:r>
              <a:rPr lang="es-ES" sz="4800" dirty="0" err="1"/>
              <a:t>attuazione</a:t>
            </a:r>
            <a:r>
              <a:rPr lang="es-ES" sz="4800" dirty="0"/>
              <a:t> LIV su </a:t>
            </a:r>
            <a:r>
              <a:rPr lang="es-ES" sz="4800" dirty="0" err="1"/>
              <a:t>tutto</a:t>
            </a:r>
            <a:r>
              <a:rPr lang="es-ES" sz="4800" dirty="0"/>
              <a:t> </a:t>
            </a:r>
            <a:r>
              <a:rPr lang="es-ES" sz="4800" dirty="0" err="1"/>
              <a:t>il</a:t>
            </a:r>
            <a:r>
              <a:rPr lang="es-ES" sz="4800" dirty="0"/>
              <a:t> territorio </a:t>
            </a:r>
            <a:r>
              <a:rPr lang="es-ES" sz="4800" dirty="0" err="1"/>
              <a:t>nazionale</a:t>
            </a:r>
            <a:r>
              <a:rPr lang="es-ES" sz="4800" dirty="0"/>
              <a:t>;</a:t>
            </a:r>
            <a:endParaRPr sz="4800" dirty="0"/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-"/>
            </a:pPr>
            <a:r>
              <a:rPr lang="es-ES" sz="4800" dirty="0"/>
              <a:t>nel 2021 PIPPI </a:t>
            </a:r>
            <a:r>
              <a:rPr lang="es-ES" sz="4800" dirty="0" err="1"/>
              <a:t>rientra</a:t>
            </a:r>
            <a:r>
              <a:rPr lang="es-ES" sz="4800" dirty="0"/>
              <a:t> nel PNRR;</a:t>
            </a:r>
            <a:endParaRPr sz="4800" dirty="0"/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-"/>
            </a:pPr>
            <a:r>
              <a:rPr lang="es-ES" sz="4800" dirty="0"/>
              <a:t>28 </a:t>
            </a:r>
            <a:r>
              <a:rPr lang="es-ES" sz="4800" dirty="0" err="1"/>
              <a:t>luglio</a:t>
            </a:r>
            <a:r>
              <a:rPr lang="es-ES" sz="4800" dirty="0"/>
              <a:t> 2022 PIPPI </a:t>
            </a:r>
            <a:r>
              <a:rPr lang="es-ES" sz="4800" dirty="0" err="1"/>
              <a:t>rientra</a:t>
            </a:r>
            <a:r>
              <a:rPr lang="es-ES" sz="4800" dirty="0"/>
              <a:t> </a:t>
            </a:r>
            <a:r>
              <a:rPr lang="es-ES" sz="4800" dirty="0" err="1"/>
              <a:t>nei</a:t>
            </a:r>
            <a:r>
              <a:rPr lang="es-ES" sz="4800" dirty="0"/>
              <a:t> </a:t>
            </a:r>
            <a:r>
              <a:rPr lang="es-ES" sz="4800" b="1" dirty="0">
                <a:latin typeface="Epilogue"/>
                <a:ea typeface="Epilogue"/>
                <a:cs typeface="Epilogue"/>
                <a:sym typeface="Epilogue"/>
              </a:rPr>
              <a:t>LEPS </a:t>
            </a:r>
            <a:r>
              <a:rPr lang="es-ES" sz="4800" dirty="0"/>
              <a:t>(in </a:t>
            </a:r>
            <a:r>
              <a:rPr lang="es-ES" sz="4800" dirty="0" err="1"/>
              <a:t>attuazione</a:t>
            </a:r>
            <a:r>
              <a:rPr lang="es-ES" sz="4800" dirty="0"/>
              <a:t> </a:t>
            </a:r>
            <a:r>
              <a:rPr lang="es-ES" sz="4800" dirty="0" err="1"/>
              <a:t>delle</a:t>
            </a:r>
            <a:r>
              <a:rPr lang="es-ES" sz="4800" dirty="0"/>
              <a:t> </a:t>
            </a:r>
            <a:r>
              <a:rPr lang="es-ES" sz="4800" dirty="0" err="1"/>
              <a:t>legge</a:t>
            </a:r>
            <a:r>
              <a:rPr lang="es-ES" sz="4800" dirty="0"/>
              <a:t> 328/00)</a:t>
            </a: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300" b="1" dirty="0">
                <a:latin typeface="Epilogue"/>
                <a:ea typeface="Epilogue"/>
                <a:cs typeface="Epilogue"/>
                <a:sym typeface="Epilogue"/>
              </a:rPr>
              <a:t>PIPPI </a:t>
            </a:r>
            <a:r>
              <a:rPr lang="es-ES" sz="5300" b="1" dirty="0" err="1">
                <a:latin typeface="Epilogue"/>
                <a:ea typeface="Epilogue"/>
                <a:cs typeface="Epilogue"/>
                <a:sym typeface="Epilogue"/>
              </a:rPr>
              <a:t>è</a:t>
            </a:r>
            <a:r>
              <a:rPr lang="es-ES" sz="5300" b="1" dirty="0">
                <a:latin typeface="Epilogue"/>
                <a:ea typeface="Epilogue"/>
                <a:cs typeface="Epilogue"/>
                <a:sym typeface="Epilogue"/>
              </a:rPr>
              <a:t> lo </a:t>
            </a:r>
            <a:r>
              <a:rPr lang="es-ES" sz="5300" b="1" dirty="0" err="1">
                <a:latin typeface="Epilogue"/>
                <a:ea typeface="Epilogue"/>
                <a:cs typeface="Epilogue"/>
                <a:sym typeface="Epilogue"/>
              </a:rPr>
              <a:t>strumento</a:t>
            </a:r>
            <a:r>
              <a:rPr lang="es-ES" sz="5300" b="1" dirty="0">
                <a:latin typeface="Epilogue"/>
                <a:ea typeface="Epilogue"/>
                <a:cs typeface="Epilogue"/>
                <a:sym typeface="Epilogue"/>
              </a:rPr>
              <a:t> per </a:t>
            </a:r>
            <a:r>
              <a:rPr lang="es-ES" sz="5300" b="1" dirty="0" err="1">
                <a:latin typeface="Epilogue"/>
                <a:ea typeface="Epilogue"/>
                <a:cs typeface="Epilogue"/>
                <a:sym typeface="Epilogue"/>
              </a:rPr>
              <a:t>realizzare</a:t>
            </a:r>
            <a:r>
              <a:rPr lang="es-ES" sz="5300" b="1" dirty="0"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s-ES" sz="5300" b="1" dirty="0" err="1">
                <a:latin typeface="Epilogue"/>
                <a:ea typeface="Epilogue"/>
                <a:cs typeface="Epilogue"/>
                <a:sym typeface="Epilogue"/>
              </a:rPr>
              <a:t>il</a:t>
            </a:r>
            <a:r>
              <a:rPr lang="es-ES" sz="5300" b="1" dirty="0">
                <a:latin typeface="Epilogue"/>
                <a:ea typeface="Epilogue"/>
                <a:cs typeface="Epilogue"/>
                <a:sym typeface="Epilogue"/>
              </a:rPr>
              <a:t> LEPS: </a:t>
            </a:r>
            <a:r>
              <a:rPr lang="es-ES" sz="5300" b="1" dirty="0" err="1">
                <a:latin typeface="Epilogue"/>
                <a:ea typeface="Epilogue"/>
                <a:cs typeface="Epilogue"/>
                <a:sym typeface="Epilogue"/>
              </a:rPr>
              <a:t>garantire</a:t>
            </a:r>
            <a:r>
              <a:rPr lang="es-ES" sz="5300" b="1" dirty="0"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s-ES" sz="5300" b="1" dirty="0" err="1">
                <a:latin typeface="Epilogue"/>
                <a:ea typeface="Epilogue"/>
                <a:cs typeface="Epilogue"/>
                <a:sym typeface="Epilogue"/>
              </a:rPr>
              <a:t>l’accompagnamento</a:t>
            </a:r>
            <a:r>
              <a:rPr lang="es-ES" sz="5300" b="1" dirty="0"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s-ES" sz="5300" b="1" dirty="0" err="1">
                <a:latin typeface="Epilogue"/>
                <a:ea typeface="Epilogue"/>
                <a:cs typeface="Epilogue"/>
                <a:sym typeface="Epilogue"/>
              </a:rPr>
              <a:t>delle</a:t>
            </a:r>
            <a:r>
              <a:rPr lang="es-ES" sz="5300" b="1" dirty="0">
                <a:latin typeface="Epilogue"/>
                <a:ea typeface="Epilogue"/>
                <a:cs typeface="Epilogue"/>
                <a:sym typeface="Epilogue"/>
              </a:rPr>
              <a:t> </a:t>
            </a:r>
            <a:r>
              <a:rPr lang="es-ES" sz="5300" b="1" dirty="0" err="1">
                <a:latin typeface="Epilogue"/>
                <a:ea typeface="Epilogue"/>
                <a:cs typeface="Epilogue"/>
                <a:sym typeface="Epilogue"/>
              </a:rPr>
              <a:t>famiglie</a:t>
            </a:r>
            <a:r>
              <a:rPr lang="es-ES" sz="5300" b="1" dirty="0">
                <a:latin typeface="Epilogue"/>
                <a:ea typeface="Epilogue"/>
                <a:cs typeface="Epilogue"/>
                <a:sym typeface="Epilogue"/>
              </a:rPr>
              <a:t> in </a:t>
            </a:r>
            <a:r>
              <a:rPr lang="es-ES" sz="5300" b="1" dirty="0" err="1">
                <a:latin typeface="Epilogue"/>
                <a:ea typeface="Epilogue"/>
                <a:cs typeface="Epilogue"/>
                <a:sym typeface="Epilogue"/>
              </a:rPr>
              <a:t>situazione</a:t>
            </a:r>
            <a:r>
              <a:rPr lang="es-ES" sz="5300" b="1" dirty="0">
                <a:latin typeface="Epilogue"/>
                <a:ea typeface="Epilogue"/>
                <a:cs typeface="Epilogue"/>
                <a:sym typeface="Epilogue"/>
              </a:rPr>
              <a:t> di VULNERABILITA’</a:t>
            </a:r>
            <a:endParaRPr sz="5300" b="1" dirty="0">
              <a:latin typeface="Epilogue"/>
              <a:ea typeface="Epilogue"/>
              <a:cs typeface="Epilogue"/>
              <a:sym typeface="Epilog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body" idx="3"/>
          </p:nvPr>
        </p:nvSpPr>
        <p:spPr>
          <a:xfrm>
            <a:off x="1093805" y="2187825"/>
            <a:ext cx="218022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18"/>
              <a:buFont typeface="Petrona"/>
              <a:buNone/>
            </a:pPr>
            <a:r>
              <a:rPr lang="es-ES" b="1"/>
              <a:t>ISTITUZIONALIZZAZIONE 2.0</a:t>
            </a:r>
            <a:endParaRPr b="1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4"/>
          </p:nvPr>
        </p:nvSpPr>
        <p:spPr>
          <a:xfrm>
            <a:off x="1093800" y="3917799"/>
            <a:ext cx="21458100" cy="4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0"/>
              <a:buFont typeface="Epilogue Light"/>
              <a:buNone/>
            </a:pPr>
            <a:r>
              <a:rPr lang="es-ES" sz="5500"/>
              <a:t>non si tratta solo di inserimento in ambienti comunitari, ma di processi attraverso cui la vita dei bambini e delle famiglie viene inserita in percorsi di presa in carico molto lunghi, che molto spesso non hanno finalità, obiettivi e tempi definiti.</a:t>
            </a:r>
            <a:endParaRPr sz="5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body" idx="2"/>
          </p:nvPr>
        </p:nvSpPr>
        <p:spPr>
          <a:xfrm>
            <a:off x="1093805" y="2296175"/>
            <a:ext cx="213720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18"/>
              <a:buFont typeface="Petrona"/>
              <a:buNone/>
            </a:pPr>
            <a:endParaRPr b="1" dirty="0"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3"/>
          </p:nvPr>
        </p:nvSpPr>
        <p:spPr>
          <a:xfrm>
            <a:off x="1093800" y="4384800"/>
            <a:ext cx="21866400" cy="6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0"/>
              <a:buFont typeface="Epilogue Light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9124123" y="4271378"/>
            <a:ext cx="14063344" cy="878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3108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Courier New"/>
              <a:buNone/>
            </a:pP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2"/>
          </p:nvPr>
        </p:nvSpPr>
        <p:spPr>
          <a:xfrm>
            <a:off x="1093788" y="2286000"/>
            <a:ext cx="15365413" cy="83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18"/>
              <a:buFont typeface="Petrona"/>
              <a:buNone/>
            </a:pP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3"/>
          </p:nvPr>
        </p:nvSpPr>
        <p:spPr>
          <a:xfrm>
            <a:off x="1093788" y="3167731"/>
            <a:ext cx="10315575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0"/>
              <a:buFont typeface="Epilogue Light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38B3C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Macintosh PowerPoint</Application>
  <PresentationFormat>Personalizzato</PresentationFormat>
  <Paragraphs>22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Helvetica Neue</vt:lpstr>
      <vt:lpstr>Epilogue SemiBold</vt:lpstr>
      <vt:lpstr>Epilogue</vt:lpstr>
      <vt:lpstr>Courier New</vt:lpstr>
      <vt:lpstr>Petrona</vt:lpstr>
      <vt:lpstr>Arial</vt:lpstr>
      <vt:lpstr>Epilogue Light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gaia burlon</cp:lastModifiedBy>
  <cp:revision>1</cp:revision>
  <dcterms:modified xsi:type="dcterms:W3CDTF">2023-11-13T11:20:15Z</dcterms:modified>
</cp:coreProperties>
</file>