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73" r:id="rId11"/>
    <p:sldId id="274" r:id="rId12"/>
    <p:sldId id="275" r:id="rId13"/>
    <p:sldId id="276" r:id="rId14"/>
    <p:sldId id="263" r:id="rId15"/>
    <p:sldId id="264" r:id="rId16"/>
    <p:sldId id="267" r:id="rId17"/>
    <p:sldId id="269" r:id="rId18"/>
    <p:sldId id="270" r:id="rId19"/>
    <p:sldId id="271" r:id="rId20"/>
    <p:sldId id="272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2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D8C9CCF-6902-48C2-A617-767B2EA69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012" y="2931454"/>
            <a:ext cx="8361229" cy="2098226"/>
          </a:xfrm>
        </p:spPr>
        <p:txBody>
          <a:bodyPr/>
          <a:lstStyle/>
          <a:p>
            <a:r>
              <a:rPr lang="it-IT" sz="4000" b="1" dirty="0">
                <a:latin typeface="Bookman Old Style" panose="02050604050505020204" pitchFamily="18" charset="0"/>
              </a:rPr>
              <a:t>GESTIONE DELLE OPERAZIONI DI PULIZIA, DISINFEZIONE</a:t>
            </a:r>
            <a:br>
              <a:rPr lang="it-IT" sz="4000" b="1" dirty="0">
                <a:latin typeface="Bookman Old Style" panose="02050604050505020204" pitchFamily="18" charset="0"/>
              </a:rPr>
            </a:br>
            <a:r>
              <a:rPr lang="it-IT" sz="4000" b="1" dirty="0">
                <a:latin typeface="Bookman Old Style" panose="02050604050505020204" pitchFamily="18" charset="0"/>
              </a:rPr>
              <a:t>E SANIFICAZIONE NELLE STRUTTURE </a:t>
            </a:r>
            <a:r>
              <a:rPr lang="it-IT" sz="4000" b="1" dirty="0" smtClean="0">
                <a:latin typeface="Bookman Old Style" panose="02050604050505020204" pitchFamily="18" charset="0"/>
              </a:rPr>
              <a:t>SCOLASTICHE</a:t>
            </a:r>
            <a:br>
              <a:rPr lang="it-IT" sz="4000" b="1" dirty="0" smtClean="0">
                <a:latin typeface="Bookman Old Style" panose="02050604050505020204" pitchFamily="18" charset="0"/>
              </a:rPr>
            </a:br>
            <a:r>
              <a:rPr lang="it-IT" sz="4000" b="1" dirty="0" smtClean="0">
                <a:latin typeface="Bookman Old Style" panose="02050604050505020204" pitchFamily="18" charset="0"/>
              </a:rPr>
              <a:t>                                           </a:t>
            </a:r>
            <a:r>
              <a:rPr lang="it-IT" sz="1800" b="1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inail</a:t>
            </a: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it-IT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it-IT" sz="1800" b="1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                                                                                            2020</a:t>
            </a:r>
            <a:endParaRPr lang="it-IT" sz="1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495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64508" y="523102"/>
            <a:ext cx="10334368" cy="60589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1900" dirty="0">
                <a:latin typeface="Bookman Old Style" panose="02050604050505020204" pitchFamily="18" charset="0"/>
              </a:rPr>
              <a:t>Per ogni ambiente assimilabile, sulla scorta della valutazione dei rischi, predisporre delle SCHEDE DEGLI AMBIENTI in cui sono riepilogate le diverse fasi della pulizia e sanificazione e la frequenza. Sarebbe opportuno affiggerle in ogni locale in modo che chiunque possa utilizzarle come promemoria</a:t>
            </a:r>
            <a:r>
              <a:rPr lang="it-IT" sz="1900" dirty="0" smtClean="0">
                <a:latin typeface="Bookman Old Style" panose="02050604050505020204" pitchFamily="18" charset="0"/>
              </a:rPr>
              <a:t>.</a:t>
            </a:r>
            <a:endParaRPr lang="it-IT" sz="19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sz="1900" dirty="0">
                <a:latin typeface="Bookman Old Style" panose="02050604050505020204" pitchFamily="18" charset="0"/>
              </a:rPr>
              <a:t>Le principali schede degli ambienti potrebbero essere</a:t>
            </a:r>
            <a:r>
              <a:rPr lang="it-IT" sz="1900" dirty="0" smtClean="0">
                <a:latin typeface="Bookman Old Style" panose="02050604050505020204" pitchFamily="18" charset="0"/>
              </a:rPr>
              <a:t>:</a:t>
            </a:r>
            <a:endParaRPr lang="it-IT" sz="1900" dirty="0">
              <a:latin typeface="Bookman Old Style" panose="02050604050505020204" pitchFamily="18" charset="0"/>
            </a:endParaRPr>
          </a:p>
          <a:p>
            <a:r>
              <a:rPr lang="it-IT" sz="1900" dirty="0">
                <a:latin typeface="Bookman Old Style" panose="02050604050505020204" pitchFamily="18" charset="0"/>
              </a:rPr>
              <a:t>a)	Aule didattiche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b)	Servizi igienici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c)	Uffici amministrativi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d)	Palestra/Spogliatoi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e)	Aree esterne all’edificio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f)	Corridoi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g)	Biblioteche o sale studio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h)	Laboratori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i)	Mense e refettori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j)	Spazio-nanna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k)	Dormitori.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203050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08686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PULIZIE </a:t>
            </a:r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ORDINARIE E STRAORDINARIE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71599" y="1421027"/>
            <a:ext cx="10375557" cy="46337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Le operazioni di pulizia possono essere ordinarie o straordinarie.</a:t>
            </a:r>
          </a:p>
          <a:p>
            <a:r>
              <a:rPr lang="it-IT" dirty="0">
                <a:latin typeface="Bookman Old Style" panose="02050604050505020204" pitchFamily="18" charset="0"/>
              </a:rPr>
              <a:t>O</a:t>
            </a:r>
            <a:r>
              <a:rPr lang="it-IT" dirty="0" smtClean="0">
                <a:latin typeface="Bookman Old Style" panose="02050604050505020204" pitchFamily="18" charset="0"/>
              </a:rPr>
              <a:t>rdinarie - atte </a:t>
            </a:r>
            <a:r>
              <a:rPr lang="it-IT" dirty="0">
                <a:latin typeface="Bookman Old Style" panose="02050604050505020204" pitchFamily="18" charset="0"/>
              </a:rPr>
              <a:t>a mantenere un livello di igiene dei locali e delle attrezzature ed è necessario ripeterle a cadenza fissa: giornaliera, settimanale, bisettimanale o mensile.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Straordinarie -  </a:t>
            </a:r>
            <a:r>
              <a:rPr lang="it-IT" dirty="0">
                <a:latin typeface="Bookman Old Style" panose="02050604050505020204" pitchFamily="18" charset="0"/>
              </a:rPr>
              <a:t>seppur programmate, si verificano a cadenze temporali più dilazionate nel tempo (trimestrale, quadrimestrale, semestrale o annuale). Costituisce attività straordinaria di pulizia quella effettuata in seguito ad eventi determinati, ma non prevedibili.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Nella seguente tabella sono state riprese alcune attività primarie che devono essere svolte all’interno dei locali scolastici con una frequenza </a:t>
            </a:r>
            <a:r>
              <a:rPr lang="it-IT" dirty="0" smtClean="0">
                <a:latin typeface="Bookman Old Style" panose="02050604050505020204" pitchFamily="18" charset="0"/>
              </a:rPr>
              <a:t>indicativa: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attività </a:t>
            </a:r>
            <a:r>
              <a:rPr lang="it-IT" dirty="0">
                <a:latin typeface="Bookman Old Style" panose="02050604050505020204" pitchFamily="18" charset="0"/>
              </a:rPr>
              <a:t>con un’indicazione di frequenza di giornaliera (G una volta al giorno, G2 due volte al giorno), 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settimanale </a:t>
            </a:r>
            <a:r>
              <a:rPr lang="it-IT" dirty="0">
                <a:latin typeface="Bookman Old Style" panose="02050604050505020204" pitchFamily="18" charset="0"/>
              </a:rPr>
              <a:t>(S una volta a settimana, S3 tre volte a settimana), 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mensile </a:t>
            </a:r>
            <a:r>
              <a:rPr lang="it-IT" dirty="0">
                <a:latin typeface="Bookman Old Style" panose="02050604050505020204" pitchFamily="18" charset="0"/>
              </a:rPr>
              <a:t>e annuale (A una volta all’anno, A2 due volte all’anno, A3 tre volte all’anno). </a:t>
            </a:r>
          </a:p>
        </p:txBody>
      </p:sp>
    </p:spTree>
    <p:extLst>
      <p:ext uri="{BB962C8B-B14F-4D97-AF65-F5344CB8AC3E}">
        <p14:creationId xmlns:p14="http://schemas.microsoft.com/office/powerpoint/2010/main" xmlns="" val="4009925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70845499"/>
              </p:ext>
            </p:extLst>
          </p:nvPr>
        </p:nvGraphicFramePr>
        <p:xfrm>
          <a:off x="1688757" y="444838"/>
          <a:ext cx="10198443" cy="617014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804426"/>
                <a:gridCol w="1394017"/>
              </a:tblGrid>
              <a:tr h="259843">
                <a:tc>
                  <a:txBody>
                    <a:bodyPr/>
                    <a:lstStyle/>
                    <a:p>
                      <a:pPr marL="69850" algn="ctr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ATTIVITA’</a:t>
                      </a:r>
                      <a:endParaRPr lang="it-IT" sz="16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ctr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it-IT" sz="1200" b="1" dirty="0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Frequenza</a:t>
                      </a:r>
                      <a:endParaRPr lang="it-IT" sz="12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223">
                <a:tc>
                  <a:txBody>
                    <a:bodyPr/>
                    <a:lstStyle/>
                    <a:p>
                      <a:pPr marL="69850" marR="18415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Sanificazione</a:t>
                      </a:r>
                      <a:r>
                        <a:rPr lang="it-IT" sz="12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delle</a:t>
                      </a:r>
                      <a:r>
                        <a:rPr lang="it-IT" sz="1200" spc="-7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tazze</a:t>
                      </a:r>
                      <a:r>
                        <a:rPr lang="it-IT" sz="1200" spc="-8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WC/turche</a:t>
                      </a:r>
                      <a:r>
                        <a:rPr lang="it-IT" sz="12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2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orinatoi,</a:t>
                      </a:r>
                      <a:r>
                        <a:rPr lang="it-IT" sz="1200" spc="-7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contenitore</a:t>
                      </a:r>
                      <a:r>
                        <a:rPr lang="it-IT" sz="1200" spc="-7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degli</a:t>
                      </a:r>
                      <a:r>
                        <a:rPr lang="it-IT" sz="1200" spc="-8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scopini</a:t>
                      </a:r>
                      <a:r>
                        <a:rPr lang="it-IT" sz="1200" spc="-8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spc="20" dirty="0">
                          <a:effectLst/>
                          <a:latin typeface="Arimo"/>
                          <a:ea typeface="Arimo"/>
                          <a:cs typeface="Arimo"/>
                        </a:rPr>
                        <a:t>WC</a:t>
                      </a:r>
                      <a:r>
                        <a:rPr lang="it-IT" sz="1200" spc="-8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2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zone</a:t>
                      </a:r>
                      <a:r>
                        <a:rPr lang="it-IT" sz="1200" spc="-5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adiacenti a servizio dei discenti. Lavaggio</a:t>
                      </a:r>
                      <a:r>
                        <a:rPr lang="it-IT" sz="1200" spc="-2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pavimenti.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8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Ripristino del materiale di consumo dei servizi igienici (sapone, carta igienica, ecc.)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8"/>
                    </a:solidFill>
                  </a:tcPr>
                </a:tc>
              </a:tr>
              <a:tr h="360129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a fondo con disinfettante dei servizi igienici (pavimenti, sanitari, arredi e accessori).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8"/>
                    </a:solidFill>
                  </a:tcPr>
                </a:tc>
              </a:tr>
              <a:tr h="900322">
                <a:tc>
                  <a:txBody>
                    <a:bodyPr/>
                    <a:lstStyle/>
                    <a:p>
                      <a:pPr marL="69850" marR="58420" algn="just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e sanificazione a fondo dei servizi igienici, lavaggio e asciugatura degli specchi presenti, delle attrezzature a uso collettivo, delle rubinetterie e delle zone adiacenti, dei distributori di sapone e carta. Oltre al lavaggio tramite l’uso di appositi prodotti quali detergenti,</a:t>
                      </a:r>
                      <a:r>
                        <a:rPr lang="it-IT" sz="1200" spc="-7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disinfettanti</a:t>
                      </a:r>
                      <a:r>
                        <a:rPr lang="it-IT" sz="1200" spc="-7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200" spc="-5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disincrostanti,</a:t>
                      </a:r>
                      <a:r>
                        <a:rPr lang="it-IT" sz="12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sarà</a:t>
                      </a:r>
                      <a:r>
                        <a:rPr lang="it-IT" sz="12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necessario</a:t>
                      </a:r>
                      <a:r>
                        <a:rPr lang="it-IT" sz="12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far</a:t>
                      </a:r>
                      <a:r>
                        <a:rPr lang="it-IT" sz="1200" spc="-5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aerare</a:t>
                      </a:r>
                      <a:r>
                        <a:rPr lang="it-IT" sz="12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r>
                        <a:rPr lang="it-IT" sz="12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locali</a:t>
                      </a:r>
                      <a:r>
                        <a:rPr lang="it-IT" sz="1200" spc="-5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2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successivamente spruzzare un</a:t>
                      </a:r>
                      <a:r>
                        <a:rPr lang="it-IT" sz="1200" spc="-2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deodorante.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e sanificazione dei giochi (Scuola dell’infanzia)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Spazzatura di tutti i pavimenti (comprese scale, pianerottoli e servizi igienici)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404122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di interruttori elettrici, maniglie, o comunque tutti i punti che vengono maggiormente toccati.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31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di pavimenti degli spogliatoi della palestra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31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e disinfezione delle attrezzature delle palestre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406223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e disinfezione degli arredi di uso quotidiano nelle aule banchi, sedie, cattedra, tastiere, telefoni, pulsanti, attaccapanni, eccetera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delle lavagne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Spolveratura “a umido” di scrivanie, banchi, cattedre, tavoli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406223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Rimozione dell’immondizia e pulitura dei cestini getta-carte e dei diversi contenitori porta rifiuti; raccolta dei rifiuti e trasporto verso i punti di raccolta.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53539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Rimozione dei rifiuti dai cestini situati nelle aree esterne all’edificio.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406223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dei pavimenti delle aule, degli uffici e dei corridoi, della palestra. Lavaggio e sanificazione delle brandine.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406223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dell’ascensore, se presente nell’edificio scolastico, relativamente a pavimento, pareti e pulsantiere interne e ai piani.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4513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di corrimani e ringhiere.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29612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2940021"/>
              </p:ext>
            </p:extLst>
          </p:nvPr>
        </p:nvGraphicFramePr>
        <p:xfrm>
          <a:off x="1787612" y="474345"/>
          <a:ext cx="9794788" cy="62897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55947"/>
                <a:gridCol w="1338841"/>
              </a:tblGrid>
              <a:tr h="297834">
                <a:tc>
                  <a:txBody>
                    <a:bodyPr/>
                    <a:lstStyle/>
                    <a:p>
                      <a:pPr marL="69850" marR="60325" algn="just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delle macchine utilizzate nei laboratori (cucine per istituto alberghiero, esercitazioni pratiche per estetista o parrucchiere, mole da esercitazioni per ottici, attrezzature per laboratorio chimico, ecc.)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13264">
                <a:tc>
                  <a:txBody>
                    <a:bodyPr/>
                    <a:lstStyle/>
                    <a:p>
                      <a:pPr marL="69850" marR="18415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Sanificazione</a:t>
                      </a:r>
                      <a:r>
                        <a:rPr lang="it-IT" sz="10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delle</a:t>
                      </a:r>
                      <a:r>
                        <a:rPr lang="it-IT" sz="1000" spc="-7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tazze</a:t>
                      </a:r>
                      <a:r>
                        <a:rPr lang="it-IT" sz="1000" spc="-8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WC/turche</a:t>
                      </a:r>
                      <a:r>
                        <a:rPr lang="it-IT" sz="10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0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orinatoi,</a:t>
                      </a:r>
                      <a:r>
                        <a:rPr lang="it-IT" sz="1000" spc="-7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contenitore</a:t>
                      </a:r>
                      <a:r>
                        <a:rPr lang="it-IT" sz="1000" spc="-7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degli</a:t>
                      </a:r>
                      <a:r>
                        <a:rPr lang="it-IT" sz="1000" spc="-8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scopini</a:t>
                      </a:r>
                      <a:r>
                        <a:rPr lang="it-IT" sz="1000" spc="-8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spc="20" dirty="0">
                          <a:effectLst/>
                          <a:latin typeface="Arimo"/>
                          <a:ea typeface="Arimo"/>
                          <a:cs typeface="Arimo"/>
                        </a:rPr>
                        <a:t>WC</a:t>
                      </a:r>
                      <a:r>
                        <a:rPr lang="it-IT" sz="1000" spc="-8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0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zone</a:t>
                      </a:r>
                      <a:r>
                        <a:rPr lang="it-IT" sz="1000" spc="-5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adiacenti a servizio dei discenti. Lavaggio</a:t>
                      </a:r>
                      <a:r>
                        <a:rPr lang="it-IT" sz="1000" spc="-2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pavimenti.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e sanificazione della portineria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di strumenti musicali fissi per aule di musica, conservatori, scuole musicali, ecc.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di porte, cancelli e portoni.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di attrezzatura ludica esterna e interna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a fondo dei pavimenti con disinfettante dopo spazzatura e pulizia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21326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e disinfezione di tutti i tavoli e sedie delle mense, nonché dei ripiani di lavoro, delle maniglie degli sportelli di arredi, carrelli o elettrodomestici delle cucine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FB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Eliminazione di macchie e impronte da porte, porte a vetri e sportelli.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CF8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Spolvero dei monitori dei computer nell’aula di informatica.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CF8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Aspirazione/ battitura pavimenti tessili, stuoie e zerbini.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CF8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dei cortili e delle aree esterne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CF8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dei cestini gettacarte, al bisogno e comunque almeno….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CF8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pareti piastrellate dei servizi igienici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8034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Spolveratura “a umido” di arredi vari non di uso quotidiano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8034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dei vetri dei corridoi, degli atri e delle porte a vetri.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8034"/>
                    </a:solidFill>
                  </a:tcPr>
                </a:tc>
              </a:tr>
              <a:tr h="212161">
                <a:tc>
                  <a:txBody>
                    <a:bodyPr/>
                    <a:lstStyle/>
                    <a:p>
                      <a:pPr marL="69850" marR="22987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dei computer nel laboratorio informatico, delle fotocopiatrici, delle stampanti e dei corpi radianti.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M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62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310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Spolveratura di tutte le superfici orizzontali (comprese eventuali ragnatele a soffitto)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M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62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310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dei vetri interni delle finestre di aule, uffici,….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M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62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310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Aule convegni, teatri, aula magna (mensile o dopo ogni utilizzo)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M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623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310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Rimozione di polvere e ragnatele dalle pareti e dai soffitti.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A3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D1A"/>
                    </a:solidFill>
                  </a:tcPr>
                </a:tc>
              </a:tr>
              <a:tr h="213264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Aspirazione della polvere e lavaggio di tende a lamelle verticali e veneziane, bocchette dell’aerazione (aria condizionata), termoconvettori, canaline,...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A3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D1A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delle tende non plastificate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A2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1D0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dei vetri esterni delle finestre e davanzali delle aule, degli uffici, della palestra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A2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1D0C"/>
                    </a:solidFill>
                  </a:tcPr>
                </a:tc>
              </a:tr>
              <a:tr h="297834">
                <a:tc>
                  <a:txBody>
                    <a:bodyPr/>
                    <a:lstStyle/>
                    <a:p>
                      <a:pPr marL="69850" marR="59690" algn="just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a fondo delle scaffalature della biblioteca e dell’archivio utilizzando per lo scopo, se necessario, anche un idoneo aspirapolvere o panni che siano stati preventivamente trattati con prodotti atti ad attirare e trattenere la polvere.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A/2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1D0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delle aree verdi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A/2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1D0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delle bacheche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A/2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1D0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 di targhe, insegne e suppellettili.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A/2</a:t>
                      </a:r>
                      <a:endParaRPr lang="it-IT" sz="10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1D0C"/>
                    </a:solidFill>
                  </a:tcPr>
                </a:tc>
              </a:tr>
              <a:tr h="184405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di punti luce e lampade.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</a:t>
                      </a:r>
                      <a:endParaRPr lang="it-IT" sz="10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  <a:tr h="319896">
                <a:tc>
                  <a:txBody>
                    <a:bodyPr/>
                    <a:lstStyle/>
                    <a:p>
                      <a:pPr marL="69850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Lavaggio e disinfezione delle pareti lavabili di aule, palestra, uffici...</a:t>
                      </a:r>
                    </a:p>
                    <a:p>
                      <a:pPr marL="6985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Pulizia</a:t>
                      </a:r>
                      <a:r>
                        <a:rPr lang="it-IT" sz="10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0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disinfezione</a:t>
                      </a:r>
                      <a:r>
                        <a:rPr lang="it-IT" sz="10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di</a:t>
                      </a:r>
                      <a:r>
                        <a:rPr lang="it-IT" sz="1000" spc="-7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locali</a:t>
                      </a:r>
                      <a:r>
                        <a:rPr lang="it-IT" sz="1000" spc="-7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adibiti</a:t>
                      </a:r>
                      <a:r>
                        <a:rPr lang="it-IT" sz="1000" spc="-5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a</a:t>
                      </a:r>
                      <a:r>
                        <a:rPr lang="it-IT" sz="10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custodia</a:t>
                      </a:r>
                      <a:r>
                        <a:rPr lang="it-IT" sz="10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di</a:t>
                      </a:r>
                      <a:r>
                        <a:rPr lang="it-IT" sz="1000" spc="-5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materiale</a:t>
                      </a:r>
                      <a:r>
                        <a:rPr lang="it-IT" sz="1000" spc="-5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non</a:t>
                      </a:r>
                      <a:r>
                        <a:rPr lang="it-IT" sz="1000" spc="-4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in</a:t>
                      </a:r>
                      <a:r>
                        <a:rPr lang="it-IT" sz="1000" spc="-6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uso</a:t>
                      </a:r>
                      <a:r>
                        <a:rPr lang="it-IT" sz="10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situati</a:t>
                      </a:r>
                      <a:r>
                        <a:rPr lang="it-IT" sz="1000" spc="-6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nei</a:t>
                      </a:r>
                      <a:r>
                        <a:rPr lang="it-IT" sz="1000" spc="-70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seminterrati, negli archivi, sulle scaffalature aperte e nel magazzino dei prodotti e degli</a:t>
                      </a:r>
                      <a:r>
                        <a:rPr lang="it-IT" sz="1000" spc="-75" dirty="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 dirty="0">
                          <a:effectLst/>
                          <a:latin typeface="Arimo"/>
                          <a:ea typeface="Arimo"/>
                          <a:cs typeface="Arimo"/>
                        </a:rPr>
                        <a:t>attrezzi.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FFFF"/>
                          </a:solidFill>
                          <a:effectLst/>
                          <a:latin typeface="Arimo"/>
                          <a:ea typeface="Arimo"/>
                          <a:cs typeface="Arimo"/>
                        </a:rPr>
                        <a:t>A</a:t>
                      </a:r>
                      <a:endParaRPr lang="it-IT" sz="10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0342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0295E41-8E69-414F-B0A4-D0F469023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61975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DISPOSITIVI DI PROTEZIONE INDIVIDUALE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660E1C45-784C-4606-AE88-4293CFC8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1104901"/>
            <a:ext cx="11325225" cy="55435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sz="2300" dirty="0">
                <a:latin typeface="Bookman Old Style" panose="02050604050505020204" pitchFamily="18" charset="0"/>
              </a:rPr>
              <a:t>I Dispositivi di protezione individuale (DPI) sono attrezzature utilizzate allo scopo di tutelare la salute e la sicurezza dei lavoratori (guanti, occhiali, visiere, maschere facciali filtranti, scarpe, ecc.).</a:t>
            </a:r>
          </a:p>
          <a:p>
            <a:r>
              <a:rPr lang="it-IT" sz="2300" dirty="0">
                <a:latin typeface="Bookman Old Style" panose="02050604050505020204" pitchFamily="18" charset="0"/>
              </a:rPr>
              <a:t>Gli indumenti da lavoro non sono DPI (tute, camici, ecc.) e non proteggono il lavoratore dai rischi specifici, servono per lo più ad evitare di sporcare o contaminare gli abiti civili e devono essere tolti quando il lavoratore abbandona l'area di lavoro, riposti separatamente dai normali indumenti e, se necessario, disinfettati, puliti o sostituti.</a:t>
            </a:r>
          </a:p>
          <a:p>
            <a:r>
              <a:rPr lang="it-IT" sz="2300" dirty="0">
                <a:latin typeface="Bookman Old Style" panose="02050604050505020204" pitchFamily="18" charset="0"/>
              </a:rPr>
              <a:t> Nell’attività di pulizia e sanificazione, essenzialmente è necessario proteggersi dagli agenti chimici e da eventuale presenza di agenti biologici. È necessario, quindi, utilizzare i DPI specifici più idonei a prevenire le diverse modalità di infezione: </a:t>
            </a:r>
          </a:p>
          <a:p>
            <a:pPr marL="0" indent="0">
              <a:buNone/>
            </a:pPr>
            <a:r>
              <a:rPr lang="it-IT" sz="2300" b="1" u="sng" dirty="0">
                <a:solidFill>
                  <a:srgbClr val="002060"/>
                </a:solidFill>
                <a:latin typeface="Bookman Old Style" panose="02050604050505020204" pitchFamily="18" charset="0"/>
              </a:rPr>
              <a:t>Protezione delle mani</a:t>
            </a:r>
            <a:r>
              <a:rPr lang="it-IT" sz="2300" dirty="0">
                <a:latin typeface="Bookman Old Style" panose="02050604050505020204" pitchFamily="18" charset="0"/>
              </a:rPr>
              <a:t>: sono costituiti da guanti per la protezione da agenti chimici, agenti biologici, tagli, traumi meccanici, ecc. L’impiego è richiesto in attività di pulizia, disinfezione, ma anche per la manipolazione di sostanze chimiche o di oggetti taglienti, per la manutenzione di arredi o apparecchiature e per la movimentazione di carichi.</a:t>
            </a:r>
          </a:p>
          <a:p>
            <a:pPr marL="0" indent="0">
              <a:buNone/>
            </a:pPr>
            <a:r>
              <a:rPr lang="it-IT" sz="2300" b="1" u="sng" dirty="0">
                <a:solidFill>
                  <a:srgbClr val="002060"/>
                </a:solidFill>
                <a:latin typeface="Bookman Old Style" panose="02050604050505020204" pitchFamily="18" charset="0"/>
              </a:rPr>
              <a:t>Protezione degli occhi</a:t>
            </a:r>
            <a:r>
              <a:rPr lang="it-IT" sz="2300" dirty="0">
                <a:latin typeface="Bookman Old Style" panose="02050604050505020204" pitchFamily="18" charset="0"/>
              </a:rPr>
              <a:t>: sono costituiti da occhiali, visiere e schermi. Il loro impiego può rendersi necessario in attività con rischio di proiezioni di schegge, schizzi, esposizione a radiazioni e sorgenti luminose (saldatura, lavori in officine meccaniche) manipolazione di agenti chimici, rischio di contatto con agenti biologici, ecc.</a:t>
            </a:r>
          </a:p>
          <a:p>
            <a:pPr marL="0" indent="0">
              <a:buNone/>
            </a:pPr>
            <a:r>
              <a:rPr lang="it-IT" sz="2300" b="1" u="sng" dirty="0">
                <a:solidFill>
                  <a:srgbClr val="002060"/>
                </a:solidFill>
                <a:latin typeface="Bookman Old Style" panose="02050604050505020204" pitchFamily="18" charset="0"/>
              </a:rPr>
              <a:t>Protezione delle vie respiratorie</a:t>
            </a:r>
            <a:r>
              <a:rPr lang="it-IT" sz="2300" dirty="0">
                <a:latin typeface="Bookman Old Style" panose="02050604050505020204" pitchFamily="18" charset="0"/>
              </a:rPr>
              <a:t>: sono le maschere, le semi-maschere, i facciali filtranti, gli autorespiratori. </a:t>
            </a:r>
          </a:p>
          <a:p>
            <a:pPr marL="0" indent="0">
              <a:buNone/>
            </a:pPr>
            <a:r>
              <a:rPr lang="it-IT" sz="2100" b="1" u="sng" dirty="0">
                <a:solidFill>
                  <a:srgbClr val="002060"/>
                </a:solidFill>
                <a:latin typeface="Bookman Old Style" panose="02050604050505020204" pitchFamily="18" charset="0"/>
              </a:rPr>
              <a:t>DPI degli arti inferiori</a:t>
            </a:r>
            <a:r>
              <a:rPr lang="it-IT" sz="2300" dirty="0">
                <a:latin typeface="Bookman Old Style" panose="02050604050505020204" pitchFamily="18" charset="0"/>
              </a:rPr>
              <a:t>: sono principalmente costituiti da calzature, che possono essere di sicurezza, di protezione o da lavoro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771537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5B31D0E-DA11-40E4-9BF0-B04A619D8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09600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CONSEGNA DEI DPI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45BC7905-FB73-4693-BDBE-A8C40356C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0" y="1771650"/>
            <a:ext cx="9601200" cy="3581400"/>
          </a:xfrm>
        </p:spPr>
        <p:txBody>
          <a:bodyPr/>
          <a:lstStyle/>
          <a:p>
            <a:r>
              <a:rPr lang="it-IT" dirty="0">
                <a:latin typeface="Bookman Old Style" panose="02050604050505020204" pitchFamily="18" charset="0"/>
              </a:rPr>
              <a:t>I DPI sono consegnati dal Datore di lavoro o suo delegato ai dipendenti in base alle caratteristiche dei dispositivi stessi e all’uso che ciascun lavoratore ne fa durante l’attività lavorativa.</a:t>
            </a:r>
          </a:p>
          <a:p>
            <a:r>
              <a:rPr lang="it-IT" dirty="0">
                <a:latin typeface="Bookman Old Style" panose="02050604050505020204" pitchFamily="18" charset="0"/>
              </a:rPr>
              <a:t>Sulla base di queste informazioni il Datore di lavoro deve provvedere ad un acquisto in un numero che non solo tiene conto delle necessità attuali, ma anche di eventuali scorte.</a:t>
            </a:r>
          </a:p>
          <a:p>
            <a:r>
              <a:rPr lang="it-IT" dirty="0">
                <a:latin typeface="Bookman Old Style" panose="02050604050505020204" pitchFamily="18" charset="0"/>
              </a:rPr>
              <a:t>I DPI devono essere consegnati al dipendente, previa attestazione di consegna tramite firma e indicazione della data, in modo da distribuire in numero adeguato se monouso o poterli sostituire a tempo debito in caso di dispositivi riutilizzabili.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84345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D2DD48D-6FB2-4973-9319-8385DBF62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ATTREZZATURE PER LA PULIZIA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49EA22C-9BF1-4A1A-91FB-3E3412E86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343025"/>
            <a:ext cx="10696575" cy="5286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>
                <a:latin typeface="Bookman Old Style" panose="02050604050505020204" pitchFamily="18" charset="0"/>
              </a:rPr>
              <a:t>Per la pulizia degli ambienti si ritengono indispensabili le seguenti attrezzature: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Panni-spugna differenziati per codice colore e teli monouso per la spolveratura (si sconsigliano le normali spugne perché facilmente inquinabili).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Scope trapezoidali e scope tradizionali.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Asta </a:t>
            </a:r>
            <a:r>
              <a:rPr lang="it-IT" sz="1800" dirty="0" err="1">
                <a:latin typeface="Bookman Old Style" panose="02050604050505020204" pitchFamily="18" charset="0"/>
              </a:rPr>
              <a:t>pulivetro</a:t>
            </a:r>
            <a:r>
              <a:rPr lang="it-IT" sz="1800" dirty="0">
                <a:latin typeface="Bookman Old Style" panose="02050604050505020204" pitchFamily="18" charset="0"/>
              </a:rPr>
              <a:t>, vello lavavetro.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Sistema MOP. Si sottolinea la necessità di utilizzare più sistemi MOP in base alle zone da pulire: uno per i servizi igienici, uno per gli ambienti didattici in genere (sezioni, aule, palestre, laboratori, ecc.) e uno per la cucina e il locale refezione.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Dispositivi di protezione individuale (camice, guanti, scarpe antiscivolo).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Macchina lava – asciuga pavimenti, ove possibile.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Aspirapolvere, ove necessaria.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Soffiatore, aspiratore, trituratore foglie.</a:t>
            </a:r>
          </a:p>
          <a:p>
            <a:r>
              <a:rPr lang="it-IT" sz="1800" dirty="0">
                <a:latin typeface="Bookman Old Style" panose="02050604050505020204" pitchFamily="18" charset="0"/>
              </a:rPr>
              <a:t>Lavatrice (ove possibile).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186479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56968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MANUTENZIONE DELLE ATTREZZATURE</a:t>
            </a:r>
            <a:endParaRPr lang="it-IT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71600" y="1256269"/>
            <a:ext cx="10416746" cy="4880919"/>
          </a:xfrm>
        </p:spPr>
        <p:txBody>
          <a:bodyPr>
            <a:normAutofit fontScale="77500" lnSpcReduction="20000"/>
          </a:bodyPr>
          <a:lstStyle/>
          <a:p>
            <a:r>
              <a:rPr lang="it-IT" sz="2300" dirty="0">
                <a:latin typeface="Bookman Old Style" panose="02050604050505020204" pitchFamily="18" charset="0"/>
              </a:rPr>
              <a:t>Tutto il materiale per la pulizia deve essere regolarmente pulito dopo l'uso in quanto spugne, stracci, </a:t>
            </a:r>
            <a:r>
              <a:rPr lang="it-IT" sz="2300" dirty="0" err="1">
                <a:latin typeface="Bookman Old Style" panose="02050604050505020204" pitchFamily="18" charset="0"/>
              </a:rPr>
              <a:t>telini</a:t>
            </a:r>
            <a:r>
              <a:rPr lang="it-IT" sz="2300" dirty="0">
                <a:latin typeface="Bookman Old Style" panose="02050604050505020204" pitchFamily="18" charset="0"/>
              </a:rPr>
              <a:t> possono essere importante veicolo di contagio di infezioni o patologie; ove possibile si consiglia l’uso di materiale monouso.</a:t>
            </a:r>
          </a:p>
          <a:p>
            <a:r>
              <a:rPr lang="it-IT" sz="2300" dirty="0">
                <a:latin typeface="Bookman Old Style" panose="02050604050505020204" pitchFamily="18" charset="0"/>
              </a:rPr>
              <a:t>Alla fine delle operazioni di pulizia le frange MOP, le garze, i panni devono essere lavati con acqua calda e disinfettati. Si consiglia di utilizzare il lavaggio in lavatrice ad alta temperatura (maggiore di 60° C) che consente una più efficace pulizia e una adeguata disinfezione a calore. </a:t>
            </a:r>
            <a:endParaRPr lang="it-IT" sz="2300" dirty="0" smtClean="0">
              <a:latin typeface="Bookman Old Style" panose="02050604050505020204" pitchFamily="18" charset="0"/>
            </a:endParaRPr>
          </a:p>
          <a:p>
            <a:r>
              <a:rPr lang="it-IT" sz="2300" dirty="0" smtClean="0">
                <a:latin typeface="Bookman Old Style" panose="02050604050505020204" pitchFamily="18" charset="0"/>
              </a:rPr>
              <a:t>L'uso </a:t>
            </a:r>
            <a:r>
              <a:rPr lang="it-IT" sz="2300" dirty="0">
                <a:latin typeface="Bookman Old Style" panose="02050604050505020204" pitchFamily="18" charset="0"/>
              </a:rPr>
              <a:t>della lavatrice presenta alcuni vantaggi: si evita l'uso di disinfettanti chimici, si abbreviano le procedure di pulizia del materiale lavabile, si riduce il ricorso a materiale monouso. In alternativa alla lavatrice si deve eseguire la pulizia manuale in un lavandino adibito unicamente a questo scopo, seguita da immersione in soluzione acquosa di cloro allo 0,5% per almeno 10 minuti, avendo cura di eseguire separatamente il lavaggio dei materiali precedentemente usati per la pulizia del bagno dai materiali utilizzati in altri ambienti.</a:t>
            </a:r>
          </a:p>
          <a:p>
            <a:r>
              <a:rPr lang="it-IT" sz="2300" dirty="0">
                <a:latin typeface="Bookman Old Style" panose="02050604050505020204" pitchFamily="18" charset="0"/>
              </a:rPr>
              <a:t>Evitare di lasciare in ammollo gli stracci per periodi superiori a quelli necessari per una corretta disinfezione (10-20 minuti). Tutti i contenitori (secchi, anche quelli del MOP) usati per le operazioni di pulizia, le scope delle latrine e altre attrezzature per i servizi igienici devono essere lavati con acqua e detergente e successivamente disinfettati con una soluzione acquosa di cloro allo 0,5% per almeno 10 minuti. L'umidità favorisce la crescita microbica: gli stracci, le spugne, le frange, le scope delle latrine vanno asciugati in ambiente aerato, quando è possibile con l'esposizione diretta al sole</a:t>
            </a:r>
            <a:r>
              <a:rPr lang="it-IT" sz="2300" dirty="0" smtClean="0">
                <a:latin typeface="Bookman Old Style" panose="02050604050505020204" pitchFamily="18" charset="0"/>
              </a:rPr>
              <a:t>. </a:t>
            </a:r>
            <a:endParaRPr lang="it-IT" sz="2300" dirty="0">
              <a:latin typeface="Bookman Old Style" panose="020506040505050202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722035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59259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CONSERVAZIONE DELLE ATTREZZATURE</a:t>
            </a:r>
            <a:endParaRPr lang="it-IT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71600" y="1145059"/>
            <a:ext cx="10523838" cy="4876800"/>
          </a:xfrm>
        </p:spPr>
        <p:txBody>
          <a:bodyPr>
            <a:normAutofit fontScale="92500" lnSpcReduction="20000"/>
          </a:bodyPr>
          <a:lstStyle/>
          <a:p>
            <a:r>
              <a:rPr lang="it-IT" sz="2200" dirty="0">
                <a:latin typeface="Bookman Old Style" panose="02050604050505020204" pitchFamily="18" charset="0"/>
              </a:rPr>
              <a:t>Individuare un locale, rigorosamente chiuso a chiave, destinato a ripostiglio per la conservazione di tutti i prodotti e le attrezzature.</a:t>
            </a:r>
          </a:p>
          <a:p>
            <a:r>
              <a:rPr lang="it-IT" sz="2200" dirty="0">
                <a:latin typeface="Bookman Old Style" panose="02050604050505020204" pitchFamily="18" charset="0"/>
              </a:rPr>
              <a:t>Mantenere, nei limiti del possibile, le confezioni originali dei prodotti con relative schede tecniche e schede dati di sicurezza facilmente disponibili e consultabili.</a:t>
            </a:r>
          </a:p>
          <a:p>
            <a:r>
              <a:rPr lang="it-IT" sz="2200" dirty="0">
                <a:latin typeface="Bookman Old Style" panose="02050604050505020204" pitchFamily="18" charset="0"/>
              </a:rPr>
              <a:t>Dopo l'uso, richiudere accuratamente le confezioni del detergente e del disinfettante.</a:t>
            </a:r>
          </a:p>
          <a:p>
            <a:r>
              <a:rPr lang="it-IT" sz="2200" dirty="0">
                <a:latin typeface="Bookman Old Style" panose="02050604050505020204" pitchFamily="18" charset="0"/>
              </a:rPr>
              <a:t>È fondamentale etichettare e riporre materiale e strumenti a seconda delle aree (materiale separato per bagni, cucine, aule e sezioni) e a seconda dell'utilizzo (per water, lavandino, altre superfici). Questo, oltre a rispondere a esigenze igieniche, faciliterà l'utilizzo delle attrezzature da parte del personale assegnato per le sostituzioni</a:t>
            </a:r>
            <a:r>
              <a:rPr lang="it-IT" sz="2200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2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TRAVASO </a:t>
            </a:r>
            <a:r>
              <a:rPr lang="it-IT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DI PRODOTTI</a:t>
            </a:r>
          </a:p>
          <a:p>
            <a:r>
              <a:rPr lang="it-IT" sz="2200" dirty="0">
                <a:latin typeface="Bookman Old Style" panose="02050604050505020204" pitchFamily="18" charset="0"/>
              </a:rPr>
              <a:t>Nel caso occorra travasare i prodotti (ad esempio quando la fornitura è in confezioni molto grandi o in forma solida da sciogliere o necessita una diluizione), i nuovi contenitori devono essere chiaramente etichettati, indicando il nome del prodotto la classificazione di rischio</a:t>
            </a:r>
          </a:p>
          <a:p>
            <a:endParaRPr lang="it-IT" sz="2200" dirty="0">
              <a:latin typeface="Bookman Old Style" panose="020506040505050202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921053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26308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COMPITI </a:t>
            </a:r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E RESPONSABILITÀ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71600" y="1379838"/>
            <a:ext cx="9601200" cy="3581400"/>
          </a:xfrm>
        </p:spPr>
        <p:txBody>
          <a:bodyPr/>
          <a:lstStyle/>
          <a:p>
            <a:r>
              <a:rPr lang="it-IT" sz="1600" dirty="0" smtClean="0">
                <a:latin typeface="Bookman Old Style" panose="02050604050505020204" pitchFamily="18" charset="0"/>
              </a:rPr>
              <a:t>Affinché </a:t>
            </a:r>
            <a:r>
              <a:rPr lang="it-IT" sz="1600" dirty="0">
                <a:latin typeface="Bookman Old Style" panose="02050604050505020204" pitchFamily="18" charset="0"/>
              </a:rPr>
              <a:t>le attività di pulizia, disinfezione e sanificazione possano essere effettuate correttamente ed efficacemente e secondo una programmazione ben predefinita, è </a:t>
            </a:r>
            <a:r>
              <a:rPr lang="it-IT" sz="1600" dirty="0" smtClean="0">
                <a:latin typeface="Bookman Old Style" panose="02050604050505020204" pitchFamily="18" charset="0"/>
              </a:rPr>
              <a:t>necessario </a:t>
            </a:r>
            <a:r>
              <a:rPr lang="it-IT" sz="1600" dirty="0">
                <a:latin typeface="Bookman Old Style" panose="02050604050505020204" pitchFamily="18" charset="0"/>
              </a:rPr>
              <a:t>definire prima di tutto compiti, responsabilità e istruzioni </a:t>
            </a:r>
            <a:r>
              <a:rPr lang="it-IT" sz="1600" dirty="0" smtClean="0">
                <a:latin typeface="Bookman Old Style" panose="02050604050505020204" pitchFamily="18" charset="0"/>
              </a:rPr>
              <a:t>operative</a:t>
            </a:r>
          </a:p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4189169"/>
              </p:ext>
            </p:extLst>
          </p:nvPr>
        </p:nvGraphicFramePr>
        <p:xfrm>
          <a:off x="1989480" y="2372497"/>
          <a:ext cx="6833246" cy="358346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63003"/>
                <a:gridCol w="494930"/>
                <a:gridCol w="581755"/>
                <a:gridCol w="494270"/>
                <a:gridCol w="494270"/>
                <a:gridCol w="410823"/>
                <a:gridCol w="594195"/>
              </a:tblGrid>
              <a:tr h="320787">
                <a:tc>
                  <a:txBody>
                    <a:bodyPr/>
                    <a:lstStyle/>
                    <a:p>
                      <a:pPr marL="1392555" marR="138684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 b="1" dirty="0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ATTIVITA’</a:t>
                      </a:r>
                      <a:endParaRPr lang="it-IT" sz="11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820" marR="7747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DL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marR="15875" indent="-91440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DSG A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marR="7747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SPP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4300" marR="10668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MC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915" marR="7747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DP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 b="1">
                          <a:effectLst/>
                          <a:latin typeface="Arial" panose="020B0604020202020204" pitchFamily="34" charset="0"/>
                          <a:ea typeface="Arimo"/>
                          <a:cs typeface="Arimo"/>
                        </a:rPr>
                        <a:t>CS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795">
                <a:tc>
                  <a:txBody>
                    <a:bodyPr/>
                    <a:lstStyle/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Approvigionamento del materiale per la pulizia, la disinfezione e la sanificazione degli ambienti e delle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69850">
                        <a:lnSpc>
                          <a:spcPts val="10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persone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44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44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889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762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508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endParaRPr lang="it-IT" sz="1000" dirty="0" smtClean="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R="214630" algn="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 dirty="0" smtClean="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</a:tr>
              <a:tr h="481181">
                <a:tc>
                  <a:txBody>
                    <a:bodyPr/>
                    <a:lstStyle/>
                    <a:p>
                      <a:pPr marL="69850" marR="58420" algn="just">
                        <a:lnSpc>
                          <a:spcPts val="115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Acquisto di dispositivi di protezione individuali o dei dispositivi medici (mascherine, occhiali, guanti, ecc.) per i lavoratori esterni addetti alle pulizie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5080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8890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4445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endParaRPr lang="it-IT" sz="1000" dirty="0" smtClean="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R="214630" algn="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 dirty="0" smtClean="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181">
                <a:tc>
                  <a:txBody>
                    <a:bodyPr/>
                    <a:lstStyle/>
                    <a:p>
                      <a:pPr marL="69850" marR="59690" algn="just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Acquisto dei dispositivi di protezione individuali o dei dispositivi</a:t>
                      </a:r>
                      <a:r>
                        <a:rPr lang="it-IT" sz="1000" spc="-75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medici</a:t>
                      </a:r>
                      <a:r>
                        <a:rPr lang="it-IT" sz="1000" spc="-75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per</a:t>
                      </a:r>
                      <a:r>
                        <a:rPr lang="it-IT" sz="1000" spc="-6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personale</a:t>
                      </a:r>
                      <a:r>
                        <a:rPr lang="it-IT" sz="1000" spc="-7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interno</a:t>
                      </a:r>
                      <a:r>
                        <a:rPr lang="it-IT" sz="1000" spc="-75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e</a:t>
                      </a:r>
                      <a:r>
                        <a:rPr lang="it-IT" sz="1000" spc="-60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all’occorrenza</a:t>
                      </a:r>
                      <a:r>
                        <a:rPr lang="it-IT" sz="1000" spc="-75">
                          <a:effectLst/>
                          <a:latin typeface="Arimo"/>
                          <a:ea typeface="Arimo"/>
                          <a:cs typeface="Arimo"/>
                        </a:rPr>
                        <a:t> </a:t>
                      </a: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per discenti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4445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4445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it-IT" sz="950">
                          <a:effectLst/>
                          <a:latin typeface="Arimo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</a:tr>
              <a:tr h="153042">
                <a:tc>
                  <a:txBody>
                    <a:bodyPr/>
                    <a:lstStyle/>
                    <a:p>
                      <a:pPr marL="69850">
                        <a:lnSpc>
                          <a:spcPts val="10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Pianificazione del programma di pulizia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0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0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0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416">
                <a:tc>
                  <a:txBody>
                    <a:bodyPr/>
                    <a:lstStyle/>
                    <a:p>
                      <a:pPr marL="69850">
                        <a:lnSpc>
                          <a:spcPts val="114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Custodia delle schede dati di sicurezza dei prodotti, delle certificazioni dei dispositivi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145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</a:tr>
              <a:tr h="152374">
                <a:tc>
                  <a:txBody>
                    <a:bodyPr/>
                    <a:lstStyle/>
                    <a:p>
                      <a:pPr marL="69850">
                        <a:lnSpc>
                          <a:spcPts val="104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Formazione del personale interno e discenti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04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4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04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04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04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Formazione del personale esterno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Sorveglianza sanitaria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Preparazione del materiale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Dilizione di detergenti e disinfettanti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Esecuzione di pulizie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Smaltimento del materiale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Riordino del materiale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I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4630" algn="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11">
                <a:tc>
                  <a:txBody>
                    <a:bodyPr/>
                    <a:lstStyle/>
                    <a:p>
                      <a:pPr marL="6985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Controllo e verifica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R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  <a:latin typeface="Arimo"/>
                          <a:ea typeface="Arimo"/>
                          <a:cs typeface="Arimo"/>
                        </a:rPr>
                        <a:t>C</a:t>
                      </a:r>
                      <a:endParaRPr lang="it-IT" sz="110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800" dirty="0">
                          <a:effectLst/>
                          <a:latin typeface="Times New Roman" panose="02020603050405020304" pitchFamily="18" charset="0"/>
                          <a:ea typeface="Arimo"/>
                          <a:cs typeface="Arimo"/>
                        </a:rPr>
                        <a:t> </a:t>
                      </a:r>
                      <a:endParaRPr lang="it-IT" sz="1100" dirty="0">
                        <a:effectLst/>
                        <a:latin typeface="Arimo"/>
                        <a:ea typeface="Arimo"/>
                        <a:cs typeface="Arimo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9F6"/>
                    </a:solidFill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9259371" y="2726723"/>
            <a:ext cx="23313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 smtClean="0">
                <a:latin typeface="Bookman Old Style" panose="02050604050505020204" pitchFamily="18" charset="0"/>
              </a:rPr>
              <a:t>-DL</a:t>
            </a:r>
            <a:r>
              <a:rPr lang="it-IT" sz="1100" dirty="0">
                <a:latin typeface="Bookman Old Style" panose="02050604050505020204" pitchFamily="18" charset="0"/>
              </a:rPr>
              <a:t>= Datore di lavoro/ Dirigente scolastico	</a:t>
            </a:r>
            <a:endParaRPr lang="it-IT" sz="1100" dirty="0" smtClean="0">
              <a:latin typeface="Bookman Old Style" panose="02050604050505020204" pitchFamily="18" charset="0"/>
            </a:endParaRPr>
          </a:p>
          <a:p>
            <a:endParaRPr lang="it-IT" sz="1100" dirty="0" smtClean="0">
              <a:latin typeface="Bookman Old Style" panose="02050604050505020204" pitchFamily="18" charset="0"/>
            </a:endParaRPr>
          </a:p>
          <a:p>
            <a:r>
              <a:rPr lang="it-IT" sz="1100" dirty="0" smtClean="0">
                <a:latin typeface="Bookman Old Style" panose="02050604050505020204" pitchFamily="18" charset="0"/>
              </a:rPr>
              <a:t>-DSGA </a:t>
            </a:r>
            <a:r>
              <a:rPr lang="it-IT" sz="1100" dirty="0">
                <a:latin typeface="Bookman Old Style" panose="02050604050505020204" pitchFamily="18" charset="0"/>
              </a:rPr>
              <a:t>= Direttore dei Servizi Generali e </a:t>
            </a:r>
            <a:r>
              <a:rPr lang="it-IT" sz="1100" dirty="0" smtClean="0">
                <a:latin typeface="Bookman Old Style" panose="02050604050505020204" pitchFamily="18" charset="0"/>
              </a:rPr>
              <a:t>Amministrativi</a:t>
            </a:r>
          </a:p>
          <a:p>
            <a:endParaRPr lang="it-IT" sz="1100" dirty="0">
              <a:latin typeface="Bookman Old Style" panose="02050604050505020204" pitchFamily="18" charset="0"/>
            </a:endParaRPr>
          </a:p>
          <a:p>
            <a:r>
              <a:rPr lang="it-IT" sz="1100" dirty="0" smtClean="0">
                <a:latin typeface="Bookman Old Style" panose="02050604050505020204" pitchFamily="18" charset="0"/>
              </a:rPr>
              <a:t>-SPP </a:t>
            </a:r>
            <a:r>
              <a:rPr lang="it-IT" sz="1100" dirty="0">
                <a:latin typeface="Bookman Old Style" panose="02050604050505020204" pitchFamily="18" charset="0"/>
              </a:rPr>
              <a:t>= Servizio di Prevenzione e Protezione	</a:t>
            </a:r>
            <a:endParaRPr lang="it-IT" sz="1100" dirty="0" smtClean="0">
              <a:latin typeface="Bookman Old Style" panose="02050604050505020204" pitchFamily="18" charset="0"/>
            </a:endParaRPr>
          </a:p>
          <a:p>
            <a:endParaRPr lang="it-IT" sz="1100" dirty="0" smtClean="0">
              <a:latin typeface="Bookman Old Style" panose="02050604050505020204" pitchFamily="18" charset="0"/>
            </a:endParaRPr>
          </a:p>
          <a:p>
            <a:r>
              <a:rPr lang="it-IT" sz="1100" dirty="0">
                <a:latin typeface="Bookman Old Style" panose="02050604050505020204" pitchFamily="18" charset="0"/>
              </a:rPr>
              <a:t>-</a:t>
            </a:r>
            <a:r>
              <a:rPr lang="it-IT" sz="1100" dirty="0" smtClean="0">
                <a:latin typeface="Bookman Old Style" panose="02050604050505020204" pitchFamily="18" charset="0"/>
              </a:rPr>
              <a:t>MC </a:t>
            </a:r>
            <a:r>
              <a:rPr lang="it-IT" sz="1100" dirty="0">
                <a:latin typeface="Bookman Old Style" panose="02050604050505020204" pitchFamily="18" charset="0"/>
              </a:rPr>
              <a:t>= Medico competente </a:t>
            </a:r>
            <a:endParaRPr lang="it-IT" sz="1100" dirty="0" smtClean="0">
              <a:latin typeface="Bookman Old Style" panose="02050604050505020204" pitchFamily="18" charset="0"/>
            </a:endParaRPr>
          </a:p>
          <a:p>
            <a:r>
              <a:rPr lang="it-IT" sz="1100" dirty="0">
                <a:latin typeface="Bookman Old Style" panose="02050604050505020204" pitchFamily="18" charset="0"/>
              </a:rPr>
              <a:t>-</a:t>
            </a:r>
            <a:r>
              <a:rPr lang="it-IT" sz="1100" dirty="0" smtClean="0">
                <a:latin typeface="Bookman Old Style" panose="02050604050505020204" pitchFamily="18" charset="0"/>
              </a:rPr>
              <a:t>DP</a:t>
            </a:r>
            <a:r>
              <a:rPr lang="it-IT" sz="1100" dirty="0">
                <a:latin typeface="Bookman Old Style" panose="02050604050505020204" pitchFamily="18" charset="0"/>
              </a:rPr>
              <a:t>= Ditta Pulizie		</a:t>
            </a:r>
            <a:endParaRPr lang="it-IT" sz="1100" dirty="0" smtClean="0">
              <a:latin typeface="Bookman Old Style" panose="02050604050505020204" pitchFamily="18" charset="0"/>
            </a:endParaRPr>
          </a:p>
          <a:p>
            <a:r>
              <a:rPr lang="it-IT" sz="1100" dirty="0">
                <a:latin typeface="Bookman Old Style" panose="02050604050505020204" pitchFamily="18" charset="0"/>
              </a:rPr>
              <a:t>-</a:t>
            </a:r>
            <a:r>
              <a:rPr lang="it-IT" sz="1100" dirty="0" smtClean="0">
                <a:latin typeface="Bookman Old Style" panose="02050604050505020204" pitchFamily="18" charset="0"/>
              </a:rPr>
              <a:t>CS</a:t>
            </a:r>
            <a:r>
              <a:rPr lang="it-IT" sz="1100" dirty="0">
                <a:latin typeface="Bookman Old Style" panose="02050604050505020204" pitchFamily="18" charset="0"/>
              </a:rPr>
              <a:t>= Collaboratore scolastico </a:t>
            </a:r>
            <a:endParaRPr lang="it-IT" sz="1100" dirty="0" smtClean="0">
              <a:latin typeface="Bookman Old Style" panose="02050604050505020204" pitchFamily="18" charset="0"/>
            </a:endParaRPr>
          </a:p>
          <a:p>
            <a:endParaRPr lang="it-IT" sz="1100" dirty="0">
              <a:latin typeface="Bookman Old Style" panose="02050604050505020204" pitchFamily="18" charset="0"/>
            </a:endParaRPr>
          </a:p>
          <a:p>
            <a:r>
              <a:rPr lang="it-IT" sz="1100" dirty="0" smtClean="0">
                <a:latin typeface="Bookman Old Style" panose="02050604050505020204" pitchFamily="18" charset="0"/>
              </a:rPr>
              <a:t>-R</a:t>
            </a:r>
            <a:r>
              <a:rPr lang="it-IT" sz="1100" dirty="0">
                <a:latin typeface="Bookman Old Style" panose="02050604050505020204" pitchFamily="18" charset="0"/>
              </a:rPr>
              <a:t>= Responsabile	</a:t>
            </a:r>
            <a:endParaRPr lang="it-IT" sz="1100" dirty="0" smtClean="0">
              <a:latin typeface="Bookman Old Style" panose="02050604050505020204" pitchFamily="18" charset="0"/>
            </a:endParaRPr>
          </a:p>
          <a:p>
            <a:r>
              <a:rPr lang="it-IT" sz="1100" dirty="0" smtClean="0">
                <a:latin typeface="Bookman Old Style" panose="02050604050505020204" pitchFamily="18" charset="0"/>
              </a:rPr>
              <a:t>-C</a:t>
            </a:r>
            <a:r>
              <a:rPr lang="it-IT" sz="1100" dirty="0">
                <a:latin typeface="Bookman Old Style" panose="02050604050505020204" pitchFamily="18" charset="0"/>
              </a:rPr>
              <a:t>= </a:t>
            </a:r>
            <a:r>
              <a:rPr lang="it-IT" sz="1100" dirty="0" smtClean="0">
                <a:latin typeface="Bookman Old Style" panose="02050604050505020204" pitchFamily="18" charset="0"/>
              </a:rPr>
              <a:t>Collaboratore</a:t>
            </a:r>
          </a:p>
          <a:p>
            <a:r>
              <a:rPr lang="it-IT" sz="1100" dirty="0">
                <a:latin typeface="Bookman Old Style" panose="02050604050505020204" pitchFamily="18" charset="0"/>
              </a:rPr>
              <a:t>-</a:t>
            </a:r>
            <a:r>
              <a:rPr lang="it-IT" sz="1100" dirty="0" smtClean="0">
                <a:latin typeface="Bookman Old Style" panose="02050604050505020204" pitchFamily="18" charset="0"/>
              </a:rPr>
              <a:t>I=Informato</a:t>
            </a:r>
            <a:endParaRPr lang="it-IT" sz="11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761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5B69B67-2065-4708-B99A-77DA17267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0" y="1107222"/>
            <a:ext cx="9601200" cy="1485900"/>
          </a:xfrm>
        </p:spPr>
        <p:txBody>
          <a:bodyPr>
            <a:noAutofit/>
          </a:bodyPr>
          <a:lstStyle/>
          <a:p>
            <a:r>
              <a:rPr lang="it-IT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it-IT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/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>Il D.M. 7 luglio 1997, n. 274 “Regolamento di attuazione degli articoli 1 e 4 della L. 25 gennaio 1994, n. 82, per la disciplina delle attività di pulizia, di disinfezione, di disinfestazione, di derattizzazione e di sanificazione” fornisce le seguenti definizioni:</a:t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/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>a) sono attività di </a:t>
            </a:r>
            <a:r>
              <a:rPr lang="it-IT" sz="16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PULIZIA</a:t>
            </a:r>
            <a:r>
              <a:rPr lang="it-IT" sz="1600" dirty="0">
                <a:latin typeface="Bookman Old Style" panose="02050604050505020204" pitchFamily="18" charset="0"/>
              </a:rPr>
              <a:t> quelle che riguardano il complesso di procedimenti e operazioni atti a rimuovere polveri, materiale non desiderato o sporcizia da superfici, oggetti, ambienti confinati e aree di pertinenza;</a:t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>b)sono attività di </a:t>
            </a:r>
            <a:r>
              <a:rPr lang="it-IT" sz="16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DISINFEZIONE</a:t>
            </a:r>
            <a:r>
              <a:rPr lang="it-IT" sz="1600" dirty="0">
                <a:latin typeface="Bookman Old Style" panose="02050604050505020204" pitchFamily="18" charset="0"/>
              </a:rPr>
              <a:t> quelle che riguardano il complesso dei procedimenti e operazioni atti a rendere sani determinati ambienti confinati e aree di pertinenza mediante la distruzione o inattivazione di microrganismi patogeni;</a:t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>c)sono attività di</a:t>
            </a:r>
            <a:r>
              <a:rPr lang="it-IT" sz="16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DISINFESTAZIONE </a:t>
            </a:r>
            <a:r>
              <a:rPr lang="it-IT" sz="1600" dirty="0">
                <a:latin typeface="Bookman Old Style" panose="02050604050505020204" pitchFamily="18" charset="0"/>
              </a:rPr>
              <a:t>quelle che riguardano il complesso di procedimenti e operazioni atti a distruggere piccoli animali</a:t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>d)sono attività di </a:t>
            </a:r>
            <a:r>
              <a:rPr lang="it-IT" sz="16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DERATTIZZAZIONE</a:t>
            </a:r>
            <a:r>
              <a:rPr lang="it-IT" sz="1600" dirty="0">
                <a:latin typeface="Bookman Old Style" panose="02050604050505020204" pitchFamily="18" charset="0"/>
              </a:rPr>
              <a:t> quelle che riguardano il complesso di procedimenti e operazioni di disinfestazione atti a determinare o la distruzione completa oppure la riduzione del numero della popolazione dei ratti o dei topi al di sotto di una certa soglia;</a:t>
            </a:r>
            <a:br>
              <a:rPr lang="it-IT" sz="1600" dirty="0">
                <a:latin typeface="Bookman Old Style" panose="02050604050505020204" pitchFamily="18" charset="0"/>
              </a:rPr>
            </a:br>
            <a:r>
              <a:rPr lang="it-IT" sz="1600" dirty="0">
                <a:latin typeface="Bookman Old Style" panose="02050604050505020204" pitchFamily="18" charset="0"/>
              </a:rPr>
              <a:t>e)sono attività di </a:t>
            </a:r>
            <a:r>
              <a:rPr lang="it-IT" sz="16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SANIFICAZIONE</a:t>
            </a:r>
            <a:r>
              <a:rPr lang="it-IT" sz="1600" dirty="0">
                <a:latin typeface="Bookman Old Style" panose="02050604050505020204" pitchFamily="18" charset="0"/>
              </a:rPr>
              <a:t> quelle che riguardano il complesso di procedimenti e operazioni atti a rendere sani determinati ambienti mediante l'attività di pulizia e/o di disinfezione e/o di disinfestazione ovvero mediante il controllo e il miglioramento delle condizioni del microclima per quanto riguarda la temperatura, l'umidità e la ventilazione ovvero per quanto riguarda l'illuminazione e il rumore.</a:t>
            </a:r>
            <a:r>
              <a:rPr lang="it-IT" sz="1600" dirty="0"/>
              <a:t/>
            </a:r>
            <a:br>
              <a:rPr lang="it-IT" sz="1600" dirty="0"/>
            </a:br>
            <a:endParaRPr lang="it-IT" sz="1600" dirty="0"/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6CAC9AAB-E469-41F3-9722-C90DD50BE541}"/>
              </a:ext>
            </a:extLst>
          </p:cNvPr>
          <p:cNvSpPr txBox="1"/>
          <p:nvPr/>
        </p:nvSpPr>
        <p:spPr>
          <a:xfrm>
            <a:off x="1381125" y="276225"/>
            <a:ext cx="8782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DEFINIZIONE DI PULIZIA, DISINFEZIONE E SANIFICAZIONE</a:t>
            </a:r>
          </a:p>
        </p:txBody>
      </p:sp>
    </p:spTree>
    <p:extLst>
      <p:ext uri="{BB962C8B-B14F-4D97-AF65-F5344CB8AC3E}">
        <p14:creationId xmlns:p14="http://schemas.microsoft.com/office/powerpoint/2010/main" xmlns="" val="3838475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13935" y="712573"/>
            <a:ext cx="9601200" cy="3581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Ad ogni attività deve </a:t>
            </a:r>
            <a:r>
              <a:rPr lang="it-IT" dirty="0" smtClean="0">
                <a:latin typeface="Bookman Old Style" panose="02050604050505020204" pitchFamily="18" charset="0"/>
              </a:rPr>
              <a:t>corrispondere: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un </a:t>
            </a:r>
            <a:r>
              <a:rPr lang="it-IT" dirty="0">
                <a:latin typeface="Bookman Old Style" panose="02050604050505020204" pitchFamily="18" charset="0"/>
              </a:rPr>
              <a:t>responsabile (R), cioè il soggetto che in virtù di disposizioni legislative o in quanto incaricato dal Datore di lavoro, </a:t>
            </a:r>
            <a:r>
              <a:rPr lang="it-IT" dirty="0" smtClean="0">
                <a:latin typeface="Bookman Old Style" panose="02050604050505020204" pitchFamily="18" charset="0"/>
              </a:rPr>
              <a:t>è </a:t>
            </a:r>
            <a:r>
              <a:rPr lang="it-IT" dirty="0">
                <a:latin typeface="Bookman Old Style" panose="02050604050505020204" pitchFamily="18" charset="0"/>
              </a:rPr>
              <a:t>dotato di adeguata capacità e autorità all’interno dell’organizzazione </a:t>
            </a:r>
            <a:r>
              <a:rPr lang="it-IT" dirty="0" smtClean="0">
                <a:latin typeface="Bookman Old Style" panose="02050604050505020204" pitchFamily="18" charset="0"/>
              </a:rPr>
              <a:t>ed gli è </a:t>
            </a:r>
            <a:r>
              <a:rPr lang="it-IT" dirty="0">
                <a:latin typeface="Bookman Old Style" panose="02050604050505020204" pitchFamily="18" charset="0"/>
              </a:rPr>
              <a:t>affidato in tutto o in parte il </a:t>
            </a:r>
            <a:r>
              <a:rPr lang="it-IT" dirty="0" smtClean="0">
                <a:latin typeface="Bookman Old Style" panose="02050604050505020204" pitchFamily="18" charset="0"/>
              </a:rPr>
              <a:t>compito</a:t>
            </a:r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>
                <a:latin typeface="Bookman Old Style" panose="02050604050505020204" pitchFamily="18" charset="0"/>
              </a:rPr>
              <a:t>consulenza del collaboratore (C) </a:t>
            </a:r>
            <a:r>
              <a:rPr lang="it-IT" dirty="0" smtClean="0">
                <a:latin typeface="Bookman Old Style" panose="02050604050505020204" pitchFamily="18" charset="0"/>
              </a:rPr>
              <a:t>soggetto responsabile </a:t>
            </a:r>
            <a:r>
              <a:rPr lang="it-IT" dirty="0">
                <a:latin typeface="Bookman Old Style" panose="02050604050505020204" pitchFamily="18" charset="0"/>
              </a:rPr>
              <a:t>dell’attività </a:t>
            </a:r>
            <a:r>
              <a:rPr lang="it-IT" dirty="0" smtClean="0">
                <a:latin typeface="Bookman Old Style" panose="02050604050505020204" pitchFamily="18" charset="0"/>
              </a:rPr>
              <a:t>nella organizzazione o realizzazione e </a:t>
            </a:r>
            <a:r>
              <a:rPr lang="it-IT" dirty="0">
                <a:latin typeface="Bookman Old Style" panose="02050604050505020204" pitchFamily="18" charset="0"/>
              </a:rPr>
              <a:t>si avvale </a:t>
            </a:r>
            <a:r>
              <a:rPr lang="it-IT" dirty="0" smtClean="0">
                <a:latin typeface="Bookman Old Style" panose="02050604050505020204" pitchFamily="18" charset="0"/>
              </a:rPr>
              <a:t>del Datore </a:t>
            </a:r>
            <a:r>
              <a:rPr lang="it-IT" dirty="0">
                <a:latin typeface="Bookman Old Style" panose="02050604050505020204" pitchFamily="18" charset="0"/>
              </a:rPr>
              <a:t>di lavoro ditta esterna, Servizio di Prevenzione e Protezione, </a:t>
            </a:r>
            <a:r>
              <a:rPr lang="it-IT" dirty="0" smtClean="0">
                <a:latin typeface="Bookman Old Style" panose="02050604050505020204" pitchFamily="18" charset="0"/>
              </a:rPr>
              <a:t>eccetera </a:t>
            </a:r>
            <a:r>
              <a:rPr lang="it-IT" dirty="0">
                <a:latin typeface="Bookman Old Style" panose="02050604050505020204" pitchFamily="18" charset="0"/>
              </a:rPr>
              <a:t>al fine di delineare necessità, tempistiche, vincoli, limiti, nonché gli obiettivi dell’attività svolta.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Esistono</a:t>
            </a:r>
            <a:r>
              <a:rPr lang="it-IT" dirty="0">
                <a:latin typeface="Bookman Old Style" panose="02050604050505020204" pitchFamily="18" charset="0"/>
              </a:rPr>
              <a:t>, inoltre, delle figure che devono essere informate (I) delle attività previste in quanto queste ultime potrebbero influenzare o essere influenzate dall’attività del soggetto informato.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07930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75735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TECNICHE </a:t>
            </a:r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DI PULIZIA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05697" y="1363361"/>
            <a:ext cx="10515599" cy="5408141"/>
          </a:xfrm>
        </p:spPr>
        <p:txBody>
          <a:bodyPr>
            <a:normAutofit fontScale="92500" lnSpcReduction="20000"/>
          </a:bodyPr>
          <a:lstStyle/>
          <a:p>
            <a:r>
              <a:rPr lang="it-IT" sz="1900" dirty="0" smtClean="0">
                <a:latin typeface="Bookman Old Style" panose="02050604050505020204" pitchFamily="18" charset="0"/>
              </a:rPr>
              <a:t>SPOLVERATURA </a:t>
            </a:r>
            <a:r>
              <a:rPr lang="it-IT" sz="1900" dirty="0">
                <a:latin typeface="Bookman Old Style" panose="02050604050505020204" pitchFamily="18" charset="0"/>
              </a:rPr>
              <a:t>AD UMIDO/DETERSIONE </a:t>
            </a:r>
            <a:r>
              <a:rPr lang="it-IT" sz="1900" dirty="0" smtClean="0">
                <a:latin typeface="Bookman Old Style" panose="02050604050505020204" pitchFamily="18" charset="0"/>
              </a:rPr>
              <a:t>SUPERFICI</a:t>
            </a:r>
          </a:p>
          <a:p>
            <a:r>
              <a:rPr lang="it-IT" sz="1900" dirty="0" smtClean="0">
                <a:latin typeface="Bookman Old Style" panose="02050604050505020204" pitchFamily="18" charset="0"/>
              </a:rPr>
              <a:t>DISINFEZIONE </a:t>
            </a:r>
            <a:r>
              <a:rPr lang="it-IT" sz="1900" dirty="0">
                <a:latin typeface="Bookman Old Style" panose="02050604050505020204" pitchFamily="18" charset="0"/>
              </a:rPr>
              <a:t>DELLE </a:t>
            </a:r>
            <a:r>
              <a:rPr lang="it-IT" sz="1900" dirty="0" smtClean="0">
                <a:latin typeface="Bookman Old Style" panose="02050604050505020204" pitchFamily="18" charset="0"/>
              </a:rPr>
              <a:t>SUPERFICI</a:t>
            </a:r>
          </a:p>
          <a:p>
            <a:r>
              <a:rPr lang="it-IT" sz="1900" dirty="0" smtClean="0">
                <a:latin typeface="Bookman Old Style" panose="02050604050505020204" pitchFamily="18" charset="0"/>
              </a:rPr>
              <a:t>DETERSIONE </a:t>
            </a:r>
            <a:r>
              <a:rPr lang="it-IT" sz="1900" dirty="0">
                <a:latin typeface="Bookman Old Style" panose="02050604050505020204" pitchFamily="18" charset="0"/>
              </a:rPr>
              <a:t>E DISINFEZIONE ARREDI (IN CASO DI PRESENZA DI PERSONA CONTAGIATA O PRESUNTO CONTAGIO</a:t>
            </a:r>
            <a:r>
              <a:rPr lang="it-IT" sz="1900" dirty="0" smtClean="0">
                <a:latin typeface="Bookman Old Style" panose="02050604050505020204" pitchFamily="18" charset="0"/>
              </a:rPr>
              <a:t>)</a:t>
            </a:r>
          </a:p>
          <a:p>
            <a:r>
              <a:rPr lang="it-IT" sz="1900" dirty="0" smtClean="0">
                <a:latin typeface="Bookman Old Style" panose="02050604050505020204" pitchFamily="18" charset="0"/>
              </a:rPr>
              <a:t>DETERSIONE </a:t>
            </a:r>
            <a:r>
              <a:rPr lang="it-IT" sz="1900" dirty="0">
                <a:latin typeface="Bookman Old Style" panose="02050604050505020204" pitchFamily="18" charset="0"/>
              </a:rPr>
              <a:t>DEI </a:t>
            </a:r>
            <a:r>
              <a:rPr lang="it-IT" sz="1900" dirty="0" smtClean="0">
                <a:latin typeface="Bookman Old Style" panose="02050604050505020204" pitchFamily="18" charset="0"/>
              </a:rPr>
              <a:t>PAVIMENTI</a:t>
            </a:r>
          </a:p>
          <a:p>
            <a:r>
              <a:rPr lang="it-IT" sz="1900" dirty="0" smtClean="0">
                <a:latin typeface="Bookman Old Style" panose="02050604050505020204" pitchFamily="18" charset="0"/>
              </a:rPr>
              <a:t>DETERSIONE</a:t>
            </a:r>
            <a:r>
              <a:rPr lang="it-IT" sz="1900" dirty="0">
                <a:latin typeface="Bookman Old Style" panose="02050604050505020204" pitchFamily="18" charset="0"/>
              </a:rPr>
              <a:t>, DISINFEZIONE E DISINCROSTAZIONE DEI SERVIZI </a:t>
            </a:r>
            <a:r>
              <a:rPr lang="it-IT" sz="1900" dirty="0" smtClean="0">
                <a:latin typeface="Bookman Old Style" panose="02050604050505020204" pitchFamily="18" charset="0"/>
              </a:rPr>
              <a:t>IGIENICI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PULIZIA DEGLI UFFICI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PULIZIA DELLE AREE </a:t>
            </a:r>
            <a:r>
              <a:rPr lang="it-IT" sz="1900" dirty="0" smtClean="0">
                <a:latin typeface="Bookman Old Style" panose="02050604050505020204" pitchFamily="18" charset="0"/>
              </a:rPr>
              <a:t>ESTERNE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PULIZIA CUCINE, MENSE E </a:t>
            </a:r>
            <a:r>
              <a:rPr lang="it-IT" sz="1900" dirty="0" smtClean="0">
                <a:latin typeface="Bookman Old Style" panose="02050604050505020204" pitchFamily="18" charset="0"/>
              </a:rPr>
              <a:t>REFETTORI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VUOTATURA E PULIZIA DEI CESTINI PER LA CARTA E RACCOLTA RIFIUTI</a:t>
            </a:r>
          </a:p>
          <a:p>
            <a:endParaRPr lang="it-IT" sz="1900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it-IT" sz="1900" b="1" dirty="0" smtClean="0">
                <a:latin typeface="Bookman Old Style" panose="02050604050505020204" pitchFamily="18" charset="0"/>
              </a:rPr>
              <a:t>ALLEGATO</a:t>
            </a:r>
            <a:r>
              <a:rPr lang="it-IT" sz="1900" b="1" dirty="0">
                <a:latin typeface="Bookman Old Style" panose="02050604050505020204" pitchFamily="18" charset="0"/>
              </a:rPr>
              <a:t> </a:t>
            </a:r>
          </a:p>
          <a:p>
            <a:r>
              <a:rPr lang="it-IT" sz="1900" dirty="0">
                <a:latin typeface="Bookman Old Style" panose="02050604050505020204" pitchFamily="18" charset="0"/>
              </a:rPr>
              <a:t>SCHEDE PULIZIA E SANIFICAZIONE DEI DIVERSI LOCALI PRESENTI IN UN ISTITUTO SCOLASTICO</a:t>
            </a:r>
          </a:p>
          <a:p>
            <a:pPr marL="0" indent="0"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65574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83B26DC-7E61-4C6B-A4BC-ED5A51986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1" y="123825"/>
            <a:ext cx="11115674" cy="63912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Le </a:t>
            </a:r>
            <a:r>
              <a:rPr lang="it-IT" dirty="0">
                <a:latin typeface="Bookman Old Style" panose="02050604050505020204" pitchFamily="18" charset="0"/>
              </a:rPr>
              <a:t>diverse azioni messe in essere in un ambiente scolastico tendono a concorrere ad una </a:t>
            </a:r>
            <a:r>
              <a:rPr lang="it-IT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salubrità</a:t>
            </a: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degli ambienti che portano ad una migliore qualità della vita degli studenti, dei lavoratori e dei frequentatori diminuendo la probabilità di diffusioni di microrganismi portatori di infezioni.</a:t>
            </a:r>
          </a:p>
          <a:p>
            <a:pPr algn="just"/>
            <a:r>
              <a:rPr lang="it-IT" dirty="0">
                <a:latin typeface="Bookman Old Style" panose="02050604050505020204" pitchFamily="18" charset="0"/>
              </a:rPr>
              <a:t>La pulizia delle superfici e degli ambienti è l’azione preliminare da effettuare e indispensabile per una eventuale successiva disinfezione.</a:t>
            </a:r>
          </a:p>
          <a:p>
            <a:pPr algn="just"/>
            <a:r>
              <a:rPr lang="it-IT" dirty="0">
                <a:latin typeface="Bookman Old Style" panose="02050604050505020204" pitchFamily="18" charset="0"/>
              </a:rPr>
              <a:t>La disinfezione non risulta efficace se attuata su superfici non precedentemente pulite. </a:t>
            </a:r>
          </a:p>
          <a:p>
            <a:pPr marL="0" indent="0" algn="just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Le </a:t>
            </a:r>
            <a:r>
              <a:rPr lang="it-IT" dirty="0">
                <a:latin typeface="Bookman Old Style" panose="02050604050505020204" pitchFamily="18" charset="0"/>
              </a:rPr>
              <a:t>operazioni di pulizia devono essere condotte possibilmente negli orari, nei periodi e nei luoghi in cui non sono presenti persone in modo da non creare interferenze o rischi rispetto alla normale attività scolastica.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91812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4EF6A7A-1212-498F-A5DD-15A8BD29D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926" y="747415"/>
            <a:ext cx="11268074" cy="41910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it-IT" sz="72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sz="7200" dirty="0">
                <a:solidFill>
                  <a:schemeClr val="tx1"/>
                </a:solidFill>
                <a:latin typeface="Bookman Old Style" panose="02050604050505020204" pitchFamily="18" charset="0"/>
              </a:rPr>
              <a:t>Il Dirigente scolastico, attraverso le modalità più idonee ed efficaci, informa tutti i lavoratori e chiunque entri all’interno della struttura scolastica circa le disposizioni delle Autorità, consegnando e/o affiggendo all’ingresso e nei luoghi maggiormente visibili dei locali scolastici, appositi </a:t>
            </a:r>
            <a:r>
              <a:rPr lang="it-IT" sz="72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depliants</a:t>
            </a:r>
            <a:r>
              <a:rPr lang="it-IT" sz="7200" dirty="0">
                <a:solidFill>
                  <a:schemeClr val="tx1"/>
                </a:solidFill>
                <a:latin typeface="Bookman Old Style" panose="02050604050505020204" pitchFamily="18" charset="0"/>
              </a:rPr>
              <a:t> informativi su:</a:t>
            </a:r>
          </a:p>
          <a:p>
            <a:pPr marL="0" indent="0">
              <a:buNone/>
            </a:pPr>
            <a:endParaRPr lang="it-IT" sz="72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sz="7200" dirty="0">
                <a:solidFill>
                  <a:schemeClr val="tx1"/>
                </a:solidFill>
                <a:latin typeface="Bookman Old Style" panose="02050604050505020204" pitchFamily="18" charset="0"/>
              </a:rPr>
              <a:t>-	L'obbligo di restare a casa con febbre oltre 37.5°. In presenza di febbre (oltre i 37.5°) o altri sintomi influenzali vi è l’obbligo di rimanere al proprio domicilio e di chiamare il proprio medico di famiglia e/o l'Autorità sanitaria.</a:t>
            </a:r>
          </a:p>
          <a:p>
            <a:pPr marL="0" indent="0">
              <a:buNone/>
            </a:pPr>
            <a:r>
              <a:rPr lang="it-IT" sz="7200" dirty="0">
                <a:solidFill>
                  <a:schemeClr val="tx1"/>
                </a:solidFill>
                <a:latin typeface="Bookman Old Style" panose="02050604050505020204" pitchFamily="18" charset="0"/>
              </a:rPr>
              <a:t>-	L’accettazione di non poter entrare o permanere in Istituto e di doverlo dichiarare tempestivamente laddove, anche successivamente all’ingresso, sussistano le condizioni di pericolo: sintomi di influenza, febbre, provenienza da zone a rischio o contatto con persone positive al virus nei 14 giorni precedenti, etc.</a:t>
            </a:r>
          </a:p>
          <a:p>
            <a:pPr marL="0" indent="0">
              <a:buNone/>
            </a:pPr>
            <a:r>
              <a:rPr lang="it-IT" sz="7200" dirty="0">
                <a:solidFill>
                  <a:schemeClr val="tx1"/>
                </a:solidFill>
                <a:latin typeface="Bookman Old Style" panose="02050604050505020204" pitchFamily="18" charset="0"/>
              </a:rPr>
              <a:t>-	L’impegno a rispettare tutte le disposizioni delle Autorità e del Datore di lavoro nel fare accesso in Istituto. In particolare: mantenere la distanza di sicurezza, osservare le regole di igiene delle mani e tenere comportamenti corretti sul piano dell’igiene.</a:t>
            </a:r>
          </a:p>
          <a:p>
            <a:pPr marL="0" indent="0">
              <a:buNone/>
            </a:pPr>
            <a:r>
              <a:rPr lang="it-IT" sz="7200" dirty="0">
                <a:solidFill>
                  <a:schemeClr val="tx1"/>
                </a:solidFill>
                <a:latin typeface="Bookman Old Style" panose="02050604050505020204" pitchFamily="18" charset="0"/>
              </a:rPr>
              <a:t>-	L'impegno a informare tempestivamente e responsabilmente il Datore di lavoro della presenza di qualsiasi sintomo influenzale durante l'espletamento della prestazione lavorativa, avendo cura di rimanere ad adeguata distanza dalle persone presenti.</a:t>
            </a:r>
          </a:p>
          <a:p>
            <a:pPr marL="0" indent="0" algn="ctr">
              <a:buNone/>
            </a:pPr>
            <a:endParaRPr lang="it-IT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99BF3AF1-624E-4E5D-B92C-3F523B61179A}"/>
              </a:ext>
            </a:extLst>
          </p:cNvPr>
          <p:cNvSpPr txBox="1"/>
          <p:nvPr/>
        </p:nvSpPr>
        <p:spPr>
          <a:xfrm>
            <a:off x="1847850" y="238125"/>
            <a:ext cx="8810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INFORMAZIONE AI TEMPI DEL COVID – 19</a:t>
            </a:r>
          </a:p>
        </p:txBody>
      </p:sp>
    </p:spTree>
    <p:extLst>
      <p:ext uri="{BB962C8B-B14F-4D97-AF65-F5344CB8AC3E}">
        <p14:creationId xmlns:p14="http://schemas.microsoft.com/office/powerpoint/2010/main" xmlns="" val="1824474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4A287AF-C6FF-4225-B562-61A7FB60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GESTIONE DI UNA PERSONA SINTOMATICA NELLA SCUOLA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2E5F071-6775-4EDD-8D20-FAEFCEAE5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104901"/>
            <a:ext cx="10563225" cy="54292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latin typeface="Bookman Old Style" panose="02050604050505020204" pitchFamily="18" charset="0"/>
              </a:rPr>
              <a:t>Al punto 11 del Protocollo condiviso allegato al DPCM 26 aprile 2020 si riportano le indicazioni da seguire nel caso in cui una persona presente nell’Istituto scolastico sviluppi febbre e sintomi di infezione respiratoria, quali la tosse:</a:t>
            </a:r>
          </a:p>
          <a:p>
            <a:pPr algn="just"/>
            <a:r>
              <a:rPr lang="it-IT" dirty="0">
                <a:latin typeface="Bookman Old Style" panose="02050604050505020204" pitchFamily="18" charset="0"/>
              </a:rPr>
              <a:t>lo deve dichiarare immediatamente all’ufficio del personale, si dovrà procedere al suo isolamento in base alle disposizioni dell’autorità sanitaria e a quello degli altri presenti dai locali;</a:t>
            </a:r>
          </a:p>
          <a:p>
            <a:pPr algn="just"/>
            <a:r>
              <a:rPr lang="it-IT" dirty="0">
                <a:latin typeface="Bookman Old Style" panose="02050604050505020204" pitchFamily="18" charset="0"/>
              </a:rPr>
              <a:t>la scuola procede immediatamente ad avvertire le Autorità sanitarie competenti e i numeri di emergenza per il COVID-19 forniti dalla Regione o dal Ministero della Salute;</a:t>
            </a:r>
          </a:p>
          <a:p>
            <a:pPr algn="just"/>
            <a:r>
              <a:rPr lang="it-IT" dirty="0">
                <a:latin typeface="Bookman Old Style" panose="02050604050505020204" pitchFamily="18" charset="0"/>
              </a:rPr>
              <a:t>la scuola collabora con le Autorità sanitarie per la definizione degli eventuali “contatti stretti” di una persona presente in Istituto che sia stata riscontrata positiva al tampone COVID-19.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90150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6F8DB02-5EA6-4A29-AEBD-C18183DB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2425"/>
            <a:ext cx="9601200" cy="1009650"/>
          </a:xfrm>
        </p:spPr>
        <p:txBody>
          <a:bodyPr>
            <a:normAutofit/>
          </a:bodyPr>
          <a:lstStyle/>
          <a:p>
            <a:pPr algn="ctr"/>
            <a:r>
              <a:rPr lang="it-IT" sz="1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ALTRE MISURE PER IL CONTRASTO E IL CONTENIMENTO DELLA DIFFUSIONE DEL VIRUS COVID – 19 NEGLI AMBIENTI DI LAVORO – PULIZIA E SANIFICAZIONE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25A5816-A450-4935-9CD3-17D0F2DFA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075" y="1123950"/>
            <a:ext cx="11210925" cy="562927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400" dirty="0">
                <a:latin typeface="Bookman Old Style" panose="02050604050505020204" pitchFamily="18" charset="0"/>
              </a:rPr>
              <a:t>Nel DPCM 26 aprile 2020 è previsto il Protocollo condiviso di regolamentazione delle misure per il contrasto e il contenimento della diffusione del virus COVID-19 negli ambienti di lavoro, che al punto 4) prevede alcune indicazioni di massima anche sulla pulizia e sanificazione dei locali: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6400" dirty="0">
                <a:latin typeface="Bookman Old Style" panose="02050604050505020204" pitchFamily="18" charset="0"/>
              </a:rPr>
              <a:t>L’azienda assicura la pulizia giornaliera e la sanificazione periodica dei locali, degli ambienti, delle postazioni di lavoro e delle aree comuni e di svago.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6400" dirty="0">
                <a:latin typeface="Bookman Old Style" panose="02050604050505020204" pitchFamily="18" charset="0"/>
              </a:rPr>
              <a:t>Nel caso di presenza di una persona con COVID-19 all’interno dei locali aziendali, si procede alla pulizia e sanificazione dei suddetti secondo le disposizioni della circolare n. 5443 del 22 febbraio 2020 del Ministero della Salute nonché alla loro ventilazione.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6400" dirty="0">
                <a:latin typeface="Bookman Old Style" panose="02050604050505020204" pitchFamily="18" charset="0"/>
              </a:rPr>
              <a:t>Occorre garantire la pulizia a fine turno e la sanificazione periodica di tastiere, schermi touch, mouse con adeguati detergenti, sia negli uffici, sia nei reparti produttivi.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6400" dirty="0">
                <a:latin typeface="Bookman Old Style" panose="02050604050505020204" pitchFamily="18" charset="0"/>
              </a:rPr>
              <a:t>L’azienda in ottemperanza alle indicazioni del Ministero della Salute secondo le modalità ritenute più opportune, può organizzare interventi particolari/periodici di pulizia ricorrendo agli ammortizzatori sociali (anche in deroga).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6400" dirty="0">
                <a:latin typeface="Bookman Old Style" panose="02050604050505020204" pitchFamily="18" charset="0"/>
              </a:rPr>
              <a:t>Nelle aree geografiche a maggiore endemia o nelle aziende in cui si sono registrati casi sospetti di COVID-19, in aggiunta alle normali attività di pulizia, è necessario prevedere, alla riapertura, una sanificazione straordinaria degli ambienti, delle postazioni di lavoro e delle aree comuni, ai sensi della circolare 5443 del 22 febbraio 2020.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6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latin typeface="Bookman Old Style" panose="02050604050505020204" pitchFamily="18" charset="0"/>
              </a:rPr>
              <a:t>-E’ obbligatorio che le persone presenti in azienda adottino tutte le precauzioni igieniche, in particolare per le mani.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latin typeface="Bookman Old Style" panose="02050604050505020204" pitchFamily="18" charset="0"/>
              </a:rPr>
              <a:t>-L’azienda mette a disposizione idonei mezzi detergenti per le mani.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latin typeface="Bookman Old Style" panose="02050604050505020204" pitchFamily="18" charset="0"/>
              </a:rPr>
              <a:t>-E’ raccomandata la frequente pulizia delle mani con acqua e sapone.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5600" dirty="0">
                <a:latin typeface="Bookman Old Style" panose="02050604050505020204" pitchFamily="18" charset="0"/>
              </a:rPr>
              <a:t>-I detergenti per le mani di cui sopra devono essere accessibili a tutti i lavoratori anche grazie a specifici dispenser collocati in punti facilmente individuabili.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35940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B382F18-CE86-4A4A-B509-B1A3C45AE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475" y="30480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CIRCOLARE 5443 DEL 22 FEBBRAIO 2020: PULIZIA DI AMBIENTI NON SANITARI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63E55A1E-6E4E-47D3-A547-E87077B22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00150"/>
            <a:ext cx="11125200" cy="47434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In stanze, uffici pubblici, mezzi di trasporto, scuole dove abbiano soggiornato casi confermati di COVID-19 verranno applicate le misure di pulizia di seguito riportate. 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aree </a:t>
            </a:r>
            <a:r>
              <a:rPr lang="it-IT" dirty="0">
                <a:latin typeface="Bookman Old Style" panose="02050604050505020204" pitchFamily="18" charset="0"/>
              </a:rPr>
              <a:t>potenzialmente contaminati da SARS-CoV-2 devono essere sottoposti a completa pulizia con acqua e detergenti comuni prima di essere nuovamente utilizzati. </a:t>
            </a:r>
          </a:p>
          <a:p>
            <a:r>
              <a:rPr lang="it-IT" dirty="0">
                <a:latin typeface="Bookman Old Style" panose="02050604050505020204" pitchFamily="18" charset="0"/>
              </a:rPr>
              <a:t>Per la decontaminazione, </a:t>
            </a:r>
            <a:r>
              <a:rPr lang="it-IT" dirty="0" smtClean="0">
                <a:latin typeface="Bookman Old Style" panose="02050604050505020204" pitchFamily="18" charset="0"/>
              </a:rPr>
              <a:t>uso </a:t>
            </a:r>
            <a:r>
              <a:rPr lang="it-IT" dirty="0">
                <a:latin typeface="Bookman Old Style" panose="02050604050505020204" pitchFamily="18" charset="0"/>
              </a:rPr>
              <a:t>di ipoclorito di sodio allo 0,1% dopo la pulizia. Per le superfici che possono essere danneggiate dall’ipoclorito di sodio, utilizzare etanolo al 70% dopo la pulizia con un detergente neutro. </a:t>
            </a:r>
          </a:p>
          <a:p>
            <a:r>
              <a:rPr lang="it-IT" dirty="0">
                <a:latin typeface="Bookman Old Style" panose="02050604050505020204" pitchFamily="18" charset="0"/>
              </a:rPr>
              <a:t>Durante le operazioni di pulizia con prodotti chimici, assicurare la ventilazione degli ambienti. Tutte le operazioni di pulizia devono essere condotte da personale che indossa DPI. Dopo l’uso, i DPI monouso vanno smaltiti come materiale potenzialmente infetto. </a:t>
            </a:r>
          </a:p>
          <a:p>
            <a:r>
              <a:rPr lang="it-IT" dirty="0">
                <a:latin typeface="Bookman Old Style" panose="02050604050505020204" pitchFamily="18" charset="0"/>
              </a:rPr>
              <a:t>Vanno pulite con particolare attenzione tutte le superfici toccate di frequente, quali superfici di muri, porte e finestre, superfici dei servizi igienici e sanitari. La biancheria da letto, le tende e altri materiali di tessuto devono essere sottoposti a un ciclo di lavaggio con acqua calda a 90°C e detergente. Qualora non sia possibile il lavaggio a 90°C per le caratteristiche del tessuto, addizionare il ciclo di lavaggio con candeggina (o prodotti a base di ipoclorito di sodio).</a:t>
            </a:r>
          </a:p>
        </p:txBody>
      </p:sp>
    </p:spTree>
    <p:extLst>
      <p:ext uri="{BB962C8B-B14F-4D97-AF65-F5344CB8AC3E}">
        <p14:creationId xmlns:p14="http://schemas.microsoft.com/office/powerpoint/2010/main" xmlns="" val="734687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C3DCA3A-D7E2-4C42-9EDE-A7004819D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2000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PROCEDURA OPERATIVA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3B93CEA-104D-4276-A503-B0F032B6D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149" y="1219200"/>
            <a:ext cx="10363201" cy="5429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Definire un corretto protocollo specifico delle operazioni di pulizia, sanificazione e gestione igienica degli ambienti scolastici, </a:t>
            </a:r>
          </a:p>
          <a:p>
            <a:r>
              <a:rPr lang="it-IT" dirty="0">
                <a:latin typeface="Bookman Old Style" panose="02050604050505020204" pitchFamily="18" charset="0"/>
              </a:rPr>
              <a:t>Occorre prevedere anche un programma di verifica periodica delle operazioni effettuate, </a:t>
            </a:r>
            <a:r>
              <a:rPr lang="it-IT" dirty="0" smtClean="0">
                <a:latin typeface="Bookman Old Style" panose="02050604050505020204" pitchFamily="18" charset="0"/>
              </a:rPr>
              <a:t>documentando su </a:t>
            </a:r>
            <a:r>
              <a:rPr lang="it-IT" dirty="0">
                <a:latin typeface="Bookman Old Style" panose="02050604050505020204" pitchFamily="18" charset="0"/>
              </a:rPr>
              <a:t>un apposito registro, le operazioni e i controlli effettuati. Si raccomanda, inoltre, la tenuta e la conservazione di un registro in cui vengono annotate le attività di pulizia/disinfezione/sanificazione svolte nelle diverse aree dell’Istituto scolastico con l’indicazione di informazioni, quali attrezzature e mezzi utilizzati, data e ora, prodotti utilizzati e operatore che ha svolto l’attività</a:t>
            </a:r>
            <a:r>
              <a:rPr lang="it-IT" dirty="0" smtClean="0">
                <a:latin typeface="Bookman Old Style" panose="02050604050505020204" pitchFamily="18" charset="0"/>
              </a:rPr>
              <a:t>.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it-IT" sz="3200" dirty="0" smtClean="0">
                <a:latin typeface="Bookman Old Style" panose="02050604050505020204" pitchFamily="18" charset="0"/>
              </a:rPr>
              <a:t>CRONOPROGRAMMA</a:t>
            </a:r>
            <a:endParaRPr lang="it-IT" sz="3200" dirty="0">
              <a:latin typeface="Bookman Old Style" panose="020506040505050202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823527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1EF797E-75B5-4BB5-84B2-043A6D5C6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325" y="276225"/>
            <a:ext cx="10972800" cy="65817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800" dirty="0">
                <a:latin typeface="Bookman Old Style" panose="02050604050505020204" pitchFamily="18" charset="0"/>
              </a:rPr>
              <a:t>All’interno di ogni edificio scolastico dovrebbe essere implementato un registro sulle operazioni di pulizia, in cui riportare alcune indicazioni precise, quali:</a:t>
            </a:r>
          </a:p>
          <a:p>
            <a:pPr algn="just"/>
            <a:r>
              <a:rPr lang="it-IT" sz="1800" dirty="0">
                <a:latin typeface="Bookman Old Style" panose="02050604050505020204" pitchFamily="18" charset="0"/>
              </a:rPr>
              <a:t>frequenza dei cicli di pulizia, in funzione dell’uso dei locali, delle criticità e dei rivestimenti presenti nella scuola, elaborando cicli di sanificazione specifici, all’occorrenza, nei periodi di assenza degli studenti e del personale;</a:t>
            </a:r>
          </a:p>
          <a:p>
            <a:pPr algn="just"/>
            <a:r>
              <a:rPr lang="it-IT" sz="1800" dirty="0">
                <a:latin typeface="Bookman Old Style" panose="02050604050505020204" pitchFamily="18" charset="0"/>
              </a:rPr>
              <a:t>orario di effettuazione delle pulizie, per consentire l’adeguata ventilazione dei locali, prima dell’uso o gli adeguati provvedimenti per prevenire eventuali incidenti;</a:t>
            </a:r>
          </a:p>
          <a:p>
            <a:pPr algn="just"/>
            <a:r>
              <a:rPr lang="it-IT" sz="1800" dirty="0">
                <a:latin typeface="Bookman Old Style" panose="02050604050505020204" pitchFamily="18" charset="0"/>
              </a:rPr>
              <a:t>prediligere, ove possibile, l’uso di tecnologie senza uso di detergenti chimici più appropriate per rimuovere la polvere, in modo da impedire il sollevamento del pulviscolo, delle particelle organiche e delle fibre vegetali giacenti sul pavimento e/o sulle superfici (es. aspirapolveri dotati di filtri ad alta efficienza (High </a:t>
            </a:r>
            <a:r>
              <a:rPr lang="it-IT" sz="1800" dirty="0" err="1">
                <a:latin typeface="Bookman Old Style" panose="02050604050505020204" pitchFamily="18" charset="0"/>
              </a:rPr>
              <a:t>Efficiency</a:t>
            </a:r>
            <a:r>
              <a:rPr lang="it-IT" sz="1800" dirty="0">
                <a:latin typeface="Bookman Old Style" panose="02050604050505020204" pitchFamily="18" charset="0"/>
              </a:rPr>
              <a:t> </a:t>
            </a:r>
            <a:r>
              <a:rPr lang="it-IT" sz="1800" dirty="0" err="1">
                <a:latin typeface="Bookman Old Style" panose="02050604050505020204" pitchFamily="18" charset="0"/>
              </a:rPr>
              <a:t>Particulate</a:t>
            </a:r>
            <a:r>
              <a:rPr lang="it-IT" sz="1800" dirty="0">
                <a:latin typeface="Bookman Old Style" panose="02050604050505020204" pitchFamily="18" charset="0"/>
              </a:rPr>
              <a:t> Air Filters - HEPA, sistemi ad assorbimento e/o adsorbimento per contatto, etc.);</a:t>
            </a:r>
          </a:p>
          <a:p>
            <a:pPr algn="just"/>
            <a:r>
              <a:rPr lang="it-IT" sz="1800" dirty="0">
                <a:latin typeface="Bookman Old Style" panose="02050604050505020204" pitchFamily="18" charset="0"/>
              </a:rPr>
              <a:t>precauzioni specifiche da adottarsi, caso per caso, quando nella scuola è segnalata la presenza di bambini atopici o allergici, asmatici o con altre patologie.</a:t>
            </a:r>
          </a:p>
          <a:p>
            <a:pPr algn="just"/>
            <a:r>
              <a:rPr lang="it-IT" sz="1800" dirty="0">
                <a:latin typeface="Bookman Old Style" panose="02050604050505020204" pitchFamily="18" charset="0"/>
              </a:rPr>
              <a:t>dispositivi di protezione individuale o dispositivi medici da indossare durante le diverse attività;</a:t>
            </a:r>
          </a:p>
          <a:p>
            <a:pPr algn="just"/>
            <a:r>
              <a:rPr lang="it-IT" sz="1800" dirty="0">
                <a:latin typeface="Bookman Old Style" panose="02050604050505020204" pitchFamily="18" charset="0"/>
              </a:rPr>
              <a:t>formazione e informazione da erogare alle diverse figure sull’argomento: prodotti, materiali, procedure, precauzioni, tecniche di pulizia, frequenza, controlli.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80509951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TM10001105[[fn=Ritaglio]]</Template>
  <TotalTime>182</TotalTime>
  <Words>3632</Words>
  <Application>Microsoft Office PowerPoint</Application>
  <PresentationFormat>Personalizzato</PresentationFormat>
  <Paragraphs>360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Ritaglio</vt:lpstr>
      <vt:lpstr>GESTIONE DELLE OPERAZIONI DI PULIZIA, DISINFEZIONE E SANIFICAZIONE NELLE STRUTTURE SCOLASTICHE                                            inail                                                                                                   2020</vt:lpstr>
      <vt:lpstr>  Il D.M. 7 luglio 1997, n. 274 “Regolamento di attuazione degli articoli 1 e 4 della L. 25 gennaio 1994, n. 82, per la disciplina delle attività di pulizia, di disinfezione, di disinfestazione, di derattizzazione e di sanificazione” fornisce le seguenti definizioni:  a) sono attività di PULIZIA quelle che riguardano il complesso di procedimenti e operazioni atti a rimuovere polveri, materiale non desiderato o sporcizia da superfici, oggetti, ambienti confinati e aree di pertinenza; b)sono attività di DISINFEZIONE quelle che riguardano il complesso dei procedimenti e operazioni atti a rendere sani determinati ambienti confinati e aree di pertinenza mediante la distruzione o inattivazione di microrganismi patogeni; c)sono attività di DISINFESTAZIONE quelle che riguardano il complesso di procedimenti e operazioni atti a distruggere piccoli animali d)sono attività di DERATTIZZAZIONE quelle che riguardano il complesso di procedimenti e operazioni di disinfestazione atti a determinare o la distruzione completa oppure la riduzione del numero della popolazione dei ratti o dei topi al di sotto di una certa soglia; e)sono attività di SANIFICAZIONE quelle che riguardano il complesso di procedimenti e operazioni atti a rendere sani determinati ambienti mediante l'attività di pulizia e/o di disinfezione e/o di disinfestazione ovvero mediante il controllo e il miglioramento delle condizioni del microclima per quanto riguarda la temperatura, l'umidità e la ventilazione ovvero per quanto riguarda l'illuminazione e il rumore. </vt:lpstr>
      <vt:lpstr>Diapositiva 3</vt:lpstr>
      <vt:lpstr>Diapositiva 4</vt:lpstr>
      <vt:lpstr>GESTIONE DI UNA PERSONA SINTOMATICA NELLA SCUOLA </vt:lpstr>
      <vt:lpstr>ALTRE MISURE PER IL CONTRASTO E IL CONTENIMENTO DELLA DIFFUSIONE DEL VIRUS COVID – 19 NEGLI AMBIENTI DI LAVORO – PULIZIA E SANIFICAZIONE</vt:lpstr>
      <vt:lpstr>CIRCOLARE 5443 DEL 22 FEBBRAIO 2020: PULIZIA DI AMBIENTI NON SANITARI</vt:lpstr>
      <vt:lpstr>PROCEDURA OPERATIVA</vt:lpstr>
      <vt:lpstr>Diapositiva 9</vt:lpstr>
      <vt:lpstr>Diapositiva 10</vt:lpstr>
      <vt:lpstr>PULIZIE ORDINARIE E STRAORDINARIE</vt:lpstr>
      <vt:lpstr>Diapositiva 12</vt:lpstr>
      <vt:lpstr>Diapositiva 13</vt:lpstr>
      <vt:lpstr>DISPOSITIVI DI PROTEZIONE INDIVIDUALE</vt:lpstr>
      <vt:lpstr>CONSEGNA DEI DPI</vt:lpstr>
      <vt:lpstr>ATTREZZATURE PER LA PULIZIA</vt:lpstr>
      <vt:lpstr>MANUTENZIONE DELLE ATTREZZATURE</vt:lpstr>
      <vt:lpstr>CONSERVAZIONE DELLE ATTREZZATURE</vt:lpstr>
      <vt:lpstr>COMPITI E RESPONSABILITÀ</vt:lpstr>
      <vt:lpstr>Diapositiva 20</vt:lpstr>
      <vt:lpstr>TECNICHE DI PULIZIA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GESTIONE DELLE OPERAZIONI DI PULIZIA, DISINFEZIONE E SANIFICAZIONE NELLE STRUTTURE SCOLASTICHE</dc:title>
  <dc:creator>Emanuela Palmieri</dc:creator>
  <cp:lastModifiedBy>PC09</cp:lastModifiedBy>
  <cp:revision>17</cp:revision>
  <dcterms:created xsi:type="dcterms:W3CDTF">2020-08-18T09:21:04Z</dcterms:created>
  <dcterms:modified xsi:type="dcterms:W3CDTF">2020-08-24T10:56:38Z</dcterms:modified>
</cp:coreProperties>
</file>