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73" r:id="rId5"/>
    <p:sldId id="261" r:id="rId6"/>
    <p:sldId id="258" r:id="rId7"/>
    <p:sldId id="259" r:id="rId8"/>
    <p:sldId id="262" r:id="rId9"/>
    <p:sldId id="263" r:id="rId10"/>
    <p:sldId id="264" r:id="rId11"/>
    <p:sldId id="265" r:id="rId12"/>
    <p:sldId id="266" r:id="rId13"/>
    <p:sldId id="267" r:id="rId14"/>
    <p:sldId id="268" r:id="rId15"/>
    <p:sldId id="269" r:id="rId16"/>
    <p:sldId id="270" r:id="rId17"/>
    <p:sldId id="271" r:id="rId18"/>
    <p:sldId id="272"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1" d="100"/>
          <a:sy n="91" d="100"/>
        </p:scale>
        <p:origin x="-528"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9/10/2020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6E8557D-1F1B-466B-8B22-2F5FB1478288}"/>
              </a:ext>
            </a:extLst>
          </p:cNvPr>
          <p:cNvSpPr>
            <a:spLocks noGrp="1"/>
          </p:cNvSpPr>
          <p:nvPr>
            <p:ph type="ctrTitle"/>
          </p:nvPr>
        </p:nvSpPr>
        <p:spPr>
          <a:xfrm>
            <a:off x="2533650" y="2457450"/>
            <a:ext cx="8999537" cy="3048000"/>
          </a:xfrm>
        </p:spPr>
        <p:txBody>
          <a:bodyPr>
            <a:noAutofit/>
          </a:bodyPr>
          <a:lstStyle/>
          <a:p>
            <a:pPr algn="ctr"/>
            <a:r>
              <a:rPr lang="it-IT" sz="4000" b="1" dirty="0">
                <a:latin typeface="Bookman Old Style" panose="02050604050505020204" pitchFamily="18" charset="0"/>
              </a:rPr>
              <a:t>INDICAZIONI OPERATIVE PER LA GESTIONE DI CASI E FOCOLAI DI SARS-COV-2 NELLE SCUOLE E NEI SERVIZI EDUCATIVI DELL’INFANZIA</a:t>
            </a:r>
            <a:br>
              <a:rPr lang="it-IT" sz="4000" b="1" dirty="0">
                <a:latin typeface="Bookman Old Style" panose="02050604050505020204" pitchFamily="18" charset="0"/>
              </a:rPr>
            </a:br>
            <a:r>
              <a:rPr lang="it-IT" sz="4000" b="1" dirty="0">
                <a:latin typeface="Bookman Old Style" panose="02050604050505020204" pitchFamily="18" charset="0"/>
              </a:rPr>
              <a:t/>
            </a:r>
            <a:br>
              <a:rPr lang="it-IT" sz="4000" b="1" dirty="0">
                <a:latin typeface="Bookman Old Style" panose="02050604050505020204" pitchFamily="18" charset="0"/>
              </a:rPr>
            </a:br>
            <a:r>
              <a:rPr lang="it-IT" sz="2800" b="1" dirty="0">
                <a:latin typeface="Bookman Old Style" panose="02050604050505020204" pitchFamily="18" charset="0"/>
              </a:rPr>
              <a:t>21 AGOSTO 2020</a:t>
            </a:r>
          </a:p>
        </p:txBody>
      </p:sp>
    </p:spTree>
    <p:extLst>
      <p:ext uri="{BB962C8B-B14F-4D97-AF65-F5344CB8AC3E}">
        <p14:creationId xmlns:p14="http://schemas.microsoft.com/office/powerpoint/2010/main" xmlns="" val="2439599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99286" y="195742"/>
            <a:ext cx="9951307" cy="792798"/>
          </a:xfrm>
        </p:spPr>
        <p:txBody>
          <a:bodyPr>
            <a:noAutofit/>
          </a:bodyPr>
          <a:lstStyle/>
          <a:p>
            <a:pPr algn="ctr"/>
            <a:r>
              <a:rPr lang="it-IT" sz="2000" b="1" dirty="0" smtClean="0">
                <a:solidFill>
                  <a:srgbClr val="0070C0"/>
                </a:solidFill>
                <a:latin typeface="Bookman Old Style" panose="02050604050505020204" pitchFamily="18" charset="0"/>
              </a:rPr>
              <a:t>2) Alunno </a:t>
            </a:r>
            <a:r>
              <a:rPr lang="it-IT" sz="2000" b="1" dirty="0">
                <a:solidFill>
                  <a:srgbClr val="0070C0"/>
                </a:solidFill>
                <a:latin typeface="Bookman Old Style" panose="02050604050505020204" pitchFamily="18" charset="0"/>
              </a:rPr>
              <a:t>presenti un aumento della temperatura corporea al di sopra di 37,5°C o un sintomo compatibile con COVID-19, in ambito scolastico</a:t>
            </a:r>
          </a:p>
        </p:txBody>
      </p:sp>
      <p:sp>
        <p:nvSpPr>
          <p:cNvPr id="3" name="Segnaposto contenuto 2"/>
          <p:cNvSpPr>
            <a:spLocks noGrp="1"/>
          </p:cNvSpPr>
          <p:nvPr>
            <p:ph idx="1"/>
          </p:nvPr>
        </p:nvSpPr>
        <p:spPr>
          <a:xfrm>
            <a:off x="790832" y="1293341"/>
            <a:ext cx="11116961" cy="5486400"/>
          </a:xfrm>
        </p:spPr>
        <p:txBody>
          <a:bodyPr>
            <a:normAutofit fontScale="47500" lnSpcReduction="20000"/>
          </a:bodyPr>
          <a:lstStyle/>
          <a:p>
            <a:r>
              <a:rPr lang="it-IT" sz="2300" dirty="0" smtClean="0">
                <a:latin typeface="Bookman Old Style" panose="02050604050505020204" pitchFamily="18" charset="0"/>
              </a:rPr>
              <a:t>L’operatore </a:t>
            </a:r>
            <a:r>
              <a:rPr lang="it-IT" sz="2300" dirty="0">
                <a:latin typeface="Bookman Old Style" panose="02050604050505020204" pitchFamily="18" charset="0"/>
              </a:rPr>
              <a:t>scolastico </a:t>
            </a:r>
            <a:r>
              <a:rPr lang="it-IT" sz="2300" dirty="0" smtClean="0">
                <a:latin typeface="Bookman Old Style" panose="02050604050505020204" pitchFamily="18" charset="0"/>
              </a:rPr>
              <a:t>viene </a:t>
            </a:r>
            <a:r>
              <a:rPr lang="it-IT" sz="2300" dirty="0">
                <a:latin typeface="Bookman Old Style" panose="02050604050505020204" pitchFamily="18" charset="0"/>
              </a:rPr>
              <a:t>a conoscenza di un alunno </a:t>
            </a:r>
            <a:r>
              <a:rPr lang="it-IT" sz="2300" dirty="0" smtClean="0">
                <a:latin typeface="Bookman Old Style" panose="02050604050505020204" pitchFamily="18" charset="0"/>
              </a:rPr>
              <a:t>sintomatico: </a:t>
            </a:r>
            <a:r>
              <a:rPr lang="it-IT" sz="2300" dirty="0">
                <a:latin typeface="Bookman Old Style" panose="02050604050505020204" pitchFamily="18" charset="0"/>
              </a:rPr>
              <a:t>deve avvisare il </a:t>
            </a:r>
            <a:r>
              <a:rPr lang="it-IT" sz="2300" b="1" dirty="0">
                <a:latin typeface="Bookman Old Style" panose="02050604050505020204" pitchFamily="18" charset="0"/>
              </a:rPr>
              <a:t>referente scolastico per COVID-19</a:t>
            </a:r>
            <a:r>
              <a:rPr lang="it-IT" sz="2300" dirty="0">
                <a:latin typeface="Bookman Old Style" panose="02050604050505020204" pitchFamily="18" charset="0"/>
              </a:rPr>
              <a:t>.</a:t>
            </a:r>
          </a:p>
          <a:p>
            <a:r>
              <a:rPr lang="it-IT" sz="2300" dirty="0" smtClean="0">
                <a:latin typeface="Bookman Old Style" panose="02050604050505020204" pitchFamily="18" charset="0"/>
              </a:rPr>
              <a:t>Il </a:t>
            </a:r>
            <a:r>
              <a:rPr lang="it-IT" sz="2300" dirty="0">
                <a:latin typeface="Bookman Old Style" panose="02050604050505020204" pitchFamily="18" charset="0"/>
              </a:rPr>
              <a:t>referente scolastico per COVID-19 o altro componente del personale scolastico deve telefonare immediatamente ai genitori/tutore legale</a:t>
            </a:r>
            <a:r>
              <a:rPr lang="it-IT" sz="2300" dirty="0" smtClean="0">
                <a:latin typeface="Bookman Old Style" panose="02050604050505020204" pitchFamily="18" charset="0"/>
              </a:rPr>
              <a:t>.</a:t>
            </a:r>
          </a:p>
          <a:p>
            <a:pPr marL="0" indent="0">
              <a:buNone/>
            </a:pPr>
            <a:endParaRPr lang="it-IT" sz="2300" dirty="0" smtClean="0">
              <a:latin typeface="Bookman Old Style" panose="02050604050505020204" pitchFamily="18" charset="0"/>
            </a:endParaRPr>
          </a:p>
          <a:p>
            <a:pPr marL="0" indent="0">
              <a:buNone/>
            </a:pPr>
            <a:r>
              <a:rPr lang="it-IT" sz="2300" b="1" dirty="0" smtClean="0">
                <a:solidFill>
                  <a:srgbClr val="0070C0"/>
                </a:solidFill>
                <a:latin typeface="Bookman Old Style" panose="02050604050505020204" pitchFamily="18" charset="0"/>
              </a:rPr>
              <a:t>COSA FARE</a:t>
            </a:r>
            <a:endParaRPr lang="it-IT" sz="2300" b="1" dirty="0">
              <a:solidFill>
                <a:srgbClr val="0070C0"/>
              </a:solidFill>
              <a:latin typeface="Bookman Old Style" panose="02050604050505020204" pitchFamily="18" charset="0"/>
            </a:endParaRPr>
          </a:p>
          <a:p>
            <a:pPr marL="0" indent="0">
              <a:buNone/>
            </a:pPr>
            <a:r>
              <a:rPr lang="it-IT" sz="2300" dirty="0" smtClean="0">
                <a:latin typeface="Bookman Old Style" panose="02050604050505020204" pitchFamily="18" charset="0"/>
              </a:rPr>
              <a:t>Ospitare </a:t>
            </a:r>
            <a:r>
              <a:rPr lang="it-IT" sz="2300" dirty="0">
                <a:latin typeface="Bookman Old Style" panose="02050604050505020204" pitchFamily="18" charset="0"/>
              </a:rPr>
              <a:t>l’alunno in una stanza dedicata o in un’area di isolamento.</a:t>
            </a:r>
          </a:p>
          <a:p>
            <a:pPr>
              <a:buFont typeface="Wingdings" panose="05000000000000000000" pitchFamily="2" charset="2"/>
              <a:buChar char="v"/>
            </a:pPr>
            <a:r>
              <a:rPr lang="it-IT" sz="2300" dirty="0" smtClean="0">
                <a:latin typeface="Bookman Old Style" panose="02050604050505020204" pitchFamily="18" charset="0"/>
              </a:rPr>
              <a:t>Procedere </a:t>
            </a:r>
            <a:r>
              <a:rPr lang="it-IT" sz="2300" dirty="0">
                <a:latin typeface="Bookman Old Style" panose="02050604050505020204" pitchFamily="18" charset="0"/>
              </a:rPr>
              <a:t>all’eventuale rilevazione della temperatura corporea, da parte del personale scolastico individuato, mediante l’uso di termometri che non prevedono il </a:t>
            </a:r>
            <a:r>
              <a:rPr lang="it-IT" sz="2300" dirty="0" smtClean="0">
                <a:latin typeface="Bookman Old Style" panose="02050604050505020204" pitchFamily="18" charset="0"/>
              </a:rPr>
              <a:t>contatto. Il </a:t>
            </a:r>
            <a:r>
              <a:rPr lang="it-IT" sz="2300" dirty="0">
                <a:latin typeface="Bookman Old Style" panose="02050604050505020204" pitchFamily="18" charset="0"/>
              </a:rPr>
              <a:t>minore non deve essere lasciato da solo ma in compagnia di un </a:t>
            </a:r>
            <a:r>
              <a:rPr lang="it-IT" sz="2300" dirty="0" smtClean="0">
                <a:latin typeface="Bookman Old Style" panose="02050604050505020204" pitchFamily="18" charset="0"/>
              </a:rPr>
              <a:t>adulto e dovrà mantenere il </a:t>
            </a:r>
            <a:r>
              <a:rPr lang="it-IT" sz="2300" dirty="0">
                <a:latin typeface="Bookman Old Style" panose="02050604050505020204" pitchFamily="18" charset="0"/>
              </a:rPr>
              <a:t>distanziamento fisico di almeno un metro e la mascherina chirurgica fino a quando l’alunno non sarà affidato a un genitore/tutore </a:t>
            </a:r>
            <a:r>
              <a:rPr lang="it-IT" sz="2300" dirty="0" smtClean="0">
                <a:latin typeface="Bookman Old Style" panose="02050604050505020204" pitchFamily="18" charset="0"/>
              </a:rPr>
              <a:t>legale. </a:t>
            </a:r>
          </a:p>
          <a:p>
            <a:pPr>
              <a:buFont typeface="Wingdings" panose="05000000000000000000" pitchFamily="2" charset="2"/>
              <a:buChar char="v"/>
            </a:pPr>
            <a:r>
              <a:rPr lang="it-IT" sz="2300" dirty="0" smtClean="0">
                <a:latin typeface="Bookman Old Style" panose="02050604050505020204" pitchFamily="18" charset="0"/>
              </a:rPr>
              <a:t>Far </a:t>
            </a:r>
            <a:r>
              <a:rPr lang="it-IT" sz="2300" dirty="0">
                <a:latin typeface="Bookman Old Style" panose="02050604050505020204" pitchFamily="18" charset="0"/>
              </a:rPr>
              <a:t>indossare una mascherina chirurgica all’alunno se ha un’età superiore ai 6 anni e se la </a:t>
            </a:r>
            <a:r>
              <a:rPr lang="it-IT" sz="2300" dirty="0" smtClean="0">
                <a:latin typeface="Bookman Old Style" panose="02050604050505020204" pitchFamily="18" charset="0"/>
              </a:rPr>
              <a:t>tollera</a:t>
            </a:r>
            <a:r>
              <a:rPr lang="it-IT" sz="2300" dirty="0">
                <a:latin typeface="Bookman Old Style" panose="02050604050505020204" pitchFamily="18" charset="0"/>
              </a:rPr>
              <a:t> </a:t>
            </a:r>
            <a:r>
              <a:rPr lang="it-IT" sz="2300" dirty="0" smtClean="0">
                <a:latin typeface="Bookman Old Style" panose="02050604050505020204" pitchFamily="18" charset="0"/>
              </a:rPr>
              <a:t>(dovrà </a:t>
            </a:r>
            <a:r>
              <a:rPr lang="it-IT" sz="2300" dirty="0">
                <a:latin typeface="Bookman Old Style" panose="02050604050505020204" pitchFamily="18" charset="0"/>
              </a:rPr>
              <a:t>essere dotato di mascherina chirurgica chiunque entri in contatto con il caso sospetto, compresi i genitori o i tutori legali che si recano in Istituto per condurlo presso la propria </a:t>
            </a:r>
            <a:r>
              <a:rPr lang="it-IT" sz="2300" dirty="0" smtClean="0">
                <a:latin typeface="Bookman Old Style" panose="02050604050505020204" pitchFamily="18" charset="0"/>
              </a:rPr>
              <a:t>abitazione).</a:t>
            </a:r>
            <a:endParaRPr lang="it-IT" sz="2300" dirty="0">
              <a:latin typeface="Bookman Old Style" panose="02050604050505020204" pitchFamily="18" charset="0"/>
            </a:endParaRPr>
          </a:p>
          <a:p>
            <a:pPr>
              <a:buFont typeface="Wingdings" panose="05000000000000000000" pitchFamily="2" charset="2"/>
              <a:buChar char="v"/>
            </a:pPr>
            <a:r>
              <a:rPr lang="it-IT" sz="2300" dirty="0" smtClean="0">
                <a:latin typeface="Bookman Old Style" panose="02050604050505020204" pitchFamily="18" charset="0"/>
              </a:rPr>
              <a:t>Fare </a:t>
            </a:r>
            <a:r>
              <a:rPr lang="it-IT" sz="2300" dirty="0">
                <a:latin typeface="Bookman Old Style" panose="02050604050505020204" pitchFamily="18" charset="0"/>
              </a:rPr>
              <a:t>rispettare, in assenza di mascherina, l’etichetta respiratoria (tossire e starnutire direttamente su di un fazzoletto di carta o nella piega del gomito). Questi fazzoletti dovranno essere riposti dallo stesso alunno, se possibile, ponendoli dentro un sacchetto chiuso</a:t>
            </a:r>
            <a:r>
              <a:rPr lang="it-IT" sz="2300" dirty="0" smtClean="0">
                <a:latin typeface="Bookman Old Style" panose="02050604050505020204" pitchFamily="18" charset="0"/>
              </a:rPr>
              <a:t>.</a:t>
            </a:r>
          </a:p>
          <a:p>
            <a:pPr>
              <a:buFont typeface="Wingdings" panose="05000000000000000000" pitchFamily="2" charset="2"/>
              <a:buChar char="v"/>
            </a:pPr>
            <a:endParaRPr lang="it-IT" sz="2300" dirty="0" smtClean="0">
              <a:latin typeface="Bookman Old Style" panose="02050604050505020204" pitchFamily="18" charset="0"/>
            </a:endParaRPr>
          </a:p>
          <a:p>
            <a:pPr marL="0" indent="0">
              <a:buNone/>
            </a:pPr>
            <a:r>
              <a:rPr lang="it-IT" sz="2300" b="1" dirty="0" smtClean="0">
                <a:solidFill>
                  <a:srgbClr val="0070C0"/>
                </a:solidFill>
                <a:latin typeface="Bookman Old Style" panose="02050604050505020204" pitchFamily="18" charset="0"/>
              </a:rPr>
              <a:t>DOPO L’SCITA DEL BAMBINO</a:t>
            </a:r>
            <a:endParaRPr lang="it-IT" sz="2300" b="1" dirty="0">
              <a:solidFill>
                <a:srgbClr val="0070C0"/>
              </a:solidFill>
              <a:latin typeface="Bookman Old Style" panose="02050604050505020204" pitchFamily="18" charset="0"/>
            </a:endParaRPr>
          </a:p>
          <a:p>
            <a:pPr marL="0" indent="0">
              <a:buNone/>
            </a:pPr>
            <a:r>
              <a:rPr lang="it-IT" sz="2300" dirty="0" smtClean="0">
                <a:latin typeface="Bookman Old Style" panose="02050604050505020204" pitchFamily="18" charset="0"/>
              </a:rPr>
              <a:t>Pulire </a:t>
            </a:r>
            <a:r>
              <a:rPr lang="it-IT" sz="2300" dirty="0">
                <a:latin typeface="Bookman Old Style" panose="02050604050505020204" pitchFamily="18" charset="0"/>
              </a:rPr>
              <a:t>e disinfettare le superfici della stanza o area di isolamento dopo che l’alunno sintomatico è tornato a casa</a:t>
            </a:r>
            <a:r>
              <a:rPr lang="it-IT" sz="2300" dirty="0" smtClean="0">
                <a:latin typeface="Bookman Old Style" panose="02050604050505020204" pitchFamily="18" charset="0"/>
              </a:rPr>
              <a:t>.</a:t>
            </a:r>
          </a:p>
          <a:p>
            <a:pPr marL="0" indent="0">
              <a:buNone/>
            </a:pPr>
            <a:endParaRPr lang="it-IT" sz="2300" dirty="0" smtClean="0">
              <a:latin typeface="Bookman Old Style" panose="02050604050505020204" pitchFamily="18" charset="0"/>
            </a:endParaRPr>
          </a:p>
          <a:p>
            <a:pPr marL="0" indent="0">
              <a:buNone/>
            </a:pPr>
            <a:r>
              <a:rPr lang="it-IT" sz="2300" b="1" dirty="0" smtClean="0">
                <a:solidFill>
                  <a:srgbClr val="0070C0"/>
                </a:solidFill>
                <a:latin typeface="Bookman Old Style" panose="02050604050505020204" pitchFamily="18" charset="0"/>
              </a:rPr>
              <a:t>COMPITO GENITORI/SERVIZI TERRITORIALI</a:t>
            </a:r>
            <a:endParaRPr lang="it-IT" sz="2300" b="1" dirty="0">
              <a:solidFill>
                <a:srgbClr val="0070C0"/>
              </a:solidFill>
              <a:latin typeface="Bookman Old Style" panose="02050604050505020204" pitchFamily="18" charset="0"/>
            </a:endParaRPr>
          </a:p>
          <a:p>
            <a:r>
              <a:rPr lang="it-IT" sz="2300" dirty="0" smtClean="0">
                <a:latin typeface="Bookman Old Style" panose="02050604050505020204" pitchFamily="18" charset="0"/>
              </a:rPr>
              <a:t>Devono </a:t>
            </a:r>
            <a:r>
              <a:rPr lang="it-IT" sz="2300" dirty="0">
                <a:latin typeface="Bookman Old Style" panose="02050604050505020204" pitchFamily="18" charset="0"/>
              </a:rPr>
              <a:t>contattare il PLS/MMG per la valutazione clinica (triage telefonico) del caso.</a:t>
            </a:r>
          </a:p>
          <a:p>
            <a:r>
              <a:rPr lang="it-IT" sz="2300" dirty="0" smtClean="0">
                <a:latin typeface="Bookman Old Style" panose="02050604050505020204" pitchFamily="18" charset="0"/>
              </a:rPr>
              <a:t>Il </a:t>
            </a:r>
            <a:r>
              <a:rPr lang="it-IT" sz="2300" dirty="0">
                <a:latin typeface="Bookman Old Style" panose="02050604050505020204" pitchFamily="18" charset="0"/>
              </a:rPr>
              <a:t>PLS/MMG, in caso di sospetto COVID-19, richiede tempestivamente il test diagnostico e lo comunica al </a:t>
            </a:r>
            <a:r>
              <a:rPr lang="it-IT" sz="2300" dirty="0" err="1">
                <a:latin typeface="Bookman Old Style" panose="02050604050505020204" pitchFamily="18" charset="0"/>
              </a:rPr>
              <a:t>DdP</a:t>
            </a:r>
            <a:r>
              <a:rPr lang="it-IT" sz="2300" dirty="0">
                <a:latin typeface="Bookman Old Style" panose="02050604050505020204" pitchFamily="18" charset="0"/>
              </a:rPr>
              <a:t>.</a:t>
            </a:r>
          </a:p>
          <a:p>
            <a:r>
              <a:rPr lang="it-IT" sz="2300" dirty="0" smtClean="0">
                <a:latin typeface="Bookman Old Style" panose="02050604050505020204" pitchFamily="18" charset="0"/>
              </a:rPr>
              <a:t>Il </a:t>
            </a:r>
            <a:r>
              <a:rPr lang="it-IT" sz="2300" dirty="0">
                <a:latin typeface="Bookman Old Style" panose="02050604050505020204" pitchFamily="18" charset="0"/>
              </a:rPr>
              <a:t>Dipartimento di prevenzione provvede all’esecuzione del test diagnostico.</a:t>
            </a:r>
          </a:p>
          <a:p>
            <a:r>
              <a:rPr lang="it-IT" sz="2300" dirty="0" smtClean="0">
                <a:latin typeface="Bookman Old Style" panose="02050604050505020204" pitchFamily="18" charset="0"/>
              </a:rPr>
              <a:t>Il </a:t>
            </a:r>
            <a:r>
              <a:rPr lang="it-IT" sz="2300" dirty="0">
                <a:latin typeface="Bookman Old Style" panose="02050604050505020204" pitchFamily="18" charset="0"/>
              </a:rPr>
              <a:t>Dipartimento di prevenzione si attiva per l'approfondimento dell'indagine epidemiologica e le procedure conseguenti</a:t>
            </a:r>
            <a:r>
              <a:rPr lang="it-IT" sz="2300" dirty="0" smtClean="0">
                <a:latin typeface="Bookman Old Style" panose="02050604050505020204" pitchFamily="18" charset="0"/>
              </a:rPr>
              <a:t>.</a:t>
            </a:r>
          </a:p>
          <a:p>
            <a:endParaRPr lang="it-IT" sz="2300" dirty="0">
              <a:latin typeface="Bookman Old Style" panose="02050604050505020204" pitchFamily="18" charset="0"/>
            </a:endParaRPr>
          </a:p>
          <a:p>
            <a:pPr marL="0" indent="0">
              <a:buNone/>
            </a:pPr>
            <a:r>
              <a:rPr lang="it-IT" sz="2300" dirty="0" smtClean="0">
                <a:latin typeface="Bookman Old Style" panose="02050604050505020204" pitchFamily="18" charset="0"/>
              </a:rPr>
              <a:t> </a:t>
            </a:r>
          </a:p>
          <a:p>
            <a:endParaRPr lang="it-IT" dirty="0"/>
          </a:p>
        </p:txBody>
      </p:sp>
    </p:spTree>
    <p:extLst>
      <p:ext uri="{BB962C8B-B14F-4D97-AF65-F5344CB8AC3E}">
        <p14:creationId xmlns:p14="http://schemas.microsoft.com/office/powerpoint/2010/main" xmlns="" val="2285697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474573" y="420130"/>
            <a:ext cx="10363199" cy="6063048"/>
          </a:xfrm>
        </p:spPr>
        <p:txBody>
          <a:bodyPr>
            <a:normAutofit lnSpcReduction="10000"/>
          </a:bodyPr>
          <a:lstStyle/>
          <a:p>
            <a:r>
              <a:rPr lang="it-IT" b="1" dirty="0">
                <a:latin typeface="Bookman Old Style" panose="02050604050505020204" pitchFamily="18" charset="0"/>
              </a:rPr>
              <a:t>Se il test è </a:t>
            </a:r>
            <a:r>
              <a:rPr lang="it-IT" b="1" dirty="0" smtClean="0">
                <a:latin typeface="Bookman Old Style" panose="02050604050505020204" pitchFamily="18" charset="0"/>
              </a:rPr>
              <a:t>positivo</a:t>
            </a:r>
            <a:r>
              <a:rPr lang="it-IT" dirty="0" smtClean="0">
                <a:latin typeface="Bookman Old Style" panose="02050604050505020204" pitchFamily="18" charset="0"/>
              </a:rPr>
              <a:t>: </a:t>
            </a:r>
            <a:r>
              <a:rPr lang="it-IT" dirty="0">
                <a:latin typeface="Bookman Old Style" panose="02050604050505020204" pitchFamily="18" charset="0"/>
              </a:rPr>
              <a:t>si notifica il caso e si avvia la ricerca dei contatti e le azioni di sanificazione straordinaria della struttura scolastica nella sua parte interessata. Per il rientro in comunità bisognerà attendere la guarigione clinica (cioè la totale assenza di sintomi). La conferma di avvenuta guarigione prevede l’effettuazione di due tamponi a distanza di 24 ore l’uno dall’altro. Se entrambi i tamponi risulteranno negativi la persona potrà definirsi guarita, altrimenti proseguirà l’isolamento. Il referente scolastico COVID-19 deve fornire al Dipartimento di prevenzione l’elenco dei compagni di </a:t>
            </a:r>
            <a:r>
              <a:rPr lang="it-IT" dirty="0" smtClean="0">
                <a:latin typeface="Bookman Old Style" panose="02050604050505020204" pitchFamily="18" charset="0"/>
              </a:rPr>
              <a:t>classe e degli </a:t>
            </a:r>
            <a:r>
              <a:rPr lang="it-IT" dirty="0">
                <a:latin typeface="Bookman Old Style" panose="02050604050505020204" pitchFamily="18" charset="0"/>
              </a:rPr>
              <a:t>insegnanti del caso confermato che sono stati a contatto nelle 48 ore precedenti l’insorgenza dei sintomi. I contatti stretti individuati dal Dipartimento di Prevenzione con le consuete attività di contact </a:t>
            </a:r>
            <a:r>
              <a:rPr lang="it-IT" dirty="0" err="1">
                <a:latin typeface="Bookman Old Style" panose="02050604050505020204" pitchFamily="18" charset="0"/>
              </a:rPr>
              <a:t>tracing</a:t>
            </a:r>
            <a:r>
              <a:rPr lang="it-IT" dirty="0">
                <a:latin typeface="Bookman Old Style" panose="02050604050505020204" pitchFamily="18" charset="0"/>
              </a:rPr>
              <a:t>, saranno posti in quarantena per 14 giorni dalla data dell’ultimo contatto con il caso confermato. Il </a:t>
            </a:r>
            <a:r>
              <a:rPr lang="it-IT" dirty="0" err="1">
                <a:latin typeface="Bookman Old Style" panose="02050604050505020204" pitchFamily="18" charset="0"/>
              </a:rPr>
              <a:t>DdP</a:t>
            </a:r>
            <a:r>
              <a:rPr lang="it-IT" dirty="0">
                <a:latin typeface="Bookman Old Style" panose="02050604050505020204" pitchFamily="18" charset="0"/>
              </a:rPr>
              <a:t> deciderà la strategia più adatta circa eventuali screening al personale scolastico e agli alunni.</a:t>
            </a:r>
          </a:p>
          <a:p>
            <a:r>
              <a:rPr lang="it-IT" b="1" dirty="0" smtClean="0">
                <a:latin typeface="Bookman Old Style" panose="02050604050505020204" pitchFamily="18" charset="0"/>
              </a:rPr>
              <a:t>Se </a:t>
            </a:r>
            <a:r>
              <a:rPr lang="it-IT" b="1" dirty="0">
                <a:latin typeface="Bookman Old Style" panose="02050604050505020204" pitchFamily="18" charset="0"/>
              </a:rPr>
              <a:t>il tampone naso-oro faringeo è negativo</a:t>
            </a:r>
            <a:r>
              <a:rPr lang="it-IT" dirty="0">
                <a:latin typeface="Bookman Old Style" panose="02050604050505020204" pitchFamily="18" charset="0"/>
              </a:rPr>
              <a:t>, in paziente sospetto per infezione da SARS-CoV-2, a giudizio del pediatra o medico curante, si ripete il test a distanza di 2-3 gg. Il soggetto deve comunque restare a casa fino a guarigione clinica e a conferma negativa del secondo test.</a:t>
            </a:r>
          </a:p>
          <a:p>
            <a:r>
              <a:rPr lang="it-IT" b="1" dirty="0" smtClean="0">
                <a:latin typeface="Bookman Old Style" panose="02050604050505020204" pitchFamily="18" charset="0"/>
              </a:rPr>
              <a:t>In </a:t>
            </a:r>
            <a:r>
              <a:rPr lang="it-IT" b="1" dirty="0">
                <a:latin typeface="Bookman Old Style" panose="02050604050505020204" pitchFamily="18" charset="0"/>
              </a:rPr>
              <a:t>caso di diagnosi di patologia diversa da COVID-19 (tampone negativo), </a:t>
            </a:r>
            <a:r>
              <a:rPr lang="it-IT" dirty="0">
                <a:latin typeface="Bookman Old Style" panose="02050604050505020204" pitchFamily="18" charset="0"/>
              </a:rPr>
              <a:t>il soggetto rimarrà a casa fino a guarigione clinica seguendo le indicazioni del PLS/MMG che redigerà una attestazione che il bambino/studente può rientrare scuola poiché è stato seguito il percorso diagnostico-terapeutico e di prevenzione per COVID-19 di cui sopra e come disposto da documenti nazionali e regionali.</a:t>
            </a:r>
          </a:p>
          <a:p>
            <a:endParaRPr lang="it-IT" dirty="0"/>
          </a:p>
          <a:p>
            <a:endParaRPr lang="it-IT" dirty="0"/>
          </a:p>
        </p:txBody>
      </p:sp>
    </p:spTree>
    <p:extLst>
      <p:ext uri="{BB962C8B-B14F-4D97-AF65-F5344CB8AC3E}">
        <p14:creationId xmlns:p14="http://schemas.microsoft.com/office/powerpoint/2010/main" xmlns="" val="4294031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049227" y="459353"/>
            <a:ext cx="8911687" cy="1280890"/>
          </a:xfrm>
        </p:spPr>
        <p:txBody>
          <a:bodyPr>
            <a:normAutofit/>
          </a:bodyPr>
          <a:lstStyle/>
          <a:p>
            <a:pPr algn="ctr"/>
            <a:r>
              <a:rPr lang="it-IT" sz="2000" b="1" dirty="0" smtClean="0">
                <a:solidFill>
                  <a:srgbClr val="0070C0"/>
                </a:solidFill>
                <a:latin typeface="Bookman Old Style" panose="02050604050505020204" pitchFamily="18" charset="0"/>
              </a:rPr>
              <a:t>2) Alunno </a:t>
            </a:r>
            <a:r>
              <a:rPr lang="it-IT" sz="2000" b="1" dirty="0">
                <a:solidFill>
                  <a:srgbClr val="0070C0"/>
                </a:solidFill>
                <a:latin typeface="Bookman Old Style" panose="02050604050505020204" pitchFamily="18" charset="0"/>
              </a:rPr>
              <a:t>presenti un aumento della temperatura corporea al di sopra di 37,5°C o un sintomo compatibile con COVID-19, presso il proprio domicilio</a:t>
            </a:r>
          </a:p>
        </p:txBody>
      </p:sp>
      <p:sp>
        <p:nvSpPr>
          <p:cNvPr id="3" name="Segnaposto contenuto 2"/>
          <p:cNvSpPr>
            <a:spLocks noGrp="1"/>
          </p:cNvSpPr>
          <p:nvPr>
            <p:ph idx="1"/>
          </p:nvPr>
        </p:nvSpPr>
        <p:spPr>
          <a:xfrm>
            <a:off x="2049226" y="1740242"/>
            <a:ext cx="9648503" cy="4858265"/>
          </a:xfrm>
        </p:spPr>
        <p:txBody>
          <a:bodyPr>
            <a:normAutofit/>
          </a:bodyPr>
          <a:lstStyle/>
          <a:p>
            <a:r>
              <a:rPr lang="it-IT" sz="2000" dirty="0" smtClean="0">
                <a:latin typeface="Bookman Old Style" panose="02050604050505020204" pitchFamily="18" charset="0"/>
              </a:rPr>
              <a:t>L'alunno </a:t>
            </a:r>
            <a:r>
              <a:rPr lang="it-IT" sz="2000" dirty="0">
                <a:latin typeface="Bookman Old Style" panose="02050604050505020204" pitchFamily="18" charset="0"/>
              </a:rPr>
              <a:t>deve restare a casa.</a:t>
            </a:r>
          </a:p>
          <a:p>
            <a:r>
              <a:rPr lang="it-IT" sz="2000" dirty="0" smtClean="0">
                <a:latin typeface="Bookman Old Style" panose="02050604050505020204" pitchFamily="18" charset="0"/>
              </a:rPr>
              <a:t>I </a:t>
            </a:r>
            <a:r>
              <a:rPr lang="it-IT" sz="2000" dirty="0">
                <a:latin typeface="Bookman Old Style" panose="02050604050505020204" pitchFamily="18" charset="0"/>
              </a:rPr>
              <a:t>genitori devono informare il PLS/MMG.</a:t>
            </a:r>
          </a:p>
          <a:p>
            <a:r>
              <a:rPr lang="it-IT" sz="2000" dirty="0" smtClean="0">
                <a:latin typeface="Bookman Old Style" panose="02050604050505020204" pitchFamily="18" charset="0"/>
              </a:rPr>
              <a:t>I </a:t>
            </a:r>
            <a:r>
              <a:rPr lang="it-IT" sz="2000" dirty="0">
                <a:latin typeface="Bookman Old Style" panose="02050604050505020204" pitchFamily="18" charset="0"/>
              </a:rPr>
              <a:t>genitori dello studente devono comunicare l’assenza scolastica per motivi di salute.</a:t>
            </a:r>
          </a:p>
          <a:p>
            <a:r>
              <a:rPr lang="it-IT" sz="2000" dirty="0" smtClean="0">
                <a:latin typeface="Bookman Old Style" panose="02050604050505020204" pitchFamily="18" charset="0"/>
              </a:rPr>
              <a:t>Il </a:t>
            </a:r>
            <a:r>
              <a:rPr lang="it-IT" sz="2000" dirty="0">
                <a:latin typeface="Bookman Old Style" panose="02050604050505020204" pitchFamily="18" charset="0"/>
              </a:rPr>
              <a:t>PLS/MMG, in caso di sospetto COVID-19, richiede tempestivamente il test diagnostico e lo comunica al </a:t>
            </a:r>
            <a:r>
              <a:rPr lang="it-IT" sz="2000" dirty="0" err="1">
                <a:latin typeface="Bookman Old Style" panose="02050604050505020204" pitchFamily="18" charset="0"/>
              </a:rPr>
              <a:t>DdP</a:t>
            </a:r>
            <a:r>
              <a:rPr lang="it-IT" sz="2000" dirty="0">
                <a:latin typeface="Bookman Old Style" panose="02050604050505020204" pitchFamily="18" charset="0"/>
              </a:rPr>
              <a:t>.</a:t>
            </a:r>
          </a:p>
          <a:p>
            <a:r>
              <a:rPr lang="it-IT" sz="2000" dirty="0" smtClean="0">
                <a:latin typeface="Bookman Old Style" panose="02050604050505020204" pitchFamily="18" charset="0"/>
              </a:rPr>
              <a:t>Il </a:t>
            </a:r>
            <a:r>
              <a:rPr lang="it-IT" sz="2000" dirty="0">
                <a:latin typeface="Bookman Old Style" panose="02050604050505020204" pitchFamily="18" charset="0"/>
              </a:rPr>
              <a:t>Dipartimento di prevenzione provvede all’esecuzione del test diagnostico.</a:t>
            </a:r>
          </a:p>
          <a:p>
            <a:r>
              <a:rPr lang="it-IT" sz="2000" dirty="0" smtClean="0">
                <a:latin typeface="Bookman Old Style" panose="02050604050505020204" pitchFamily="18" charset="0"/>
              </a:rPr>
              <a:t>Il </a:t>
            </a:r>
            <a:r>
              <a:rPr lang="it-IT" sz="2000" dirty="0">
                <a:latin typeface="Bookman Old Style" panose="02050604050505020204" pitchFamily="18" charset="0"/>
              </a:rPr>
              <a:t>Dipartimento di Prevenzione si attiva per l’approfondimento dell’indagine epidemiologica e le procedure conseguenti.</a:t>
            </a:r>
          </a:p>
          <a:p>
            <a:r>
              <a:rPr lang="it-IT" sz="2000" dirty="0" smtClean="0">
                <a:latin typeface="Bookman Old Style" panose="02050604050505020204" pitchFamily="18" charset="0"/>
              </a:rPr>
              <a:t>Il </a:t>
            </a:r>
            <a:r>
              <a:rPr lang="it-IT" sz="2000" dirty="0" err="1">
                <a:latin typeface="Bookman Old Style" panose="02050604050505020204" pitchFamily="18" charset="0"/>
              </a:rPr>
              <a:t>DdP</a:t>
            </a:r>
            <a:r>
              <a:rPr lang="it-IT" sz="2000" dirty="0">
                <a:latin typeface="Bookman Old Style" panose="02050604050505020204" pitchFamily="18" charset="0"/>
              </a:rPr>
              <a:t> provvede ad eseguire il test diagnostico </a:t>
            </a:r>
          </a:p>
          <a:p>
            <a:endParaRPr lang="it-IT" dirty="0"/>
          </a:p>
          <a:p>
            <a:endParaRPr lang="it-IT" dirty="0"/>
          </a:p>
        </p:txBody>
      </p:sp>
    </p:spTree>
    <p:extLst>
      <p:ext uri="{BB962C8B-B14F-4D97-AF65-F5344CB8AC3E}">
        <p14:creationId xmlns:p14="http://schemas.microsoft.com/office/powerpoint/2010/main" xmlns="" val="204339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79888" y="319310"/>
            <a:ext cx="8911687" cy="1280890"/>
          </a:xfrm>
        </p:spPr>
        <p:txBody>
          <a:bodyPr>
            <a:normAutofit/>
          </a:bodyPr>
          <a:lstStyle/>
          <a:p>
            <a:pPr algn="ctr"/>
            <a:r>
              <a:rPr lang="it-IT" sz="2000" b="1" dirty="0" smtClean="0">
                <a:solidFill>
                  <a:srgbClr val="0070C0"/>
                </a:solidFill>
                <a:latin typeface="Bookman Old Style" panose="02050604050505020204" pitchFamily="18" charset="0"/>
              </a:rPr>
              <a:t>2) Operatore </a:t>
            </a:r>
            <a:r>
              <a:rPr lang="it-IT" sz="2000" b="1" dirty="0">
                <a:solidFill>
                  <a:srgbClr val="0070C0"/>
                </a:solidFill>
                <a:latin typeface="Bookman Old Style" panose="02050604050505020204" pitchFamily="18" charset="0"/>
              </a:rPr>
              <a:t>scolastico presenti un aumento della temperatura corporea al di sopra di 37,5°C o un sintomo compatibile con COVID-19, in ambito scolastico</a:t>
            </a:r>
          </a:p>
        </p:txBody>
      </p:sp>
      <p:sp>
        <p:nvSpPr>
          <p:cNvPr id="3" name="Segnaposto contenuto 2"/>
          <p:cNvSpPr>
            <a:spLocks noGrp="1"/>
          </p:cNvSpPr>
          <p:nvPr>
            <p:ph idx="1"/>
          </p:nvPr>
        </p:nvSpPr>
        <p:spPr>
          <a:xfrm>
            <a:off x="1732510" y="1524000"/>
            <a:ext cx="10006442" cy="4769708"/>
          </a:xfrm>
        </p:spPr>
        <p:txBody>
          <a:bodyPr>
            <a:normAutofit/>
          </a:bodyPr>
          <a:lstStyle/>
          <a:p>
            <a:r>
              <a:rPr lang="it-IT" sz="2000" dirty="0" smtClean="0">
                <a:latin typeface="Bookman Old Style" panose="02050604050505020204" pitchFamily="18" charset="0"/>
              </a:rPr>
              <a:t>Assicurarsi </a:t>
            </a:r>
            <a:r>
              <a:rPr lang="it-IT" sz="2000" dirty="0">
                <a:latin typeface="Bookman Old Style" panose="02050604050505020204" pitchFamily="18" charset="0"/>
              </a:rPr>
              <a:t>che l’operatore scolastico </a:t>
            </a:r>
            <a:r>
              <a:rPr lang="it-IT" sz="2000" dirty="0" smtClean="0">
                <a:latin typeface="Bookman Old Style" panose="02050604050505020204" pitchFamily="18" charset="0"/>
              </a:rPr>
              <a:t>indossi una </a:t>
            </a:r>
            <a:r>
              <a:rPr lang="it-IT" sz="2000" dirty="0">
                <a:latin typeface="Bookman Old Style" panose="02050604050505020204" pitchFamily="18" charset="0"/>
              </a:rPr>
              <a:t>mascherina chirurgica; invitare e ad allontanarsi dalla struttura, rientrando al proprio domicilio e contattando il proprio MMG per la valutazione clinica necessaria. Il Medico curante valuterà l’eventuale prescrizione del test diagnostico.</a:t>
            </a:r>
          </a:p>
          <a:p>
            <a:r>
              <a:rPr lang="it-IT" sz="2000" dirty="0" smtClean="0">
                <a:latin typeface="Bookman Old Style" panose="02050604050505020204" pitchFamily="18" charset="0"/>
              </a:rPr>
              <a:t>Il </a:t>
            </a:r>
            <a:r>
              <a:rPr lang="it-IT" sz="2000" dirty="0">
                <a:latin typeface="Bookman Old Style" panose="02050604050505020204" pitchFamily="18" charset="0"/>
              </a:rPr>
              <a:t>MMG, in caso di sospetto COVID-19, richiede tempestivamente il test diagnostico e lo comunica al </a:t>
            </a:r>
            <a:r>
              <a:rPr lang="it-IT" sz="2000" dirty="0" err="1" smtClean="0">
                <a:latin typeface="Bookman Old Style" panose="02050604050505020204" pitchFamily="18" charset="0"/>
              </a:rPr>
              <a:t>DdP</a:t>
            </a:r>
            <a:r>
              <a:rPr lang="it-IT" sz="2000" dirty="0" smtClean="0">
                <a:latin typeface="Bookman Old Style" panose="02050604050505020204" pitchFamily="18" charset="0"/>
              </a:rPr>
              <a:t>.</a:t>
            </a:r>
          </a:p>
          <a:p>
            <a:r>
              <a:rPr lang="it-IT" sz="2000" dirty="0" smtClean="0">
                <a:latin typeface="Bookman Old Style" panose="02050604050505020204" pitchFamily="18" charset="0"/>
              </a:rPr>
              <a:t>Il </a:t>
            </a:r>
            <a:r>
              <a:rPr lang="it-IT" sz="2000" dirty="0">
                <a:latin typeface="Bookman Old Style" panose="02050604050505020204" pitchFamily="18" charset="0"/>
              </a:rPr>
              <a:t>Dipartimento di prevenzione provvede all’esecuzione del test </a:t>
            </a:r>
            <a:r>
              <a:rPr lang="it-IT" sz="2000" dirty="0" smtClean="0">
                <a:latin typeface="Bookman Old Style" panose="02050604050505020204" pitchFamily="18" charset="0"/>
              </a:rPr>
              <a:t>diagnostico si </a:t>
            </a:r>
            <a:r>
              <a:rPr lang="it-IT" sz="2000" dirty="0">
                <a:latin typeface="Bookman Old Style" panose="02050604050505020204" pitchFamily="18" charset="0"/>
              </a:rPr>
              <a:t>attiva per l’approfondimento dell’indagine epidemiologica e le procedure conseguenti.</a:t>
            </a:r>
          </a:p>
          <a:p>
            <a:r>
              <a:rPr lang="it-IT" sz="2000" dirty="0" smtClean="0">
                <a:latin typeface="Bookman Old Style" panose="02050604050505020204" pitchFamily="18" charset="0"/>
              </a:rPr>
              <a:t>Il </a:t>
            </a:r>
            <a:r>
              <a:rPr lang="it-IT" sz="2000" dirty="0">
                <a:latin typeface="Bookman Old Style" panose="02050604050505020204" pitchFamily="18" charset="0"/>
              </a:rPr>
              <a:t>Dipartimento di prevenzione provvede all’esecuzione del test </a:t>
            </a:r>
            <a:r>
              <a:rPr lang="it-IT" sz="2000" dirty="0" smtClean="0">
                <a:latin typeface="Bookman Old Style" panose="02050604050505020204" pitchFamily="18" charset="0"/>
              </a:rPr>
              <a:t>diagnostico</a:t>
            </a:r>
            <a:endParaRPr lang="it-IT" sz="2000" dirty="0">
              <a:latin typeface="Bookman Old Style" panose="02050604050505020204" pitchFamily="18" charset="0"/>
            </a:endParaRPr>
          </a:p>
          <a:p>
            <a:r>
              <a:rPr lang="it-IT" sz="2000" dirty="0" smtClean="0">
                <a:latin typeface="Bookman Old Style" panose="02050604050505020204" pitchFamily="18" charset="0"/>
              </a:rPr>
              <a:t>In </a:t>
            </a:r>
            <a:r>
              <a:rPr lang="it-IT" sz="2000" dirty="0">
                <a:latin typeface="Bookman Old Style" panose="02050604050505020204" pitchFamily="18" charset="0"/>
              </a:rPr>
              <a:t>caso di diagnosi di patologia diversa da COVID-19, il MMG redigerà una attestazione che l’operatore può rientrare scuola poiché è stato seguito il percorso diagnostico-terapeutico e </a:t>
            </a:r>
            <a:r>
              <a:rPr lang="it-IT" sz="2000" dirty="0" smtClean="0">
                <a:latin typeface="Bookman Old Style" panose="02050604050505020204" pitchFamily="18" charset="0"/>
              </a:rPr>
              <a:t>di prevenzione </a:t>
            </a:r>
            <a:r>
              <a:rPr lang="it-IT" sz="2000" dirty="0">
                <a:latin typeface="Bookman Old Style" panose="02050604050505020204" pitchFamily="18" charset="0"/>
              </a:rPr>
              <a:t>per </a:t>
            </a:r>
            <a:r>
              <a:rPr lang="it-IT" sz="2000" dirty="0" smtClean="0">
                <a:latin typeface="Bookman Old Style" panose="02050604050505020204" pitchFamily="18" charset="0"/>
              </a:rPr>
              <a:t>COVID-19</a:t>
            </a:r>
            <a:endParaRPr lang="it-IT" sz="2000" dirty="0">
              <a:latin typeface="Bookman Old Style" panose="02050604050505020204" pitchFamily="18" charset="0"/>
            </a:endParaRPr>
          </a:p>
          <a:p>
            <a:endParaRPr lang="it-IT" dirty="0"/>
          </a:p>
        </p:txBody>
      </p:sp>
    </p:spTree>
    <p:extLst>
      <p:ext uri="{BB962C8B-B14F-4D97-AF65-F5344CB8AC3E}">
        <p14:creationId xmlns:p14="http://schemas.microsoft.com/office/powerpoint/2010/main" xmlns="" val="2997869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71650" y="352262"/>
            <a:ext cx="8911687" cy="1048171"/>
          </a:xfrm>
        </p:spPr>
        <p:txBody>
          <a:bodyPr>
            <a:normAutofit/>
          </a:bodyPr>
          <a:lstStyle/>
          <a:p>
            <a:pPr algn="ctr"/>
            <a:r>
              <a:rPr lang="it-IT" sz="2000" b="1" dirty="0" smtClean="0">
                <a:solidFill>
                  <a:srgbClr val="0070C0"/>
                </a:solidFill>
                <a:latin typeface="Bookman Old Style" panose="02050604050505020204" pitchFamily="18" charset="0"/>
              </a:rPr>
              <a:t>2) Operatore </a:t>
            </a:r>
            <a:r>
              <a:rPr lang="it-IT" sz="2000" b="1" dirty="0">
                <a:solidFill>
                  <a:srgbClr val="0070C0"/>
                </a:solidFill>
                <a:latin typeface="Bookman Old Style" panose="02050604050505020204" pitchFamily="18" charset="0"/>
              </a:rPr>
              <a:t>scolastico presenti un aumento della temperatura corporea al di sopra di 37.5°C o un sintomo compatibile con COVID-19, al proprio domicilio</a:t>
            </a:r>
          </a:p>
        </p:txBody>
      </p:sp>
      <p:sp>
        <p:nvSpPr>
          <p:cNvPr id="3" name="Segnaposto contenuto 2"/>
          <p:cNvSpPr>
            <a:spLocks noGrp="1"/>
          </p:cNvSpPr>
          <p:nvPr>
            <p:ph idx="1"/>
          </p:nvPr>
        </p:nvSpPr>
        <p:spPr>
          <a:xfrm>
            <a:off x="1458097" y="1474573"/>
            <a:ext cx="10503244" cy="5189838"/>
          </a:xfrm>
        </p:spPr>
        <p:txBody>
          <a:bodyPr>
            <a:normAutofit fontScale="92500"/>
          </a:bodyPr>
          <a:lstStyle/>
          <a:p>
            <a:r>
              <a:rPr lang="it-IT" sz="2200" dirty="0" smtClean="0">
                <a:latin typeface="Bookman Old Style" panose="02050604050505020204" pitchFamily="18" charset="0"/>
              </a:rPr>
              <a:t>L’operatore </a:t>
            </a:r>
            <a:r>
              <a:rPr lang="it-IT" sz="2200" dirty="0">
                <a:latin typeface="Bookman Old Style" panose="02050604050505020204" pitchFamily="18" charset="0"/>
              </a:rPr>
              <a:t>deve restare a casa.</a:t>
            </a:r>
          </a:p>
          <a:p>
            <a:r>
              <a:rPr lang="it-IT" sz="2200" dirty="0" smtClean="0">
                <a:latin typeface="Bookman Old Style" panose="02050604050505020204" pitchFamily="18" charset="0"/>
              </a:rPr>
              <a:t>Informare </a:t>
            </a:r>
            <a:r>
              <a:rPr lang="it-IT" sz="2200" dirty="0">
                <a:latin typeface="Bookman Old Style" panose="02050604050505020204" pitchFamily="18" charset="0"/>
              </a:rPr>
              <a:t>il MMG.</a:t>
            </a:r>
          </a:p>
          <a:p>
            <a:r>
              <a:rPr lang="it-IT" sz="2200" dirty="0" smtClean="0">
                <a:latin typeface="Bookman Old Style" panose="02050604050505020204" pitchFamily="18" charset="0"/>
              </a:rPr>
              <a:t>Comunicare </a:t>
            </a:r>
            <a:r>
              <a:rPr lang="it-IT" sz="2200" dirty="0">
                <a:latin typeface="Bookman Old Style" panose="02050604050505020204" pitchFamily="18" charset="0"/>
              </a:rPr>
              <a:t>l’assenza dal lavoro per motivi di salute, con certificato medico.</a:t>
            </a:r>
          </a:p>
          <a:p>
            <a:r>
              <a:rPr lang="it-IT" sz="2200" dirty="0" smtClean="0">
                <a:latin typeface="Bookman Old Style" panose="02050604050505020204" pitchFamily="18" charset="0"/>
              </a:rPr>
              <a:t>Il </a:t>
            </a:r>
            <a:r>
              <a:rPr lang="it-IT" sz="2200" dirty="0">
                <a:latin typeface="Bookman Old Style" panose="02050604050505020204" pitchFamily="18" charset="0"/>
              </a:rPr>
              <a:t>MMG, in caso di sospetto COVID-19, richiede tempestivamente il test diagnostico e lo comunica al </a:t>
            </a:r>
            <a:r>
              <a:rPr lang="it-IT" sz="2200" dirty="0" err="1">
                <a:latin typeface="Bookman Old Style" panose="02050604050505020204" pitchFamily="18" charset="0"/>
              </a:rPr>
              <a:t>DdP</a:t>
            </a:r>
            <a:r>
              <a:rPr lang="it-IT" sz="2200" dirty="0">
                <a:latin typeface="Bookman Old Style" panose="02050604050505020204" pitchFamily="18" charset="0"/>
              </a:rPr>
              <a:t>.</a:t>
            </a:r>
          </a:p>
          <a:p>
            <a:r>
              <a:rPr lang="it-IT" sz="2200" dirty="0" smtClean="0">
                <a:latin typeface="Bookman Old Style" panose="02050604050505020204" pitchFamily="18" charset="0"/>
              </a:rPr>
              <a:t>Il </a:t>
            </a:r>
            <a:r>
              <a:rPr lang="it-IT" sz="2200" dirty="0" err="1">
                <a:latin typeface="Bookman Old Style" panose="02050604050505020204" pitchFamily="18" charset="0"/>
              </a:rPr>
              <a:t>DdP</a:t>
            </a:r>
            <a:r>
              <a:rPr lang="it-IT" sz="2200" dirty="0">
                <a:latin typeface="Bookman Old Style" panose="02050604050505020204" pitchFamily="18" charset="0"/>
              </a:rPr>
              <a:t> provvede all’esecuzione del test diagnostico.</a:t>
            </a:r>
          </a:p>
          <a:p>
            <a:r>
              <a:rPr lang="it-IT" sz="2200" dirty="0" smtClean="0">
                <a:latin typeface="Bookman Old Style" panose="02050604050505020204" pitchFamily="18" charset="0"/>
              </a:rPr>
              <a:t>Il </a:t>
            </a:r>
            <a:r>
              <a:rPr lang="it-IT" sz="2200" dirty="0" err="1">
                <a:latin typeface="Bookman Old Style" panose="02050604050505020204" pitchFamily="18" charset="0"/>
              </a:rPr>
              <a:t>DdP</a:t>
            </a:r>
            <a:r>
              <a:rPr lang="it-IT" sz="2200" dirty="0">
                <a:latin typeface="Bookman Old Style" panose="02050604050505020204" pitchFamily="18" charset="0"/>
              </a:rPr>
              <a:t> si attiva per l’approfondimento dell’indagine epidemiologica e le procedure </a:t>
            </a:r>
            <a:r>
              <a:rPr lang="it-IT" sz="2200" dirty="0" smtClean="0">
                <a:latin typeface="Bookman Old Style" panose="02050604050505020204" pitchFamily="18" charset="0"/>
              </a:rPr>
              <a:t>conseguenti e provvede </a:t>
            </a:r>
            <a:r>
              <a:rPr lang="it-IT" sz="2200" dirty="0">
                <a:latin typeface="Bookman Old Style" panose="02050604050505020204" pitchFamily="18" charset="0"/>
              </a:rPr>
              <a:t>ad eseguire il test </a:t>
            </a:r>
            <a:r>
              <a:rPr lang="it-IT" sz="2200" dirty="0" smtClean="0">
                <a:latin typeface="Bookman Old Style" panose="02050604050505020204" pitchFamily="18" charset="0"/>
              </a:rPr>
              <a:t>diagnostico</a:t>
            </a:r>
          </a:p>
          <a:p>
            <a:pPr marL="0" indent="0">
              <a:buNone/>
            </a:pPr>
            <a:endParaRPr lang="it-IT" sz="2200" dirty="0" smtClean="0">
              <a:latin typeface="Bookman Old Style" panose="02050604050505020204" pitchFamily="18" charset="0"/>
            </a:endParaRPr>
          </a:p>
          <a:p>
            <a:pPr marL="0" indent="0">
              <a:buNone/>
            </a:pPr>
            <a:r>
              <a:rPr lang="it-IT" sz="2200" dirty="0" smtClean="0">
                <a:latin typeface="Bookman Old Style" panose="02050604050505020204" pitchFamily="18" charset="0"/>
              </a:rPr>
              <a:t>In </a:t>
            </a:r>
            <a:r>
              <a:rPr lang="it-IT" sz="2200" dirty="0">
                <a:latin typeface="Bookman Old Style" panose="02050604050505020204" pitchFamily="18" charset="0"/>
              </a:rPr>
              <a:t>caso di diagnosi di patologia diversa da COVID-19, il MMG redigerà una attestazione che l’operatore può rientrare scuola poiché è stato seguito il percorso diagnostico-terapeutico e di prevenzione per COVID-19 di cui al punto precedente e come disposto da documenti nazionali e regionali.</a:t>
            </a:r>
          </a:p>
          <a:p>
            <a:endParaRPr lang="it-IT" dirty="0"/>
          </a:p>
        </p:txBody>
      </p:sp>
    </p:spTree>
    <p:extLst>
      <p:ext uri="{BB962C8B-B14F-4D97-AF65-F5344CB8AC3E}">
        <p14:creationId xmlns:p14="http://schemas.microsoft.com/office/powerpoint/2010/main" xmlns="" val="1043446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911178" y="387178"/>
            <a:ext cx="9918357" cy="6038335"/>
          </a:xfrm>
        </p:spPr>
        <p:txBody>
          <a:bodyPr>
            <a:normAutofit lnSpcReduction="10000"/>
          </a:bodyPr>
          <a:lstStyle/>
          <a:p>
            <a:pPr marL="0" indent="0">
              <a:buNone/>
            </a:pPr>
            <a:endParaRPr lang="it-IT" dirty="0" smtClean="0"/>
          </a:p>
          <a:p>
            <a:pPr marL="0" indent="0">
              <a:buNone/>
            </a:pPr>
            <a:r>
              <a:rPr lang="it-IT" sz="1700" b="1" dirty="0" smtClean="0">
                <a:solidFill>
                  <a:srgbClr val="0070C0"/>
                </a:solidFill>
                <a:latin typeface="Bookman Old Style" panose="02050604050505020204" pitchFamily="18" charset="0"/>
              </a:rPr>
              <a:t>2.1. NEL CASO DI UN NUMERO ELEVATO DI ASSENZE IN UNA CLASSE</a:t>
            </a:r>
          </a:p>
          <a:p>
            <a:pPr>
              <a:buFont typeface="Wingdings" panose="05000000000000000000" pitchFamily="2" charset="2"/>
              <a:buChar char="q"/>
            </a:pPr>
            <a:r>
              <a:rPr lang="it-IT" sz="1700" dirty="0" smtClean="0">
                <a:latin typeface="Bookman Old Style" panose="02050604050505020204" pitchFamily="18" charset="0"/>
              </a:rPr>
              <a:t>Il referente scolastico per il COVID-19 deve comunicare al </a:t>
            </a:r>
            <a:r>
              <a:rPr lang="it-IT" sz="1700" dirty="0" err="1" smtClean="0">
                <a:latin typeface="Bookman Old Style" panose="02050604050505020204" pitchFamily="18" charset="0"/>
              </a:rPr>
              <a:t>DdP</a:t>
            </a:r>
            <a:r>
              <a:rPr lang="it-IT" sz="1700" dirty="0" smtClean="0">
                <a:latin typeface="Bookman Old Style" panose="02050604050505020204" pitchFamily="18" charset="0"/>
              </a:rPr>
              <a:t> se si verifica un numero elevato di assenze improvvise di studenti in una classe (es. 40%; il valore deve tenere conto anche della situazione delle altre classi) o di insegnanti.</a:t>
            </a:r>
          </a:p>
          <a:p>
            <a:pPr>
              <a:buFont typeface="Wingdings" panose="05000000000000000000" pitchFamily="2" charset="2"/>
              <a:buChar char="q"/>
            </a:pPr>
            <a:r>
              <a:rPr lang="it-IT" sz="1700" dirty="0" smtClean="0">
                <a:latin typeface="Bookman Old Style" panose="02050604050505020204" pitchFamily="18" charset="0"/>
              </a:rPr>
              <a:t>Il </a:t>
            </a:r>
            <a:r>
              <a:rPr lang="it-IT" sz="1700" dirty="0" err="1">
                <a:latin typeface="Bookman Old Style" panose="02050604050505020204" pitchFamily="18" charset="0"/>
              </a:rPr>
              <a:t>DdP</a:t>
            </a:r>
            <a:r>
              <a:rPr lang="it-IT" sz="1700" dirty="0">
                <a:latin typeface="Bookman Old Style" panose="02050604050505020204" pitchFamily="18" charset="0"/>
              </a:rPr>
              <a:t> effettuerà un’indagine epidemiologica per valutare le azioni di sanità pubblica da intraprendere, tenendo conto della presenza di casi confermati nella scuola o di focolai di COVID-19 nella comunità</a:t>
            </a:r>
            <a:r>
              <a:rPr lang="it-IT" sz="1700" dirty="0" smtClean="0">
                <a:latin typeface="Bookman Old Style" panose="02050604050505020204" pitchFamily="18" charset="0"/>
              </a:rPr>
              <a:t>.</a:t>
            </a:r>
            <a:endParaRPr lang="it-IT" sz="1700" dirty="0">
              <a:latin typeface="Bookman Old Style" panose="02050604050505020204" pitchFamily="18" charset="0"/>
            </a:endParaRPr>
          </a:p>
          <a:p>
            <a:pPr marL="0" indent="0">
              <a:buNone/>
            </a:pPr>
            <a:r>
              <a:rPr lang="it-IT" sz="1700" b="1" dirty="0" smtClean="0">
                <a:solidFill>
                  <a:srgbClr val="0070C0"/>
                </a:solidFill>
                <a:latin typeface="Bookman Old Style" panose="02050604050505020204" pitchFamily="18" charset="0"/>
              </a:rPr>
              <a:t>2.2.	CATENA DI TRASMISSIONE NON NOTA</a:t>
            </a:r>
          </a:p>
          <a:p>
            <a:pPr>
              <a:buFont typeface="Wingdings" panose="05000000000000000000" pitchFamily="2" charset="2"/>
              <a:buChar char="q"/>
            </a:pPr>
            <a:r>
              <a:rPr lang="it-IT" sz="1700" dirty="0" smtClean="0">
                <a:latin typeface="Bookman Old Style" panose="02050604050505020204" pitchFamily="18" charset="0"/>
              </a:rPr>
              <a:t>Qualora </a:t>
            </a:r>
            <a:r>
              <a:rPr lang="it-IT" sz="1700" dirty="0">
                <a:latin typeface="Bookman Old Style" panose="02050604050505020204" pitchFamily="18" charset="0"/>
              </a:rPr>
              <a:t>un alunno risultasse contatto stretto asintomatico di un caso di cui non è nota la catena di trasmissione, il </a:t>
            </a:r>
            <a:r>
              <a:rPr lang="it-IT" sz="1700" dirty="0" err="1">
                <a:latin typeface="Bookman Old Style" panose="02050604050505020204" pitchFamily="18" charset="0"/>
              </a:rPr>
              <a:t>DdP</a:t>
            </a:r>
            <a:r>
              <a:rPr lang="it-IT" sz="1700" dirty="0">
                <a:latin typeface="Bookman Old Style" panose="02050604050505020204" pitchFamily="18" charset="0"/>
              </a:rPr>
              <a:t> valuterà l’opportunità di effettuare un tampone contestualmente alla prescrizione della quarantena. Il tampone avrà lo scopo di verificare il ruolo dei minori asintomatici nella trasmissione del virus nella comunità</a:t>
            </a:r>
            <a:r>
              <a:rPr lang="it-IT" sz="1700" dirty="0" smtClean="0">
                <a:latin typeface="Bookman Old Style" panose="02050604050505020204" pitchFamily="18" charset="0"/>
              </a:rPr>
              <a:t>.</a:t>
            </a:r>
            <a:endParaRPr lang="it-IT" dirty="0"/>
          </a:p>
          <a:p>
            <a:pPr marL="0" indent="0">
              <a:buNone/>
            </a:pPr>
            <a:r>
              <a:rPr lang="it-IT" sz="1700" b="1" dirty="0" smtClean="0">
                <a:solidFill>
                  <a:srgbClr val="0070C0"/>
                </a:solidFill>
                <a:latin typeface="Bookman Old Style" panose="02050604050505020204" pitchFamily="18" charset="0"/>
              </a:rPr>
              <a:t>2.3.ALUNNO O OPERATORE SCOLASTICO CONVIVENTE DI UN CASO</a:t>
            </a:r>
          </a:p>
          <a:p>
            <a:pPr>
              <a:buFont typeface="Wingdings" panose="05000000000000000000" pitchFamily="2" charset="2"/>
              <a:buChar char="q"/>
            </a:pPr>
            <a:r>
              <a:rPr lang="it-IT" sz="1700" dirty="0" smtClean="0">
                <a:latin typeface="Bookman Old Style" panose="02050604050505020204" pitchFamily="18" charset="0"/>
              </a:rPr>
              <a:t>Si </a:t>
            </a:r>
            <a:r>
              <a:rPr lang="it-IT" sz="1700" dirty="0">
                <a:latin typeface="Bookman Old Style" panose="02050604050505020204" pitchFamily="18" charset="0"/>
              </a:rPr>
              <a:t>sottolinea che qualora un alunno o un operatore scolastico fosse convivente di un caso, esso, su valutazione del </a:t>
            </a:r>
            <a:r>
              <a:rPr lang="it-IT" sz="1700" dirty="0" err="1">
                <a:latin typeface="Bookman Old Style" panose="02050604050505020204" pitchFamily="18" charset="0"/>
              </a:rPr>
              <a:t>DdP</a:t>
            </a:r>
            <a:r>
              <a:rPr lang="it-IT" sz="1700" dirty="0">
                <a:latin typeface="Bookman Old Style" panose="02050604050505020204" pitchFamily="18" charset="0"/>
              </a:rPr>
              <a:t>, sarà considerato contatto stretto e posto in quarantena. Eventuali suoi contatti stretti (esempio compagni di classe dell’alunno in quarantena), non necessitano di quarantena, a meno di </a:t>
            </a:r>
            <a:r>
              <a:rPr lang="it-IT" sz="1700" dirty="0" smtClean="0">
                <a:latin typeface="Bookman Old Style" panose="02050604050505020204" pitchFamily="18" charset="0"/>
              </a:rPr>
              <a:t>successive valutazioni </a:t>
            </a:r>
            <a:r>
              <a:rPr lang="it-IT" sz="1700" dirty="0">
                <a:latin typeface="Bookman Old Style" panose="02050604050505020204" pitchFamily="18" charset="0"/>
              </a:rPr>
              <a:t>del </a:t>
            </a:r>
            <a:r>
              <a:rPr lang="it-IT" sz="1700" dirty="0" err="1">
                <a:latin typeface="Bookman Old Style" panose="02050604050505020204" pitchFamily="18" charset="0"/>
              </a:rPr>
              <a:t>DdP</a:t>
            </a:r>
            <a:r>
              <a:rPr lang="it-IT" sz="1700" dirty="0">
                <a:latin typeface="Bookman Old Style" panose="02050604050505020204" pitchFamily="18" charset="0"/>
              </a:rPr>
              <a:t> in seguito a positività di eventuali test diagnostici sul contatto stretto convivente di un </a:t>
            </a:r>
            <a:r>
              <a:rPr lang="it-IT" sz="1700" dirty="0" smtClean="0">
                <a:latin typeface="Bookman Old Style" panose="02050604050505020204" pitchFamily="18" charset="0"/>
              </a:rPr>
              <a:t>caso.</a:t>
            </a:r>
            <a:endParaRPr lang="it-IT" sz="1700" dirty="0">
              <a:latin typeface="Bookman Old Style" panose="02050604050505020204" pitchFamily="18" charset="0"/>
            </a:endParaRPr>
          </a:p>
          <a:p>
            <a:endParaRPr lang="it-IT" dirty="0"/>
          </a:p>
        </p:txBody>
      </p:sp>
    </p:spTree>
    <p:extLst>
      <p:ext uri="{BB962C8B-B14F-4D97-AF65-F5344CB8AC3E}">
        <p14:creationId xmlns:p14="http://schemas.microsoft.com/office/powerpoint/2010/main" xmlns="" val="3141622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496236"/>
          </a:xfrm>
        </p:spPr>
        <p:txBody>
          <a:bodyPr>
            <a:normAutofit/>
          </a:bodyPr>
          <a:lstStyle/>
          <a:p>
            <a:r>
              <a:rPr lang="it-IT" sz="2000" b="1" dirty="0" smtClean="0">
                <a:solidFill>
                  <a:srgbClr val="0070C0"/>
                </a:solidFill>
                <a:latin typeface="Bookman Old Style" panose="02050604050505020204" pitchFamily="18" charset="0"/>
              </a:rPr>
              <a:t>2) Alunno </a:t>
            </a:r>
            <a:r>
              <a:rPr lang="it-IT" sz="2000" b="1" dirty="0">
                <a:solidFill>
                  <a:srgbClr val="0070C0"/>
                </a:solidFill>
                <a:latin typeface="Bookman Old Style" panose="02050604050505020204" pitchFamily="18" charset="0"/>
              </a:rPr>
              <a:t>o </a:t>
            </a:r>
            <a:r>
              <a:rPr lang="it-IT" sz="2000" b="1" dirty="0" smtClean="0">
                <a:solidFill>
                  <a:srgbClr val="0070C0"/>
                </a:solidFill>
                <a:latin typeface="Bookman Old Style" panose="02050604050505020204" pitchFamily="18" charset="0"/>
              </a:rPr>
              <a:t>operatore </a:t>
            </a:r>
            <a:r>
              <a:rPr lang="it-IT" sz="2000" b="1" dirty="0">
                <a:solidFill>
                  <a:srgbClr val="0070C0"/>
                </a:solidFill>
                <a:latin typeface="Bookman Old Style" panose="02050604050505020204" pitchFamily="18" charset="0"/>
              </a:rPr>
              <a:t>scolastico risultano SARS-CoV-2 positivi</a:t>
            </a:r>
          </a:p>
        </p:txBody>
      </p:sp>
      <p:sp>
        <p:nvSpPr>
          <p:cNvPr id="3" name="Segnaposto contenuto 2"/>
          <p:cNvSpPr>
            <a:spLocks noGrp="1"/>
          </p:cNvSpPr>
          <p:nvPr>
            <p:ph idx="1"/>
          </p:nvPr>
        </p:nvSpPr>
        <p:spPr>
          <a:xfrm>
            <a:off x="1515763" y="1120346"/>
            <a:ext cx="10313773" cy="5552303"/>
          </a:xfrm>
        </p:spPr>
        <p:txBody>
          <a:bodyPr>
            <a:normAutofit fontScale="55000" lnSpcReduction="20000"/>
          </a:bodyPr>
          <a:lstStyle/>
          <a:p>
            <a:pPr marL="0" indent="0">
              <a:buNone/>
            </a:pPr>
            <a:r>
              <a:rPr lang="it-IT" sz="2200" b="1" dirty="0" smtClean="0">
                <a:solidFill>
                  <a:srgbClr val="0070C0"/>
                </a:solidFill>
                <a:latin typeface="Bookman Old Style" panose="02050604050505020204" pitchFamily="18" charset="0"/>
              </a:rPr>
              <a:t>Effettuare </a:t>
            </a:r>
            <a:r>
              <a:rPr lang="it-IT" sz="2200" b="1" dirty="0">
                <a:solidFill>
                  <a:srgbClr val="0070C0"/>
                </a:solidFill>
                <a:latin typeface="Bookman Old Style" panose="02050604050505020204" pitchFamily="18" charset="0"/>
              </a:rPr>
              <a:t>una sanificazione straordinaria della scuola</a:t>
            </a:r>
          </a:p>
          <a:p>
            <a:r>
              <a:rPr lang="it-IT" sz="2200" dirty="0">
                <a:latin typeface="Bookman Old Style" panose="02050604050505020204" pitchFamily="18" charset="0"/>
              </a:rPr>
              <a:t>La sanificazione va effettuata se sono trascorsi 7 giorni o meno da quando la persona positiva ha visitato o utilizzato la struttura.</a:t>
            </a:r>
          </a:p>
          <a:p>
            <a:pPr marL="0" indent="0">
              <a:buNone/>
            </a:pPr>
            <a:r>
              <a:rPr lang="it-IT" sz="2200" b="1" dirty="0" smtClean="0">
                <a:solidFill>
                  <a:srgbClr val="0070C0"/>
                </a:solidFill>
                <a:latin typeface="Bookman Old Style" panose="02050604050505020204" pitchFamily="18" charset="0"/>
              </a:rPr>
              <a:t>Collaborare </a:t>
            </a:r>
            <a:r>
              <a:rPr lang="it-IT" sz="2200" b="1" dirty="0">
                <a:solidFill>
                  <a:srgbClr val="0070C0"/>
                </a:solidFill>
                <a:latin typeface="Bookman Old Style" panose="02050604050505020204" pitchFamily="18" charset="0"/>
              </a:rPr>
              <a:t>con il </a:t>
            </a:r>
            <a:r>
              <a:rPr lang="it-IT" sz="2200" b="1" dirty="0" err="1">
                <a:solidFill>
                  <a:srgbClr val="0070C0"/>
                </a:solidFill>
                <a:latin typeface="Bookman Old Style" panose="02050604050505020204" pitchFamily="18" charset="0"/>
              </a:rPr>
              <a:t>DdP</a:t>
            </a:r>
            <a:endParaRPr lang="it-IT" sz="2200" b="1" dirty="0">
              <a:solidFill>
                <a:srgbClr val="0070C0"/>
              </a:solidFill>
              <a:latin typeface="Bookman Old Style" panose="02050604050505020204" pitchFamily="18" charset="0"/>
            </a:endParaRPr>
          </a:p>
          <a:p>
            <a:r>
              <a:rPr lang="it-IT" sz="2200" dirty="0">
                <a:latin typeface="Bookman Old Style" panose="02050604050505020204" pitchFamily="18" charset="0"/>
              </a:rPr>
              <a:t>In presenza di casi confermati COVID-19, spetta al </a:t>
            </a:r>
            <a:r>
              <a:rPr lang="it-IT" sz="2200" dirty="0" err="1">
                <a:latin typeface="Bookman Old Style" panose="02050604050505020204" pitchFamily="18" charset="0"/>
              </a:rPr>
              <a:t>DdP</a:t>
            </a:r>
            <a:r>
              <a:rPr lang="it-IT" sz="2200" dirty="0">
                <a:latin typeface="Bookman Old Style" panose="02050604050505020204" pitchFamily="18" charset="0"/>
              </a:rPr>
              <a:t> della ASL competente territorialmente di occuparsi dell’indagine epidemiologica volta ad espletare le attività di contact </a:t>
            </a:r>
            <a:r>
              <a:rPr lang="it-IT" sz="2200" dirty="0" err="1">
                <a:latin typeface="Bookman Old Style" panose="02050604050505020204" pitchFamily="18" charset="0"/>
              </a:rPr>
              <a:t>tracing</a:t>
            </a:r>
            <a:r>
              <a:rPr lang="it-IT" sz="2200" dirty="0">
                <a:latin typeface="Bookman Old Style" panose="02050604050505020204" pitchFamily="18" charset="0"/>
              </a:rPr>
              <a:t> (ricerca e gestione dei contatti). Per gli alunni ed il personale scolastico individuati come contatti stretti del caso confermato COVID-19 il </a:t>
            </a:r>
            <a:r>
              <a:rPr lang="it-IT" sz="2200" dirty="0" err="1">
                <a:latin typeface="Bookman Old Style" panose="02050604050505020204" pitchFamily="18" charset="0"/>
              </a:rPr>
              <a:t>DdP</a:t>
            </a:r>
            <a:r>
              <a:rPr lang="it-IT" sz="2200" dirty="0">
                <a:latin typeface="Bookman Old Style" panose="02050604050505020204" pitchFamily="18" charset="0"/>
              </a:rPr>
              <a:t> provvederà alla prescrizione della quarantena per i 14 giorni successivi all’ultima esposizione.</a:t>
            </a:r>
          </a:p>
          <a:p>
            <a:r>
              <a:rPr lang="it-IT" sz="2200" b="1" dirty="0">
                <a:solidFill>
                  <a:srgbClr val="0070C0"/>
                </a:solidFill>
                <a:latin typeface="Bookman Old Style" panose="02050604050505020204" pitchFamily="18" charset="0"/>
              </a:rPr>
              <a:t>I</a:t>
            </a:r>
            <a:r>
              <a:rPr lang="it-IT" sz="2200" b="1" dirty="0" smtClean="0">
                <a:solidFill>
                  <a:srgbClr val="0070C0"/>
                </a:solidFill>
                <a:latin typeface="Bookman Old Style" panose="02050604050505020204" pitchFamily="18" charset="0"/>
              </a:rPr>
              <a:t>l </a:t>
            </a:r>
            <a:r>
              <a:rPr lang="it-IT" sz="2200" b="1" dirty="0">
                <a:solidFill>
                  <a:srgbClr val="0070C0"/>
                </a:solidFill>
                <a:latin typeface="Bookman Old Style" panose="02050604050505020204" pitchFamily="18" charset="0"/>
              </a:rPr>
              <a:t>referente scolastico per COVID-19 dovrà:</a:t>
            </a:r>
          </a:p>
          <a:p>
            <a:pPr marL="0" indent="0">
              <a:buNone/>
            </a:pPr>
            <a:r>
              <a:rPr lang="it-IT" sz="2200" dirty="0">
                <a:latin typeface="Bookman Old Style" panose="02050604050505020204" pitchFamily="18" charset="0"/>
              </a:rPr>
              <a:t>	fornire l’elenco degli studenti della classe in cui si è verificato il caso confermato;</a:t>
            </a:r>
          </a:p>
          <a:p>
            <a:pPr marL="0" indent="0">
              <a:buNone/>
            </a:pPr>
            <a:r>
              <a:rPr lang="it-IT" sz="2200" dirty="0">
                <a:latin typeface="Bookman Old Style" panose="02050604050505020204" pitchFamily="18" charset="0"/>
              </a:rPr>
              <a:t>	fornire l’elenco degli insegnati/educatori che hanno svolto l’attività di insegnamento all’interno della classe in cui si è verificato il caso confermato;</a:t>
            </a:r>
          </a:p>
          <a:p>
            <a:pPr marL="0" indent="0">
              <a:buNone/>
            </a:pPr>
            <a:r>
              <a:rPr lang="it-IT" sz="2200" dirty="0">
                <a:latin typeface="Bookman Old Style" panose="02050604050505020204" pitchFamily="18" charset="0"/>
              </a:rPr>
              <a:t>	fornire elementi per la ricostruzione dei contatti stretti avvenuti nelle 48 ore prima della comparsa dei sintomi e quelli avvenuti nei 14 giorni successivi alla comparsa dei sintomi. Per i casi asintomatici, </a:t>
            </a:r>
            <a:r>
              <a:rPr lang="it-IT" sz="2200" dirty="0" smtClean="0">
                <a:latin typeface="Bookman Old Style" panose="02050604050505020204" pitchFamily="18" charset="0"/>
              </a:rPr>
              <a:t>considerare le </a:t>
            </a:r>
            <a:r>
              <a:rPr lang="it-IT" sz="2200" dirty="0">
                <a:latin typeface="Bookman Old Style" panose="02050604050505020204" pitchFamily="18" charset="0"/>
              </a:rPr>
              <a:t>48 ore precedenti la raccolta del campione che ha portato alla diagnosi e i 14 giorni successivi alla diagnosi;</a:t>
            </a:r>
          </a:p>
          <a:p>
            <a:pPr marL="0" indent="0">
              <a:buNone/>
            </a:pPr>
            <a:r>
              <a:rPr lang="it-IT" sz="2200" dirty="0">
                <a:latin typeface="Bookman Old Style" panose="02050604050505020204" pitchFamily="18" charset="0"/>
              </a:rPr>
              <a:t>	indicare eventuali alunni/operatori scolastici con fragilità;</a:t>
            </a:r>
          </a:p>
          <a:p>
            <a:pPr marL="0" indent="0">
              <a:buNone/>
            </a:pPr>
            <a:r>
              <a:rPr lang="it-IT" sz="2200" dirty="0">
                <a:latin typeface="Bookman Old Style" panose="02050604050505020204" pitchFamily="18" charset="0"/>
              </a:rPr>
              <a:t>	fornire eventuali elenchi di operatori scolastici e/o alunni assenti.</a:t>
            </a:r>
          </a:p>
          <a:p>
            <a:pPr marL="0" indent="0">
              <a:buNone/>
            </a:pPr>
            <a:r>
              <a:rPr lang="it-IT" sz="2200" b="1" dirty="0" smtClean="0">
                <a:solidFill>
                  <a:srgbClr val="0070C0"/>
                </a:solidFill>
                <a:latin typeface="Bookman Old Style" panose="02050604050505020204" pitchFamily="18" charset="0"/>
              </a:rPr>
              <a:t>Elementi </a:t>
            </a:r>
            <a:r>
              <a:rPr lang="it-IT" sz="2200" b="1" dirty="0">
                <a:solidFill>
                  <a:srgbClr val="0070C0"/>
                </a:solidFill>
                <a:latin typeface="Bookman Old Style" panose="02050604050505020204" pitchFamily="18" charset="0"/>
              </a:rPr>
              <a:t>per la valutazione della quarantena dei contatti stretti e della chiusura di una parte o dell’intera scuola</a:t>
            </a:r>
          </a:p>
          <a:p>
            <a:r>
              <a:rPr lang="it-IT" sz="2200" dirty="0">
                <a:latin typeface="Bookman Old Style" panose="02050604050505020204" pitchFamily="18" charset="0"/>
              </a:rPr>
              <a:t>La valutazione dello stato di contatto stretto è di competenza del </a:t>
            </a:r>
            <a:r>
              <a:rPr lang="it-IT" sz="2200" dirty="0" err="1">
                <a:latin typeface="Bookman Old Style" panose="02050604050505020204" pitchFamily="18" charset="0"/>
              </a:rPr>
              <a:t>DdP</a:t>
            </a:r>
            <a:r>
              <a:rPr lang="it-IT" sz="2200" dirty="0">
                <a:latin typeface="Bookman Old Style" panose="02050604050505020204" pitchFamily="18" charset="0"/>
              </a:rPr>
              <a:t> e le azioni sono intraprese dopo una valutazione della eventuale esposizione. </a:t>
            </a:r>
            <a:endParaRPr lang="it-IT" sz="2200" dirty="0" smtClean="0">
              <a:latin typeface="Bookman Old Style" panose="02050604050505020204" pitchFamily="18" charset="0"/>
            </a:endParaRPr>
          </a:p>
          <a:p>
            <a:r>
              <a:rPr lang="it-IT" sz="2200" b="1" dirty="0" smtClean="0">
                <a:latin typeface="Bookman Old Style" panose="02050604050505020204" pitchFamily="18" charset="0"/>
              </a:rPr>
              <a:t>La </a:t>
            </a:r>
            <a:r>
              <a:rPr lang="it-IT" sz="2200" b="1" dirty="0">
                <a:latin typeface="Bookman Old Style" panose="02050604050505020204" pitchFamily="18" charset="0"/>
              </a:rPr>
              <a:t>chiusura di una scuola o parte della stessa dovrà essere valutata dal </a:t>
            </a:r>
            <a:r>
              <a:rPr lang="it-IT" sz="2200" b="1" dirty="0" err="1" smtClean="0">
                <a:latin typeface="Bookman Old Style" panose="02050604050505020204" pitchFamily="18" charset="0"/>
              </a:rPr>
              <a:t>DdP</a:t>
            </a:r>
            <a:endParaRPr lang="it-IT" sz="2200" b="1" dirty="0" smtClean="0">
              <a:latin typeface="Bookman Old Style" panose="02050604050505020204" pitchFamily="18" charset="0"/>
            </a:endParaRPr>
          </a:p>
          <a:p>
            <a:r>
              <a:rPr lang="it-IT" sz="2200" b="1" dirty="0" smtClean="0">
                <a:latin typeface="Bookman Old Style" panose="02050604050505020204" pitchFamily="18" charset="0"/>
              </a:rPr>
              <a:t>Un </a:t>
            </a:r>
            <a:r>
              <a:rPr lang="it-IT" sz="2200" b="1" dirty="0">
                <a:latin typeface="Bookman Old Style" panose="02050604050505020204" pitchFamily="18" charset="0"/>
              </a:rPr>
              <a:t>singolo caso confermato in una scuola non dovrebbe determinarne la chiusura soprattutto se la trasmissione nella comunità non è elevata. Inoltre, il </a:t>
            </a:r>
            <a:r>
              <a:rPr lang="it-IT" sz="2200" b="1" dirty="0" err="1">
                <a:latin typeface="Bookman Old Style" panose="02050604050505020204" pitchFamily="18" charset="0"/>
              </a:rPr>
              <a:t>DdP</a:t>
            </a:r>
            <a:r>
              <a:rPr lang="it-IT" sz="2200" b="1" dirty="0">
                <a:latin typeface="Bookman Old Style" panose="02050604050505020204" pitchFamily="18" charset="0"/>
              </a:rPr>
              <a:t> potrà prevedere l’invio di unità </a:t>
            </a:r>
            <a:r>
              <a:rPr lang="it-IT" sz="2200" b="1" dirty="0" smtClean="0">
                <a:latin typeface="Bookman Old Style" panose="02050604050505020204" pitchFamily="18" charset="0"/>
              </a:rPr>
              <a:t>mobili per </a:t>
            </a:r>
            <a:r>
              <a:rPr lang="it-IT" sz="2200" b="1" dirty="0">
                <a:latin typeface="Bookman Old Style" panose="02050604050505020204" pitchFamily="18" charset="0"/>
              </a:rPr>
              <a:t>l’esecuzione di test diagnostici presso la struttura scolastica in base alla necessità di definire eventuale circolazione del virus.</a:t>
            </a:r>
          </a:p>
          <a:p>
            <a:endParaRPr lang="it-IT" dirty="0"/>
          </a:p>
        </p:txBody>
      </p:sp>
    </p:spTree>
    <p:extLst>
      <p:ext uri="{BB962C8B-B14F-4D97-AF65-F5344CB8AC3E}">
        <p14:creationId xmlns:p14="http://schemas.microsoft.com/office/powerpoint/2010/main" xmlns="" val="1141016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68212" y="846532"/>
            <a:ext cx="8911687" cy="710420"/>
          </a:xfrm>
        </p:spPr>
        <p:txBody>
          <a:bodyPr>
            <a:normAutofit/>
          </a:bodyPr>
          <a:lstStyle/>
          <a:p>
            <a:pPr algn="ctr"/>
            <a:r>
              <a:rPr lang="it-IT" sz="2000" b="1" dirty="0" smtClean="0">
                <a:solidFill>
                  <a:srgbClr val="0070C0"/>
                </a:solidFill>
                <a:latin typeface="Bookman Old Style" panose="02050604050505020204" pitchFamily="18" charset="0"/>
              </a:rPr>
              <a:t>2) Alunno </a:t>
            </a:r>
            <a:r>
              <a:rPr lang="it-IT" sz="2000" b="1" dirty="0">
                <a:solidFill>
                  <a:srgbClr val="0070C0"/>
                </a:solidFill>
                <a:latin typeface="Bookman Old Style" panose="02050604050505020204" pitchFamily="18" charset="0"/>
              </a:rPr>
              <a:t>o operatore scolastico contatto stretto di un contatto stretto di un caso</a:t>
            </a:r>
          </a:p>
        </p:txBody>
      </p:sp>
      <p:sp>
        <p:nvSpPr>
          <p:cNvPr id="3" name="Segnaposto contenuto 2"/>
          <p:cNvSpPr>
            <a:spLocks noGrp="1"/>
          </p:cNvSpPr>
          <p:nvPr>
            <p:ph idx="1"/>
          </p:nvPr>
        </p:nvSpPr>
        <p:spPr>
          <a:xfrm>
            <a:off x="2243223" y="2075935"/>
            <a:ext cx="8915400" cy="3777622"/>
          </a:xfrm>
        </p:spPr>
        <p:txBody>
          <a:bodyPr>
            <a:normAutofit/>
          </a:bodyPr>
          <a:lstStyle/>
          <a:p>
            <a:pPr algn="just"/>
            <a:r>
              <a:rPr lang="it-IT" sz="2000" dirty="0" smtClean="0"/>
              <a:t>Qualora </a:t>
            </a:r>
            <a:r>
              <a:rPr lang="it-IT" sz="2000" dirty="0"/>
              <a:t>un alunno o un operatore scolastico risultasse </a:t>
            </a:r>
            <a:r>
              <a:rPr lang="it-IT" sz="2000" dirty="0" smtClean="0"/>
              <a:t>contatto stretto di un contatto stretto (ovvero </a:t>
            </a:r>
            <a:r>
              <a:rPr lang="it-IT" sz="2000" dirty="0"/>
              <a:t>nessun contatto diretto con il caso), non vi è alcuna precauzione da </a:t>
            </a:r>
            <a:r>
              <a:rPr lang="it-IT" sz="2000" dirty="0" smtClean="0"/>
              <a:t>prendere, </a:t>
            </a:r>
            <a:r>
              <a:rPr lang="it-IT" sz="2000" dirty="0"/>
              <a:t>a meno che il contatto stretto del caso non risulti successivamente positivo ad eventuali test diagnostici disposti dal </a:t>
            </a:r>
            <a:r>
              <a:rPr lang="it-IT" sz="2000" dirty="0" err="1"/>
              <a:t>DdP</a:t>
            </a:r>
            <a:r>
              <a:rPr lang="it-IT" sz="2000" dirty="0"/>
              <a:t> e che quest’ultimo abbia accertato una possibile </a:t>
            </a:r>
            <a:r>
              <a:rPr lang="it-IT" sz="2000" dirty="0" smtClean="0"/>
              <a:t>esposizione.</a:t>
            </a:r>
            <a:endParaRPr lang="it-IT" sz="2000" dirty="0"/>
          </a:p>
        </p:txBody>
      </p:sp>
    </p:spTree>
    <p:extLst>
      <p:ext uri="{BB962C8B-B14F-4D97-AF65-F5344CB8AC3E}">
        <p14:creationId xmlns:p14="http://schemas.microsoft.com/office/powerpoint/2010/main" xmlns="" val="439766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8784" y="1711504"/>
            <a:ext cx="8911687" cy="1280890"/>
          </a:xfrm>
        </p:spPr>
        <p:txBody>
          <a:bodyPr>
            <a:noAutofit/>
          </a:bodyPr>
          <a:lstStyle/>
          <a:p>
            <a:pPr algn="ctr"/>
            <a:r>
              <a:rPr lang="it-IT" sz="4400" dirty="0" smtClean="0">
                <a:solidFill>
                  <a:schemeClr val="accent1"/>
                </a:solidFill>
                <a:latin typeface="Bookman Old Style" panose="02050604050505020204" pitchFamily="18" charset="0"/>
              </a:rPr>
              <a:t>3- FORMAZIONE, INFORMAZIONE E COMUNICAZIONE PER OPERATORI SANITARI E OPERATORI SCOLASTICI</a:t>
            </a:r>
            <a:endParaRPr lang="it-IT" sz="4400" dirty="0">
              <a:solidFill>
                <a:schemeClr val="accent1"/>
              </a:solidFill>
              <a:latin typeface="Bookman Old Style" panose="02050604050505020204" pitchFamily="18" charset="0"/>
            </a:endParaRPr>
          </a:p>
        </p:txBody>
      </p:sp>
    </p:spTree>
    <p:extLst>
      <p:ext uri="{BB962C8B-B14F-4D97-AF65-F5344CB8AC3E}">
        <p14:creationId xmlns:p14="http://schemas.microsoft.com/office/powerpoint/2010/main" xmlns="" val="26154171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438571"/>
          </a:xfrm>
        </p:spPr>
        <p:txBody>
          <a:bodyPr>
            <a:normAutofit/>
          </a:bodyPr>
          <a:lstStyle/>
          <a:p>
            <a:r>
              <a:rPr lang="it-IT" sz="2000" b="1" dirty="0" smtClean="0">
                <a:solidFill>
                  <a:srgbClr val="0070C0"/>
                </a:solidFill>
                <a:latin typeface="Bookman Old Style" panose="02050604050505020204" pitchFamily="18" charset="0"/>
              </a:rPr>
              <a:t>3) Formazione</a:t>
            </a:r>
            <a:endParaRPr lang="it-IT" sz="2000" b="1" dirty="0">
              <a:solidFill>
                <a:srgbClr val="0070C0"/>
              </a:solidFill>
              <a:latin typeface="Bookman Old Style" panose="02050604050505020204" pitchFamily="18" charset="0"/>
            </a:endParaRPr>
          </a:p>
        </p:txBody>
      </p:sp>
      <p:sp>
        <p:nvSpPr>
          <p:cNvPr id="3" name="Segnaposto contenuto 2"/>
          <p:cNvSpPr>
            <a:spLocks noGrp="1"/>
          </p:cNvSpPr>
          <p:nvPr>
            <p:ph idx="1"/>
          </p:nvPr>
        </p:nvSpPr>
        <p:spPr>
          <a:xfrm>
            <a:off x="2449169" y="1309816"/>
            <a:ext cx="8915400" cy="3777622"/>
          </a:xfrm>
        </p:spPr>
        <p:txBody>
          <a:bodyPr/>
          <a:lstStyle/>
          <a:p>
            <a:r>
              <a:rPr lang="it-IT" sz="2400" dirty="0">
                <a:latin typeface="Bookman Old Style" panose="02050604050505020204" pitchFamily="18" charset="0"/>
              </a:rPr>
              <a:t>I destinatari della formazione FAD sono i referenti COVID-19 per ciascuna istituzione o struttura scolastica e gli operatori sanitari dei </a:t>
            </a:r>
            <a:r>
              <a:rPr lang="it-IT" sz="2400" dirty="0" err="1">
                <a:latin typeface="Bookman Old Style" panose="02050604050505020204" pitchFamily="18" charset="0"/>
              </a:rPr>
              <a:t>DdP</a:t>
            </a:r>
            <a:r>
              <a:rPr lang="it-IT" sz="2400" dirty="0">
                <a:latin typeface="Bookman Old Style" panose="02050604050505020204" pitchFamily="18" charset="0"/>
              </a:rPr>
              <a:t> referenti COVID-19 per le scuole.</a:t>
            </a:r>
          </a:p>
          <a:p>
            <a:r>
              <a:rPr lang="it-IT" sz="2400" dirty="0">
                <a:latin typeface="Bookman Old Style" panose="02050604050505020204" pitchFamily="18" charset="0"/>
              </a:rPr>
              <a:t>Il corso FAD asincrono sarà accessibile e fruibile alla coorte di utenti </a:t>
            </a:r>
            <a:r>
              <a:rPr lang="it-IT" sz="2400" dirty="0" smtClean="0">
                <a:latin typeface="Bookman Old Style" panose="02050604050505020204" pitchFamily="18" charset="0"/>
              </a:rPr>
              <a:t>nel </a:t>
            </a:r>
            <a:r>
              <a:rPr lang="it-IT" sz="2400" dirty="0">
                <a:latin typeface="Bookman Old Style" panose="02050604050505020204" pitchFamily="18" charset="0"/>
              </a:rPr>
              <a:t>periodo 28 agosto /31 dicembre 2020.</a:t>
            </a:r>
          </a:p>
          <a:p>
            <a:r>
              <a:rPr lang="it-IT" sz="2400" b="1" dirty="0" smtClean="0">
                <a:solidFill>
                  <a:srgbClr val="0070C0"/>
                </a:solidFill>
                <a:latin typeface="Bookman Old Style" panose="02050604050505020204" pitchFamily="18" charset="0"/>
              </a:rPr>
              <a:t>Piattaforma </a:t>
            </a:r>
            <a:r>
              <a:rPr lang="it-IT" sz="2400" b="1" dirty="0">
                <a:solidFill>
                  <a:srgbClr val="0070C0"/>
                </a:solidFill>
                <a:latin typeface="Bookman Old Style" panose="02050604050505020204" pitchFamily="18" charset="0"/>
              </a:rPr>
              <a:t>EDUISS (http://www.eduiss.it) </a:t>
            </a:r>
          </a:p>
        </p:txBody>
      </p:sp>
    </p:spTree>
    <p:extLst>
      <p:ext uri="{BB962C8B-B14F-4D97-AF65-F5344CB8AC3E}">
        <p14:creationId xmlns:p14="http://schemas.microsoft.com/office/powerpoint/2010/main" xmlns="" val="511693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C20B02F-3A60-4190-A448-F420678C06E9}"/>
              </a:ext>
            </a:extLst>
          </p:cNvPr>
          <p:cNvSpPr>
            <a:spLocks noGrp="1"/>
          </p:cNvSpPr>
          <p:nvPr>
            <p:ph type="title"/>
          </p:nvPr>
        </p:nvSpPr>
        <p:spPr/>
        <p:txBody>
          <a:bodyPr/>
          <a:lstStyle/>
          <a:p>
            <a:r>
              <a:rPr lang="it-IT" b="1" dirty="0">
                <a:solidFill>
                  <a:schemeClr val="accent1">
                    <a:lumMod val="75000"/>
                  </a:schemeClr>
                </a:solidFill>
                <a:latin typeface="Bookman Old Style" panose="02050604050505020204" pitchFamily="18" charset="0"/>
              </a:rPr>
              <a:t>Documenti normativi per la ripresa</a:t>
            </a:r>
          </a:p>
        </p:txBody>
      </p:sp>
      <p:sp>
        <p:nvSpPr>
          <p:cNvPr id="6" name="CasellaDiTesto 5"/>
          <p:cNvSpPr txBox="1"/>
          <p:nvPr/>
        </p:nvSpPr>
        <p:spPr>
          <a:xfrm>
            <a:off x="897924" y="1359243"/>
            <a:ext cx="10709190" cy="4524315"/>
          </a:xfrm>
          <a:prstGeom prst="rect">
            <a:avLst/>
          </a:prstGeom>
          <a:noFill/>
        </p:spPr>
        <p:txBody>
          <a:bodyPr wrap="square" rtlCol="0">
            <a:spAutoFit/>
          </a:bodyPr>
          <a:lstStyle/>
          <a:p>
            <a:pPr marL="285750" indent="-285750">
              <a:buFont typeface="Wingdings" panose="05000000000000000000" pitchFamily="2" charset="2"/>
              <a:buChar char="Ø"/>
            </a:pPr>
            <a:r>
              <a:rPr lang="it-IT" dirty="0">
                <a:latin typeface="Bookman Old Style" panose="02050604050505020204" pitchFamily="18" charset="0"/>
              </a:rPr>
              <a:t>MI: Documento per la pianificazione delle attività scolastiche, educative e formative in tutte le Istituzioni del Sistema nazionale di Istruzione per l’anno scolastico 2020/2021 (26/6/2020</a:t>
            </a:r>
            <a:r>
              <a:rPr lang="it-IT" dirty="0" smtClean="0">
                <a:latin typeface="Bookman Old Style" panose="02050604050505020204" pitchFamily="18" charset="0"/>
              </a:rPr>
              <a:t>)</a:t>
            </a:r>
          </a:p>
          <a:p>
            <a:pPr marL="285750" indent="-285750">
              <a:buFont typeface="Wingdings" panose="05000000000000000000" pitchFamily="2" charset="2"/>
              <a:buChar char="Ø"/>
            </a:pPr>
            <a:endParaRPr lang="it-IT" dirty="0">
              <a:latin typeface="Bookman Old Style" panose="02050604050505020204" pitchFamily="18" charset="0"/>
            </a:endParaRPr>
          </a:p>
          <a:p>
            <a:pPr marL="285750" indent="-285750">
              <a:buFont typeface="Wingdings" panose="05000000000000000000" pitchFamily="2" charset="2"/>
              <a:buChar char="Ø"/>
            </a:pPr>
            <a:r>
              <a:rPr lang="it-IT" dirty="0">
                <a:latin typeface="Bookman Old Style" panose="02050604050505020204" pitchFamily="18" charset="0"/>
              </a:rPr>
              <a:t>CTS: “Ipotesi di rimodulazione delle misure contenitive nel settore scolastico e le modalità di ripresa delle attività didattiche per il prossimo anno scolastico”, approvato in data 28/5/2020 e successivamente aggiornato il </a:t>
            </a:r>
            <a:r>
              <a:rPr lang="it-IT" dirty="0" smtClean="0">
                <a:latin typeface="Bookman Old Style" panose="02050604050505020204" pitchFamily="18" charset="0"/>
              </a:rPr>
              <a:t>22/6/2020</a:t>
            </a:r>
          </a:p>
          <a:p>
            <a:endParaRPr lang="it-IT" dirty="0">
              <a:latin typeface="Bookman Old Style" panose="02050604050505020204" pitchFamily="18" charset="0"/>
            </a:endParaRPr>
          </a:p>
          <a:p>
            <a:pPr marL="285750" indent="-285750">
              <a:buFont typeface="Wingdings" panose="05000000000000000000" pitchFamily="2" charset="2"/>
              <a:buChar char="Ø"/>
            </a:pPr>
            <a:r>
              <a:rPr lang="it-IT" dirty="0">
                <a:latin typeface="Bookman Old Style" panose="02050604050505020204" pitchFamily="18" charset="0"/>
              </a:rPr>
              <a:t>Circolare n. 18584 del 29 maggio 2020: “Ricerca e gestione dei contatti di casi COVID-19 (contact </a:t>
            </a:r>
            <a:r>
              <a:rPr lang="it-IT" dirty="0" err="1">
                <a:latin typeface="Bookman Old Style" panose="02050604050505020204" pitchFamily="18" charset="0"/>
              </a:rPr>
              <a:t>tracing</a:t>
            </a:r>
            <a:r>
              <a:rPr lang="it-IT" dirty="0">
                <a:latin typeface="Bookman Old Style" panose="02050604050505020204" pitchFamily="18" charset="0"/>
              </a:rPr>
              <a:t>) ed </a:t>
            </a:r>
            <a:r>
              <a:rPr lang="it-IT" dirty="0" err="1">
                <a:latin typeface="Bookman Old Style" panose="02050604050505020204" pitchFamily="18" charset="0"/>
              </a:rPr>
              <a:t>App</a:t>
            </a:r>
            <a:r>
              <a:rPr lang="it-IT" dirty="0">
                <a:latin typeface="Bookman Old Style" panose="02050604050505020204" pitchFamily="18" charset="0"/>
              </a:rPr>
              <a:t> IMMUNI</a:t>
            </a:r>
            <a:r>
              <a:rPr lang="it-IT" dirty="0" smtClean="0">
                <a:latin typeface="Bookman Old Style" panose="02050604050505020204" pitchFamily="18" charset="0"/>
              </a:rPr>
              <a:t>”</a:t>
            </a:r>
          </a:p>
          <a:p>
            <a:pPr marL="285750" indent="-285750">
              <a:buFont typeface="Wingdings" panose="05000000000000000000" pitchFamily="2" charset="2"/>
              <a:buChar char="Ø"/>
            </a:pPr>
            <a:endParaRPr lang="it-IT" dirty="0">
              <a:latin typeface="Bookman Old Style" panose="02050604050505020204" pitchFamily="18" charset="0"/>
            </a:endParaRPr>
          </a:p>
          <a:p>
            <a:pPr marL="285750" indent="-285750">
              <a:buFont typeface="Wingdings" panose="05000000000000000000" pitchFamily="2" charset="2"/>
              <a:buChar char="Ø"/>
            </a:pPr>
            <a:r>
              <a:rPr lang="it-IT" dirty="0">
                <a:latin typeface="Bookman Old Style" panose="02050604050505020204" pitchFamily="18" charset="0"/>
              </a:rPr>
              <a:t>Rapporto ISS COVID-19 n. 1/2020 Rev. - Indicazioni ad interim per l’effettuazione dell’isolamento e della assistenza sanitaria domiciliare nell’attuale contesto COVID-19. Versione del 24 luglio 2020.</a:t>
            </a:r>
          </a:p>
          <a:p>
            <a:pPr marL="285750" indent="-285750">
              <a:buFont typeface="Wingdings" panose="05000000000000000000" pitchFamily="2" charset="2"/>
              <a:buChar char="Ø"/>
            </a:pPr>
            <a:endParaRPr lang="it-IT" dirty="0" smtClean="0"/>
          </a:p>
          <a:p>
            <a:endParaRPr lang="it-IT" dirty="0"/>
          </a:p>
        </p:txBody>
      </p:sp>
    </p:spTree>
    <p:extLst>
      <p:ext uri="{BB962C8B-B14F-4D97-AF65-F5344CB8AC3E}">
        <p14:creationId xmlns:p14="http://schemas.microsoft.com/office/powerpoint/2010/main" xmlns="" val="1377147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307CF7C-3F11-43AF-81A1-7010091DFCE3}"/>
              </a:ext>
            </a:extLst>
          </p:cNvPr>
          <p:cNvSpPr>
            <a:spLocks noGrp="1"/>
          </p:cNvSpPr>
          <p:nvPr>
            <p:ph type="title"/>
          </p:nvPr>
        </p:nvSpPr>
        <p:spPr/>
        <p:txBody>
          <a:bodyPr>
            <a:normAutofit/>
          </a:bodyPr>
          <a:lstStyle/>
          <a:p>
            <a:pPr algn="ctr"/>
            <a:r>
              <a:rPr lang="it-IT" sz="2800" b="1" dirty="0">
                <a:solidFill>
                  <a:schemeClr val="accent1">
                    <a:lumMod val="75000"/>
                  </a:schemeClr>
                </a:solidFill>
                <a:latin typeface="Bookman Old Style" panose="02050604050505020204" pitchFamily="18" charset="0"/>
              </a:rPr>
              <a:t>Il documento prevede parti fondamentali:</a:t>
            </a:r>
            <a:br>
              <a:rPr lang="it-IT" sz="2800" b="1" dirty="0">
                <a:solidFill>
                  <a:schemeClr val="accent1">
                    <a:lumMod val="75000"/>
                  </a:schemeClr>
                </a:solidFill>
                <a:latin typeface="Bookman Old Style" panose="02050604050505020204" pitchFamily="18" charset="0"/>
              </a:rPr>
            </a:br>
            <a:endParaRPr lang="it-IT" sz="2800" b="1" dirty="0">
              <a:solidFill>
                <a:schemeClr val="accent1">
                  <a:lumMod val="75000"/>
                </a:schemeClr>
              </a:solidFill>
              <a:latin typeface="Bookman Old Style" panose="02050604050505020204" pitchFamily="18" charset="0"/>
            </a:endParaRPr>
          </a:p>
        </p:txBody>
      </p:sp>
      <p:sp>
        <p:nvSpPr>
          <p:cNvPr id="3" name="Segnaposto contenuto 2">
            <a:extLst>
              <a:ext uri="{FF2B5EF4-FFF2-40B4-BE49-F238E27FC236}">
                <a16:creationId xmlns:a16="http://schemas.microsoft.com/office/drawing/2014/main" xmlns="" id="{318E2957-48B0-4396-87FD-323902C7598D}"/>
              </a:ext>
            </a:extLst>
          </p:cNvPr>
          <p:cNvSpPr>
            <a:spLocks noGrp="1"/>
          </p:cNvSpPr>
          <p:nvPr>
            <p:ph idx="1"/>
          </p:nvPr>
        </p:nvSpPr>
        <p:spPr>
          <a:xfrm>
            <a:off x="2000250" y="1438275"/>
            <a:ext cx="9447212" cy="4152900"/>
          </a:xfrm>
        </p:spPr>
        <p:txBody>
          <a:bodyPr/>
          <a:lstStyle/>
          <a:p>
            <a:r>
              <a:rPr lang="it-IT" sz="2000" dirty="0">
                <a:solidFill>
                  <a:srgbClr val="FF0000"/>
                </a:solidFill>
                <a:latin typeface="Bookman Old Style" panose="02050604050505020204" pitchFamily="18" charset="0"/>
              </a:rPr>
              <a:t>Preparazione alla riapertura delle scuole in relazione alla risposta ad eventuali casi/focolai di COVID-19</a:t>
            </a:r>
          </a:p>
          <a:p>
            <a:r>
              <a:rPr lang="it-IT" sz="2000" dirty="0">
                <a:solidFill>
                  <a:srgbClr val="FF0000"/>
                </a:solidFill>
                <a:latin typeface="Bookman Old Style" panose="02050604050505020204" pitchFamily="18" charset="0"/>
              </a:rPr>
              <a:t>Risposta a eventuali casi e focolai da COVID-19</a:t>
            </a:r>
          </a:p>
          <a:p>
            <a:r>
              <a:rPr lang="it-IT" sz="2000" dirty="0">
                <a:solidFill>
                  <a:srgbClr val="FF0000"/>
                </a:solidFill>
                <a:latin typeface="Bookman Old Style" panose="02050604050505020204" pitchFamily="18" charset="0"/>
              </a:rPr>
              <a:t>Formazione, informazione e comunicazione per operatori sanitari e operatori scolastici</a:t>
            </a:r>
          </a:p>
          <a:p>
            <a:r>
              <a:rPr lang="it-IT" sz="2000" dirty="0">
                <a:latin typeface="Bookman Old Style" panose="02050604050505020204" pitchFamily="18" charset="0"/>
              </a:rPr>
              <a:t>Monitoraggi e studi</a:t>
            </a:r>
          </a:p>
          <a:p>
            <a:r>
              <a:rPr lang="it-IT" sz="2000" dirty="0">
                <a:latin typeface="Bookman Old Style" panose="02050604050505020204" pitchFamily="18" charset="0"/>
              </a:rPr>
              <a:t>Tempistica prevista di alcuni prodotti correlati a questa tematica</a:t>
            </a:r>
          </a:p>
          <a:p>
            <a:r>
              <a:rPr lang="it-IT" sz="2000" dirty="0">
                <a:latin typeface="Bookman Old Style" panose="02050604050505020204" pitchFamily="18" charset="0"/>
              </a:rPr>
              <a:t>Criticità</a:t>
            </a:r>
          </a:p>
          <a:p>
            <a:endParaRPr lang="it-IT" dirty="0"/>
          </a:p>
          <a:p>
            <a:endParaRPr lang="it-IT" dirty="0"/>
          </a:p>
        </p:txBody>
      </p:sp>
    </p:spTree>
    <p:extLst>
      <p:ext uri="{BB962C8B-B14F-4D97-AF65-F5344CB8AC3E}">
        <p14:creationId xmlns:p14="http://schemas.microsoft.com/office/powerpoint/2010/main" xmlns="" val="999070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8784" y="1744456"/>
            <a:ext cx="8911687" cy="1280890"/>
          </a:xfrm>
        </p:spPr>
        <p:txBody>
          <a:bodyPr>
            <a:noAutofit/>
          </a:bodyPr>
          <a:lstStyle/>
          <a:p>
            <a:pPr algn="ctr"/>
            <a:r>
              <a:rPr lang="it-IT" sz="4000" dirty="0" smtClean="0">
                <a:solidFill>
                  <a:schemeClr val="accent1"/>
                </a:solidFill>
                <a:latin typeface="Bookman Old Style" panose="02050604050505020204" pitchFamily="18" charset="0"/>
              </a:rPr>
              <a:t>1- PREPARAZIONE ALLA RIAPERTURA DELLE SCUOLE IN RELAZIONE ALLA RISPOSTA AD EVENTUALI CASI/FOCOLAI DI COVID-19</a:t>
            </a:r>
            <a:endParaRPr lang="it-IT" sz="4000" dirty="0">
              <a:solidFill>
                <a:schemeClr val="accent1"/>
              </a:solidFill>
              <a:latin typeface="Bookman Old Style" panose="02050604050505020204" pitchFamily="18" charset="0"/>
            </a:endParaRPr>
          </a:p>
        </p:txBody>
      </p:sp>
    </p:spTree>
    <p:extLst>
      <p:ext uri="{BB962C8B-B14F-4D97-AF65-F5344CB8AC3E}">
        <p14:creationId xmlns:p14="http://schemas.microsoft.com/office/powerpoint/2010/main" xmlns="" val="2223541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581665" y="1439653"/>
            <a:ext cx="10453816" cy="4120885"/>
          </a:xfrm>
        </p:spPr>
        <p:txBody>
          <a:bodyPr>
            <a:noAutofit/>
          </a:bodyPr>
          <a:lstStyle/>
          <a:p>
            <a:r>
              <a:rPr lang="it-IT" sz="1800" b="1" dirty="0" smtClean="0">
                <a:latin typeface="Bookman Old Style" panose="02050604050505020204" pitchFamily="18" charset="0"/>
              </a:rPr>
              <a:t>AI FINI DELL’IDENTIFICAZIONE PRECOCE DEI CASI SOSPETTI È NECESSARIO PREVEDERE</a:t>
            </a:r>
            <a:r>
              <a:rPr lang="it-IT" sz="1800" dirty="0" smtClean="0">
                <a:latin typeface="Bookman Old Style" panose="02050604050505020204" pitchFamily="18" charset="0"/>
              </a:rPr>
              <a:t>:</a:t>
            </a:r>
            <a:br>
              <a:rPr lang="it-IT" sz="1800" dirty="0" smtClean="0">
                <a:latin typeface="Bookman Old Style" panose="02050604050505020204" pitchFamily="18" charset="0"/>
              </a:rPr>
            </a:br>
            <a:r>
              <a:rPr lang="it-IT" sz="1800" dirty="0" smtClean="0">
                <a:latin typeface="Bookman Old Style" panose="02050604050505020204" pitchFamily="18" charset="0"/>
              </a:rPr>
              <a:t/>
            </a:r>
            <a:br>
              <a:rPr lang="it-IT" sz="1800" dirty="0" smtClean="0">
                <a:latin typeface="Bookman Old Style" panose="02050604050505020204" pitchFamily="18" charset="0"/>
              </a:rPr>
            </a:br>
            <a:r>
              <a:rPr lang="it-IT" sz="1800" dirty="0" smtClean="0">
                <a:latin typeface="Bookman Old Style" panose="02050604050505020204" pitchFamily="18" charset="0"/>
              </a:rPr>
              <a:t>- un </a:t>
            </a:r>
            <a:r>
              <a:rPr lang="it-IT" sz="1800" dirty="0">
                <a:latin typeface="Bookman Old Style" panose="02050604050505020204" pitchFamily="18" charset="0"/>
              </a:rPr>
              <a:t>sistema di monitoraggio dello stato di salute degli alunni e del personale scolastico</a:t>
            </a:r>
            <a:r>
              <a:rPr lang="it-IT" sz="1800" dirty="0" smtClean="0">
                <a:latin typeface="Bookman Old Style" panose="02050604050505020204" pitchFamily="18" charset="0"/>
              </a:rPr>
              <a:t>;</a:t>
            </a:r>
            <a:br>
              <a:rPr lang="it-IT" sz="1800" dirty="0" smtClean="0">
                <a:latin typeface="Bookman Old Style" panose="02050604050505020204" pitchFamily="18" charset="0"/>
              </a:rPr>
            </a:br>
            <a:r>
              <a:rPr lang="it-IT" sz="1800" dirty="0">
                <a:latin typeface="Bookman Old Style" panose="02050604050505020204" pitchFamily="18" charset="0"/>
              </a:rPr>
              <a:t/>
            </a:r>
            <a:br>
              <a:rPr lang="it-IT" sz="1800" dirty="0">
                <a:latin typeface="Bookman Old Style" panose="02050604050505020204" pitchFamily="18" charset="0"/>
              </a:rPr>
            </a:br>
            <a:r>
              <a:rPr lang="it-IT" sz="1800" dirty="0" smtClean="0">
                <a:latin typeface="Bookman Old Style" panose="02050604050505020204" pitchFamily="18" charset="0"/>
              </a:rPr>
              <a:t>- il </a:t>
            </a:r>
            <a:r>
              <a:rPr lang="it-IT" sz="1800" dirty="0">
                <a:latin typeface="Bookman Old Style" panose="02050604050505020204" pitchFamily="18" charset="0"/>
              </a:rPr>
              <a:t>coinvolgimento delle famiglie nell’effettuare il controllo della temperatura corporea del bambino/studente a casa ogni giorno prima di recarsi al servizio educativo dell’infanzia o a scuola</a:t>
            </a:r>
            <a:r>
              <a:rPr lang="it-IT" sz="1800" dirty="0" smtClean="0">
                <a:latin typeface="Bookman Old Style" panose="02050604050505020204" pitchFamily="18" charset="0"/>
              </a:rPr>
              <a:t>;</a:t>
            </a:r>
            <a:br>
              <a:rPr lang="it-IT" sz="1800" dirty="0" smtClean="0">
                <a:latin typeface="Bookman Old Style" panose="02050604050505020204" pitchFamily="18" charset="0"/>
              </a:rPr>
            </a:br>
            <a:r>
              <a:rPr lang="it-IT" sz="1800" dirty="0">
                <a:latin typeface="Bookman Old Style" panose="02050604050505020204" pitchFamily="18" charset="0"/>
              </a:rPr>
              <a:t/>
            </a:r>
            <a:br>
              <a:rPr lang="it-IT" sz="1800" dirty="0">
                <a:latin typeface="Bookman Old Style" panose="02050604050505020204" pitchFamily="18" charset="0"/>
              </a:rPr>
            </a:br>
            <a:r>
              <a:rPr lang="it-IT" sz="1800" dirty="0" smtClean="0">
                <a:latin typeface="Bookman Old Style" panose="02050604050505020204" pitchFamily="18" charset="0"/>
              </a:rPr>
              <a:t>- la </a:t>
            </a:r>
            <a:r>
              <a:rPr lang="it-IT" sz="1800" dirty="0">
                <a:latin typeface="Bookman Old Style" panose="02050604050505020204" pitchFamily="18" charset="0"/>
              </a:rPr>
              <a:t>misurazione della temperatura corporea al bisogno (es. malore a scuola di uno studente o di un operatore scolastico), da parte del personale scolastico individuato, mediante l’uso di termometri che non prevedono il contatto che andranno preventivamente reperiti</a:t>
            </a:r>
            <a:r>
              <a:rPr lang="it-IT" sz="1800" dirty="0" smtClean="0">
                <a:latin typeface="Bookman Old Style" panose="02050604050505020204" pitchFamily="18" charset="0"/>
              </a:rPr>
              <a:t>;</a:t>
            </a:r>
            <a:br>
              <a:rPr lang="it-IT" sz="1800" dirty="0" smtClean="0">
                <a:latin typeface="Bookman Old Style" panose="02050604050505020204" pitchFamily="18" charset="0"/>
              </a:rPr>
            </a:br>
            <a:r>
              <a:rPr lang="it-IT" sz="1800" dirty="0">
                <a:latin typeface="Bookman Old Style" panose="02050604050505020204" pitchFamily="18" charset="0"/>
              </a:rPr>
              <a:t/>
            </a:r>
            <a:br>
              <a:rPr lang="it-IT" sz="1800" dirty="0">
                <a:latin typeface="Bookman Old Style" panose="02050604050505020204" pitchFamily="18" charset="0"/>
              </a:rPr>
            </a:br>
            <a:r>
              <a:rPr lang="it-IT" sz="1800" dirty="0" smtClean="0">
                <a:latin typeface="Bookman Old Style" panose="02050604050505020204" pitchFamily="18" charset="0"/>
              </a:rPr>
              <a:t>- la </a:t>
            </a:r>
            <a:r>
              <a:rPr lang="it-IT" sz="1800" dirty="0">
                <a:latin typeface="Bookman Old Style" panose="02050604050505020204" pitchFamily="18" charset="0"/>
              </a:rPr>
              <a:t>collaborazione dei genitori nel contattare il proprio medico curante (PLS o MMG) per le operatività connesse alla valutazione clinica e all'eventuale prescrizione del tampone naso-faringeo.</a:t>
            </a:r>
            <a:br>
              <a:rPr lang="it-IT" sz="1800" dirty="0">
                <a:latin typeface="Bookman Old Style" panose="02050604050505020204" pitchFamily="18" charset="0"/>
              </a:rPr>
            </a:br>
            <a:r>
              <a:rPr lang="it-IT" sz="1800" dirty="0" smtClean="0">
                <a:latin typeface="Bookman Old Style" panose="02050604050505020204" pitchFamily="18" charset="0"/>
              </a:rPr>
              <a:t/>
            </a:r>
            <a:br>
              <a:rPr lang="it-IT" sz="1800" dirty="0" smtClean="0">
                <a:latin typeface="Bookman Old Style" panose="02050604050505020204" pitchFamily="18" charset="0"/>
              </a:rPr>
            </a:br>
            <a:endParaRPr lang="it-IT" sz="1800" dirty="0">
              <a:latin typeface="Bookman Old Style" panose="02050604050505020204" pitchFamily="18" charset="0"/>
            </a:endParaRPr>
          </a:p>
        </p:txBody>
      </p:sp>
      <p:sp>
        <p:nvSpPr>
          <p:cNvPr id="4" name="Rettangolo 3"/>
          <p:cNvSpPr/>
          <p:nvPr/>
        </p:nvSpPr>
        <p:spPr>
          <a:xfrm>
            <a:off x="1581665" y="150772"/>
            <a:ext cx="10041924" cy="646331"/>
          </a:xfrm>
          <a:prstGeom prst="rect">
            <a:avLst/>
          </a:prstGeom>
        </p:spPr>
        <p:txBody>
          <a:bodyPr wrap="square">
            <a:spAutoFit/>
          </a:bodyPr>
          <a:lstStyle/>
          <a:p>
            <a:pPr algn="ctr"/>
            <a:r>
              <a:rPr lang="it-IT" b="1" dirty="0" smtClean="0">
                <a:solidFill>
                  <a:srgbClr val="FF0000"/>
                </a:solidFill>
                <a:latin typeface="Bookman Old Style" panose="02050604050505020204" pitchFamily="18" charset="0"/>
              </a:rPr>
              <a:t>1) Preparazione </a:t>
            </a:r>
            <a:r>
              <a:rPr lang="it-IT" b="1" dirty="0">
                <a:solidFill>
                  <a:srgbClr val="FF0000"/>
                </a:solidFill>
                <a:latin typeface="Bookman Old Style" panose="02050604050505020204" pitchFamily="18" charset="0"/>
              </a:rPr>
              <a:t>alla riapertura delle scuole in relazione alla risposta ad eventuali casi/focolai di COVID-19</a:t>
            </a:r>
          </a:p>
        </p:txBody>
      </p:sp>
    </p:spTree>
    <p:extLst>
      <p:ext uri="{BB962C8B-B14F-4D97-AF65-F5344CB8AC3E}">
        <p14:creationId xmlns:p14="http://schemas.microsoft.com/office/powerpoint/2010/main" xmlns="" val="3467768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CA170EC-79BE-4762-AD7E-4DFB408E7B09}"/>
              </a:ext>
            </a:extLst>
          </p:cNvPr>
          <p:cNvSpPr>
            <a:spLocks noGrp="1"/>
          </p:cNvSpPr>
          <p:nvPr>
            <p:ph type="title"/>
          </p:nvPr>
        </p:nvSpPr>
        <p:spPr>
          <a:xfrm>
            <a:off x="1687984" y="212218"/>
            <a:ext cx="9742487" cy="553901"/>
          </a:xfrm>
        </p:spPr>
        <p:txBody>
          <a:bodyPr>
            <a:noAutofit/>
          </a:bodyPr>
          <a:lstStyle/>
          <a:p>
            <a:pPr algn="ctr"/>
            <a:r>
              <a:rPr lang="it-IT" sz="1600" b="1" dirty="0" smtClean="0">
                <a:solidFill>
                  <a:srgbClr val="FF0000"/>
                </a:solidFill>
                <a:latin typeface="Bookman Old Style" panose="02050604050505020204" pitchFamily="18" charset="0"/>
              </a:rPr>
              <a:t>1) Preparazione </a:t>
            </a:r>
            <a:r>
              <a:rPr lang="it-IT" sz="1600" b="1" dirty="0">
                <a:solidFill>
                  <a:srgbClr val="FF0000"/>
                </a:solidFill>
                <a:latin typeface="Bookman Old Style" panose="02050604050505020204" pitchFamily="18" charset="0"/>
              </a:rPr>
              <a:t>alla riapertura delle scuole in relazione alla risposta ad eventuali casi/focolai di COVID-19</a:t>
            </a:r>
            <a:r>
              <a:rPr lang="it-IT" sz="1600" dirty="0">
                <a:solidFill>
                  <a:srgbClr val="FF0000"/>
                </a:solidFill>
                <a:latin typeface="Bookman Old Style" panose="02050604050505020204" pitchFamily="18" charset="0"/>
              </a:rPr>
              <a:t/>
            </a:r>
            <a:br>
              <a:rPr lang="it-IT" sz="1600" dirty="0">
                <a:solidFill>
                  <a:srgbClr val="FF0000"/>
                </a:solidFill>
                <a:latin typeface="Bookman Old Style" panose="02050604050505020204" pitchFamily="18" charset="0"/>
              </a:rPr>
            </a:br>
            <a:endParaRPr lang="it-IT" sz="1600" dirty="0">
              <a:latin typeface="Bookman Old Style" panose="02050604050505020204" pitchFamily="18" charset="0"/>
            </a:endParaRPr>
          </a:p>
        </p:txBody>
      </p:sp>
      <p:sp>
        <p:nvSpPr>
          <p:cNvPr id="3" name="Segnaposto contenuto 2">
            <a:extLst>
              <a:ext uri="{FF2B5EF4-FFF2-40B4-BE49-F238E27FC236}">
                <a16:creationId xmlns:a16="http://schemas.microsoft.com/office/drawing/2014/main" xmlns="" id="{25376608-129E-4A55-81BA-34EF7AF1F71C}"/>
              </a:ext>
            </a:extLst>
          </p:cNvPr>
          <p:cNvSpPr>
            <a:spLocks noGrp="1"/>
          </p:cNvSpPr>
          <p:nvPr>
            <p:ph idx="1"/>
          </p:nvPr>
        </p:nvSpPr>
        <p:spPr>
          <a:xfrm>
            <a:off x="749646" y="1062682"/>
            <a:ext cx="11302312" cy="5593491"/>
          </a:xfrm>
        </p:spPr>
        <p:txBody>
          <a:bodyPr>
            <a:normAutofit fontScale="40000" lnSpcReduction="20000"/>
          </a:bodyPr>
          <a:lstStyle/>
          <a:p>
            <a:pPr marL="0" indent="0">
              <a:buNone/>
            </a:pPr>
            <a:r>
              <a:rPr lang="it-IT" b="1" dirty="0" smtClean="0">
                <a:solidFill>
                  <a:schemeClr val="accent1">
                    <a:lumMod val="75000"/>
                  </a:schemeClr>
                </a:solidFill>
                <a:latin typeface="Bookman Old Style" panose="02050604050505020204" pitchFamily="18" charset="0"/>
              </a:rPr>
              <a:t>          </a:t>
            </a:r>
            <a:r>
              <a:rPr lang="it-IT" sz="2300" b="1" dirty="0" smtClean="0">
                <a:solidFill>
                  <a:schemeClr val="accent1">
                    <a:lumMod val="75000"/>
                  </a:schemeClr>
                </a:solidFill>
                <a:latin typeface="Bookman Old Style" panose="02050604050505020204" pitchFamily="18" charset="0"/>
              </a:rPr>
              <a:t>                                                                    </a:t>
            </a:r>
            <a:r>
              <a:rPr lang="it-IT" sz="2300" b="1" dirty="0" smtClean="0">
                <a:solidFill>
                  <a:schemeClr val="accent1">
                    <a:lumMod val="75000"/>
                  </a:schemeClr>
                </a:solidFill>
                <a:effectLst>
                  <a:outerShdw blurRad="38100" dist="38100" dir="2700000" algn="tl">
                    <a:srgbClr val="000000">
                      <a:alpha val="43137"/>
                    </a:srgbClr>
                  </a:outerShdw>
                </a:effectLst>
                <a:latin typeface="Bookman Old Style" panose="02050604050505020204" pitchFamily="18" charset="0"/>
              </a:rPr>
              <a:t>SI </a:t>
            </a:r>
            <a:r>
              <a:rPr lang="it-IT" sz="2300" b="1" dirty="0">
                <a:solidFill>
                  <a:schemeClr val="accent1">
                    <a:lumMod val="75000"/>
                  </a:schemeClr>
                </a:solidFill>
                <a:effectLst>
                  <a:outerShdw blurRad="38100" dist="38100" dir="2700000" algn="tl">
                    <a:srgbClr val="000000">
                      <a:alpha val="43137"/>
                    </a:srgbClr>
                  </a:outerShdw>
                </a:effectLst>
                <a:latin typeface="Bookman Old Style" panose="02050604050505020204" pitchFamily="18" charset="0"/>
              </a:rPr>
              <a:t>RACCOMANDA ALLE SCUOLE E AI SERVIZI EDUCATIVI </a:t>
            </a:r>
            <a:r>
              <a:rPr lang="it-IT" sz="2300" b="1" dirty="0" smtClean="0">
                <a:solidFill>
                  <a:schemeClr val="accent1">
                    <a:lumMod val="75000"/>
                  </a:schemeClr>
                </a:solidFill>
                <a:effectLst>
                  <a:outerShdw blurRad="38100" dist="38100" dir="2700000" algn="tl">
                    <a:srgbClr val="000000">
                      <a:alpha val="43137"/>
                    </a:srgbClr>
                  </a:outerShdw>
                </a:effectLst>
                <a:latin typeface="Bookman Old Style" panose="02050604050505020204" pitchFamily="18" charset="0"/>
              </a:rPr>
              <a:t>DELL’INFANZIA</a:t>
            </a:r>
          </a:p>
          <a:p>
            <a:r>
              <a:rPr lang="it-IT" sz="2800" dirty="0" smtClean="0">
                <a:latin typeface="Bookman Old Style" panose="02050604050505020204" pitchFamily="18" charset="0"/>
              </a:rPr>
              <a:t>Identificare </a:t>
            </a:r>
            <a:r>
              <a:rPr lang="it-IT" sz="2800" dirty="0">
                <a:latin typeface="Bookman Old Style" panose="02050604050505020204" pitchFamily="18" charset="0"/>
              </a:rPr>
              <a:t>dei referenti scolastici per COVID-19 adeguatamente formati sulle procedure da </a:t>
            </a:r>
            <a:r>
              <a:rPr lang="it-IT" sz="2800" dirty="0" smtClean="0">
                <a:latin typeface="Bookman Old Style" panose="02050604050505020204" pitchFamily="18" charset="0"/>
              </a:rPr>
              <a:t>seguire</a:t>
            </a:r>
          </a:p>
          <a:p>
            <a:r>
              <a:rPr lang="it-IT" sz="2800" dirty="0">
                <a:latin typeface="Bookman Old Style" panose="02050604050505020204" pitchFamily="18" charset="0"/>
              </a:rPr>
              <a:t>I</a:t>
            </a:r>
            <a:r>
              <a:rPr lang="it-IT" sz="2800" dirty="0" smtClean="0">
                <a:latin typeface="Bookman Old Style" panose="02050604050505020204" pitchFamily="18" charset="0"/>
              </a:rPr>
              <a:t>dentificare </a:t>
            </a:r>
            <a:r>
              <a:rPr lang="it-IT" sz="2800" dirty="0">
                <a:latin typeface="Bookman Old Style" panose="02050604050505020204" pitchFamily="18" charset="0"/>
              </a:rPr>
              <a:t>dei referenti per l’ambito scolastico all’interno del Dipartimento di Prevenzione (</a:t>
            </a:r>
            <a:r>
              <a:rPr lang="it-IT" sz="2800" dirty="0" err="1">
                <a:latin typeface="Bookman Old Style" panose="02050604050505020204" pitchFamily="18" charset="0"/>
              </a:rPr>
              <a:t>DdP</a:t>
            </a:r>
            <a:r>
              <a:rPr lang="it-IT" sz="2800" dirty="0">
                <a:latin typeface="Bookman Old Style" panose="02050604050505020204" pitchFamily="18" charset="0"/>
              </a:rPr>
              <a:t>) della ASL competente </a:t>
            </a:r>
            <a:r>
              <a:rPr lang="it-IT" sz="2800" dirty="0" smtClean="0">
                <a:latin typeface="Bookman Old Style" panose="02050604050505020204" pitchFamily="18" charset="0"/>
              </a:rPr>
              <a:t>territorialmente</a:t>
            </a:r>
          </a:p>
          <a:p>
            <a:r>
              <a:rPr lang="it-IT" sz="2800" dirty="0">
                <a:latin typeface="Bookman Old Style" panose="02050604050505020204" pitchFamily="18" charset="0"/>
              </a:rPr>
              <a:t>T</a:t>
            </a:r>
            <a:r>
              <a:rPr lang="it-IT" sz="2800" dirty="0" smtClean="0">
                <a:latin typeface="Bookman Old Style" panose="02050604050505020204" pitchFamily="18" charset="0"/>
              </a:rPr>
              <a:t>enere </a:t>
            </a:r>
            <a:r>
              <a:rPr lang="it-IT" sz="2800" dirty="0">
                <a:latin typeface="Bookman Old Style" panose="02050604050505020204" pitchFamily="18" charset="0"/>
              </a:rPr>
              <a:t>un registro degli alunni e del personale di ciascun gruppo classe e di ogni </a:t>
            </a:r>
            <a:r>
              <a:rPr lang="it-IT" sz="2800" dirty="0" smtClean="0">
                <a:latin typeface="Bookman Old Style" panose="02050604050505020204" pitchFamily="18" charset="0"/>
              </a:rPr>
              <a:t>contatto per </a:t>
            </a:r>
            <a:r>
              <a:rPr lang="it-IT" sz="2800" dirty="0">
                <a:latin typeface="Bookman Old Style" panose="02050604050505020204" pitchFamily="18" charset="0"/>
              </a:rPr>
              <a:t>facilitare l’identificazione dei contatti stretti da parte del </a:t>
            </a:r>
            <a:r>
              <a:rPr lang="it-IT" sz="2800" dirty="0" err="1">
                <a:latin typeface="Bookman Old Style" panose="02050604050505020204" pitchFamily="18" charset="0"/>
              </a:rPr>
              <a:t>DdP</a:t>
            </a:r>
            <a:r>
              <a:rPr lang="it-IT" sz="2800" dirty="0">
                <a:latin typeface="Bookman Old Style" panose="02050604050505020204" pitchFamily="18" charset="0"/>
              </a:rPr>
              <a:t> della ASL competente </a:t>
            </a:r>
            <a:r>
              <a:rPr lang="it-IT" sz="2800" dirty="0" smtClean="0">
                <a:latin typeface="Bookman Old Style" panose="02050604050505020204" pitchFamily="18" charset="0"/>
              </a:rPr>
              <a:t>territorialmente</a:t>
            </a:r>
          </a:p>
          <a:p>
            <a:r>
              <a:rPr lang="it-IT" sz="2800" dirty="0">
                <a:latin typeface="Bookman Old Style" panose="02050604050505020204" pitchFamily="18" charset="0"/>
              </a:rPr>
              <a:t>R</a:t>
            </a:r>
            <a:r>
              <a:rPr lang="it-IT" sz="2800" dirty="0" smtClean="0">
                <a:latin typeface="Bookman Old Style" panose="02050604050505020204" pitchFamily="18" charset="0"/>
              </a:rPr>
              <a:t>ichiedere </a:t>
            </a:r>
            <a:r>
              <a:rPr lang="it-IT" sz="2800" dirty="0">
                <a:latin typeface="Bookman Old Style" panose="02050604050505020204" pitchFamily="18" charset="0"/>
              </a:rPr>
              <a:t>la collaborazione dei genitori a inviare tempestiva comunicazione di eventuali assenze per motivi sanitari in modo da rilevare eventuali cluster di assenze nella stessa </a:t>
            </a:r>
            <a:r>
              <a:rPr lang="it-IT" sz="2800" dirty="0" smtClean="0">
                <a:latin typeface="Bookman Old Style" panose="02050604050505020204" pitchFamily="18" charset="0"/>
              </a:rPr>
              <a:t>classe</a:t>
            </a:r>
            <a:endParaRPr lang="it-IT" sz="2800" dirty="0">
              <a:latin typeface="Bookman Old Style" panose="02050604050505020204" pitchFamily="18" charset="0"/>
            </a:endParaRPr>
          </a:p>
          <a:p>
            <a:r>
              <a:rPr lang="it-IT" sz="2800" dirty="0">
                <a:latin typeface="Bookman Old Style" panose="02050604050505020204" pitchFamily="18" charset="0"/>
              </a:rPr>
              <a:t>R</a:t>
            </a:r>
            <a:r>
              <a:rPr lang="it-IT" sz="2800" dirty="0" smtClean="0">
                <a:latin typeface="Bookman Old Style" panose="02050604050505020204" pitchFamily="18" charset="0"/>
              </a:rPr>
              <a:t>ichiedere </a:t>
            </a:r>
            <a:r>
              <a:rPr lang="it-IT" sz="2800" dirty="0">
                <a:latin typeface="Bookman Old Style" panose="02050604050505020204" pitchFamily="18" charset="0"/>
              </a:rPr>
              <a:t>alle famiglie e agli operatori scolastici la comunicazione immediata al dirigente scolastico e al referente scolastico per COVID-19 nel caso in cui, rispettivamente, un alunno o un componente del personale risultassero contatti stretti di un caso confermato </a:t>
            </a:r>
            <a:r>
              <a:rPr lang="it-IT" sz="2800" dirty="0" smtClean="0">
                <a:latin typeface="Bookman Old Style" panose="02050604050505020204" pitchFamily="18" charset="0"/>
              </a:rPr>
              <a:t>COVID-19</a:t>
            </a:r>
            <a:endParaRPr lang="it-IT" sz="2800" dirty="0">
              <a:latin typeface="Bookman Old Style" panose="02050604050505020204" pitchFamily="18" charset="0"/>
            </a:endParaRPr>
          </a:p>
          <a:p>
            <a:r>
              <a:rPr lang="it-IT" sz="2800" dirty="0">
                <a:latin typeface="Bookman Old Style" panose="02050604050505020204" pitchFamily="18" charset="0"/>
              </a:rPr>
              <a:t>S</a:t>
            </a:r>
            <a:r>
              <a:rPr lang="it-IT" sz="2800" dirty="0" smtClean="0">
                <a:latin typeface="Bookman Old Style" panose="02050604050505020204" pitchFamily="18" charset="0"/>
              </a:rPr>
              <a:t>tabilire </a:t>
            </a:r>
            <a:r>
              <a:rPr lang="it-IT" sz="2800" dirty="0">
                <a:latin typeface="Bookman Old Style" panose="02050604050505020204" pitchFamily="18" charset="0"/>
              </a:rPr>
              <a:t>con il </a:t>
            </a:r>
            <a:r>
              <a:rPr lang="it-IT" sz="2800" dirty="0" err="1">
                <a:latin typeface="Bookman Old Style" panose="02050604050505020204" pitchFamily="18" charset="0"/>
              </a:rPr>
              <a:t>DdP</a:t>
            </a:r>
            <a:r>
              <a:rPr lang="it-IT" sz="2800" dirty="0">
                <a:latin typeface="Bookman Old Style" panose="02050604050505020204" pitchFamily="18" charset="0"/>
              </a:rPr>
              <a:t> un protocollo nel rispetto della privacy, per avvisare i genitori degli studenti contatti </a:t>
            </a:r>
            <a:r>
              <a:rPr lang="it-IT" sz="2800" dirty="0" smtClean="0">
                <a:latin typeface="Bookman Old Style" panose="02050604050505020204" pitchFamily="18" charset="0"/>
              </a:rPr>
              <a:t>stretti e </a:t>
            </a:r>
            <a:r>
              <a:rPr lang="it-IT" sz="2800" dirty="0">
                <a:latin typeface="Bookman Old Style" panose="02050604050505020204" pitchFamily="18" charset="0"/>
              </a:rPr>
              <a:t>fornendo le opportune informazioni solo al </a:t>
            </a:r>
            <a:r>
              <a:rPr lang="it-IT" sz="2800" dirty="0" err="1" smtClean="0">
                <a:latin typeface="Bookman Old Style" panose="02050604050505020204" pitchFamily="18" charset="0"/>
              </a:rPr>
              <a:t>DdP</a:t>
            </a:r>
            <a:endParaRPr lang="it-IT" sz="2800" dirty="0" smtClean="0">
              <a:latin typeface="Bookman Old Style" panose="02050604050505020204" pitchFamily="18" charset="0"/>
            </a:endParaRPr>
          </a:p>
          <a:p>
            <a:r>
              <a:rPr lang="it-IT" sz="2800" dirty="0">
                <a:latin typeface="Bookman Old Style" panose="02050604050505020204" pitchFamily="18" charset="0"/>
              </a:rPr>
              <a:t>P</a:t>
            </a:r>
            <a:r>
              <a:rPr lang="it-IT" sz="2800" dirty="0" smtClean="0">
                <a:latin typeface="Bookman Old Style" panose="02050604050505020204" pitchFamily="18" charset="0"/>
              </a:rPr>
              <a:t>rovvedere </a:t>
            </a:r>
            <a:r>
              <a:rPr lang="it-IT" sz="2800" dirty="0">
                <a:latin typeface="Bookman Old Style" panose="02050604050505020204" pitchFamily="18" charset="0"/>
              </a:rPr>
              <a:t>ad una adeguata comunicazione circa la necessità, per gli alunni e il personale scolastico, di rimanere presso il proprio domicilio, contattando il proprio pediatra di libera scelta o medico di famiglia, in caso di sintomatologia e/o temperatura corporea superiore a 37,5°C. S</a:t>
            </a:r>
            <a:r>
              <a:rPr lang="it-IT" sz="2800" dirty="0" smtClean="0">
                <a:latin typeface="Bookman Old Style" panose="02050604050505020204" pitchFamily="18" charset="0"/>
              </a:rPr>
              <a:t>intomi </a:t>
            </a:r>
            <a:r>
              <a:rPr lang="it-IT" sz="2800" dirty="0">
                <a:latin typeface="Bookman Old Style" panose="02050604050505020204" pitchFamily="18" charset="0"/>
              </a:rPr>
              <a:t>più comuni di COVID-19 nei bambini: febbre, tosse, cefalea, sintomi gastrointestinali (nausea/vomito, diarrea), </a:t>
            </a:r>
            <a:r>
              <a:rPr lang="it-IT" sz="2800" dirty="0" err="1">
                <a:latin typeface="Bookman Old Style" panose="02050604050505020204" pitchFamily="18" charset="0"/>
              </a:rPr>
              <a:t>faringodinia</a:t>
            </a:r>
            <a:r>
              <a:rPr lang="it-IT" sz="2800" dirty="0">
                <a:latin typeface="Bookman Old Style" panose="02050604050505020204" pitchFamily="18" charset="0"/>
              </a:rPr>
              <a:t>, dispnea, mialgie, rinorrea/congestione nasale; sintomi più comuni nella popolazione generale: febbre, brividi, tosse, difficoltà respiratorie, perdita improvvisa dell’olfatto (anosmia) o diminuzione dell'olfatto (iposmia), perdita del gusto (ageusia) o alterazione del gusto (disgeusia), rinorrea/congestione nasale, </a:t>
            </a:r>
            <a:r>
              <a:rPr lang="it-IT" sz="2800" dirty="0" err="1">
                <a:latin typeface="Bookman Old Style" panose="02050604050505020204" pitchFamily="18" charset="0"/>
              </a:rPr>
              <a:t>faringodinia</a:t>
            </a:r>
            <a:r>
              <a:rPr lang="it-IT" sz="2800" dirty="0">
                <a:latin typeface="Bookman Old Style" panose="02050604050505020204" pitchFamily="18" charset="0"/>
              </a:rPr>
              <a:t>, </a:t>
            </a:r>
            <a:r>
              <a:rPr lang="it-IT" sz="2800" dirty="0" smtClean="0">
                <a:latin typeface="Bookman Old Style" panose="02050604050505020204" pitchFamily="18" charset="0"/>
              </a:rPr>
              <a:t>diarrea</a:t>
            </a:r>
            <a:endParaRPr lang="it-IT" sz="2800" dirty="0">
              <a:latin typeface="Bookman Old Style" panose="02050604050505020204" pitchFamily="18" charset="0"/>
            </a:endParaRPr>
          </a:p>
          <a:p>
            <a:r>
              <a:rPr lang="it-IT" sz="2800" dirty="0">
                <a:latin typeface="Bookman Old Style" panose="02050604050505020204" pitchFamily="18" charset="0"/>
              </a:rPr>
              <a:t>S</a:t>
            </a:r>
            <a:r>
              <a:rPr lang="it-IT" sz="2800" dirty="0" smtClean="0">
                <a:latin typeface="Bookman Old Style" panose="02050604050505020204" pitchFamily="18" charset="0"/>
              </a:rPr>
              <a:t>tabilire </a:t>
            </a:r>
            <a:r>
              <a:rPr lang="it-IT" sz="2800" dirty="0">
                <a:latin typeface="Bookman Old Style" panose="02050604050505020204" pitchFamily="18" charset="0"/>
              </a:rPr>
              <a:t>procedure definite per gestire gli alunni e il personale scolastico che manifestano sintomi mentre sono a scuola, che prevedono il rientro al proprio domicilio il prima possibile, mantenendoli separati dagli altri e fornendo loro la necessaria assistenza utilizzando appositi </a:t>
            </a:r>
            <a:r>
              <a:rPr lang="it-IT" sz="2800" dirty="0" smtClean="0">
                <a:latin typeface="Bookman Old Style" panose="02050604050505020204" pitchFamily="18" charset="0"/>
              </a:rPr>
              <a:t>DPI</a:t>
            </a:r>
            <a:endParaRPr lang="it-IT" sz="2800" dirty="0">
              <a:latin typeface="Bookman Old Style" panose="02050604050505020204" pitchFamily="18" charset="0"/>
            </a:endParaRPr>
          </a:p>
          <a:p>
            <a:r>
              <a:rPr lang="it-IT" sz="2800" dirty="0">
                <a:latin typeface="Bookman Old Style" panose="02050604050505020204" pitchFamily="18" charset="0"/>
              </a:rPr>
              <a:t>I</a:t>
            </a:r>
            <a:r>
              <a:rPr lang="it-IT" sz="2800" dirty="0" smtClean="0">
                <a:latin typeface="Bookman Old Style" panose="02050604050505020204" pitchFamily="18" charset="0"/>
              </a:rPr>
              <a:t>dentificare </a:t>
            </a:r>
            <a:r>
              <a:rPr lang="it-IT" sz="2800" dirty="0">
                <a:latin typeface="Bookman Old Style" panose="02050604050505020204" pitchFamily="18" charset="0"/>
              </a:rPr>
              <a:t>un ambiente dedicato all‘accoglienza e isolamento di eventuali persone che dovessero manifestare una sintomatologia compatibile con </a:t>
            </a:r>
            <a:r>
              <a:rPr lang="it-IT" sz="2800" dirty="0" smtClean="0">
                <a:latin typeface="Bookman Old Style" panose="02050604050505020204" pitchFamily="18" charset="0"/>
              </a:rPr>
              <a:t>COVID-19. </a:t>
            </a:r>
            <a:r>
              <a:rPr lang="it-IT" sz="2800" dirty="0">
                <a:latin typeface="Bookman Old Style" panose="02050604050505020204" pitchFamily="18" charset="0"/>
              </a:rPr>
              <a:t>I minori non devono restare da soli ma con un adulto munito di DPI fino a quando non saranno affidati a un genitore/tutore </a:t>
            </a:r>
            <a:r>
              <a:rPr lang="it-IT" sz="2800" dirty="0" smtClean="0">
                <a:latin typeface="Bookman Old Style" panose="02050604050505020204" pitchFamily="18" charset="0"/>
              </a:rPr>
              <a:t>legale</a:t>
            </a:r>
            <a:endParaRPr lang="it-IT" sz="2800" dirty="0">
              <a:latin typeface="Bookman Old Style" panose="02050604050505020204" pitchFamily="18" charset="0"/>
            </a:endParaRPr>
          </a:p>
          <a:p>
            <a:r>
              <a:rPr lang="it-IT" sz="2800" dirty="0">
                <a:latin typeface="Bookman Old Style" panose="02050604050505020204" pitchFamily="18" charset="0"/>
              </a:rPr>
              <a:t>P</a:t>
            </a:r>
            <a:r>
              <a:rPr lang="it-IT" sz="2800" dirty="0" smtClean="0">
                <a:latin typeface="Bookman Old Style" panose="02050604050505020204" pitchFamily="18" charset="0"/>
              </a:rPr>
              <a:t>revedere </a:t>
            </a:r>
            <a:r>
              <a:rPr lang="it-IT" sz="2800" dirty="0">
                <a:latin typeface="Bookman Old Style" panose="02050604050505020204" pitchFamily="18" charset="0"/>
              </a:rPr>
              <a:t>un piano di sanificazione straordinaria per l’area di isolamento e per i luoghi frequentati dall’alunno/componente del personale scolastico </a:t>
            </a:r>
            <a:r>
              <a:rPr lang="it-IT" sz="2800" dirty="0" smtClean="0">
                <a:latin typeface="Bookman Old Style" panose="02050604050505020204" pitchFamily="18" charset="0"/>
              </a:rPr>
              <a:t>sintomatici</a:t>
            </a:r>
            <a:endParaRPr lang="it-IT" sz="2800" dirty="0">
              <a:latin typeface="Bookman Old Style" panose="02050604050505020204" pitchFamily="18" charset="0"/>
            </a:endParaRPr>
          </a:p>
          <a:p>
            <a:r>
              <a:rPr lang="it-IT" sz="2800" dirty="0" smtClean="0">
                <a:latin typeface="Bookman Old Style" panose="02050604050505020204" pitchFamily="18" charset="0"/>
              </a:rPr>
              <a:t>Condividere </a:t>
            </a:r>
            <a:r>
              <a:rPr lang="it-IT" sz="2800" dirty="0">
                <a:latin typeface="Bookman Old Style" panose="02050604050505020204" pitchFamily="18" charset="0"/>
              </a:rPr>
              <a:t>le procedure e le informazioni con il personale scolastico, i genitori e gli alunni e provvedere alla formazione del </a:t>
            </a:r>
            <a:r>
              <a:rPr lang="it-IT" sz="2800" dirty="0" smtClean="0">
                <a:latin typeface="Bookman Old Style" panose="02050604050505020204" pitchFamily="18" charset="0"/>
              </a:rPr>
              <a:t>personale</a:t>
            </a:r>
            <a:endParaRPr lang="it-IT" sz="2800" dirty="0">
              <a:latin typeface="Bookman Old Style" panose="02050604050505020204" pitchFamily="18" charset="0"/>
            </a:endParaRPr>
          </a:p>
          <a:p>
            <a:r>
              <a:rPr lang="it-IT" sz="2800" dirty="0">
                <a:latin typeface="Bookman Old Style" panose="02050604050505020204" pitchFamily="18" charset="0"/>
              </a:rPr>
              <a:t>P</a:t>
            </a:r>
            <a:r>
              <a:rPr lang="it-IT" sz="2800" dirty="0" smtClean="0">
                <a:latin typeface="Bookman Old Style" panose="02050604050505020204" pitchFamily="18" charset="0"/>
              </a:rPr>
              <a:t>redisporre </a:t>
            </a:r>
            <a:r>
              <a:rPr lang="it-IT" sz="2800" dirty="0">
                <a:latin typeface="Bookman Old Style" panose="02050604050505020204" pitchFamily="18" charset="0"/>
              </a:rPr>
              <a:t>nel piano scolastico per Didattica Digitale Integrata (DDI), previsto dalle Linee Guida, le specifiche modalità di attivazione nei casi di necessità di contenimento del contagio, nonché qualora si rendesse necessario sospendere nuovamente le attività didattiche in presenza a causa delle condizioni epidemiologiche </a:t>
            </a:r>
            <a:r>
              <a:rPr lang="it-IT" sz="2800" dirty="0" smtClean="0">
                <a:latin typeface="Bookman Old Style" panose="02050604050505020204" pitchFamily="18" charset="0"/>
              </a:rPr>
              <a:t>contingenti</a:t>
            </a:r>
            <a:r>
              <a:rPr lang="it-IT" sz="2800" dirty="0">
                <a:latin typeface="Bookman Old Style" panose="02050604050505020204" pitchFamily="18" charset="0"/>
              </a:rPr>
              <a:t/>
            </a:r>
            <a:br>
              <a:rPr lang="it-IT" sz="2800" dirty="0">
                <a:latin typeface="Bookman Old Style" panose="02050604050505020204" pitchFamily="18" charset="0"/>
              </a:rPr>
            </a:br>
            <a:endParaRPr lang="it-IT" sz="2800" dirty="0">
              <a:latin typeface="Bookman Old Style" panose="02050604050505020204" pitchFamily="18" charset="0"/>
            </a:endParaRPr>
          </a:p>
        </p:txBody>
      </p:sp>
    </p:spTree>
    <p:extLst>
      <p:ext uri="{BB962C8B-B14F-4D97-AF65-F5344CB8AC3E}">
        <p14:creationId xmlns:p14="http://schemas.microsoft.com/office/powerpoint/2010/main" xmlns="" val="2964454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4F6362ED-AB28-413B-8FD9-09E5F1C0AD68}"/>
              </a:ext>
            </a:extLst>
          </p:cNvPr>
          <p:cNvSpPr>
            <a:spLocks noGrp="1"/>
          </p:cNvSpPr>
          <p:nvPr>
            <p:ph idx="1"/>
          </p:nvPr>
        </p:nvSpPr>
        <p:spPr>
          <a:xfrm>
            <a:off x="1499285" y="453080"/>
            <a:ext cx="10527957" cy="5848865"/>
          </a:xfrm>
        </p:spPr>
        <p:txBody>
          <a:bodyPr>
            <a:normAutofit fontScale="85000" lnSpcReduction="10000"/>
          </a:bodyPr>
          <a:lstStyle/>
          <a:p>
            <a:pPr marL="0" indent="0">
              <a:buNone/>
            </a:pPr>
            <a:r>
              <a:rPr lang="it-IT" b="1" dirty="0" smtClean="0">
                <a:solidFill>
                  <a:srgbClr val="002060"/>
                </a:solidFill>
                <a:latin typeface="Bookman Old Style" panose="02050604050505020204" pitchFamily="18" charset="0"/>
              </a:rPr>
              <a:t>1.1 PECULIARITÀ DEI SERVIZI EDUCATIVI DELL’INFANZIA (0-6)</a:t>
            </a:r>
          </a:p>
          <a:p>
            <a:pPr>
              <a:buFont typeface="Wingdings" panose="05000000000000000000" pitchFamily="2" charset="2"/>
              <a:buChar char="q"/>
            </a:pPr>
            <a:r>
              <a:rPr lang="it-IT" dirty="0" smtClean="0">
                <a:latin typeface="Bookman Old Style" panose="02050604050505020204" pitchFamily="18" charset="0"/>
              </a:rPr>
              <a:t>Una </a:t>
            </a:r>
            <a:r>
              <a:rPr lang="it-IT" dirty="0">
                <a:latin typeface="Bookman Old Style" panose="02050604050505020204" pitchFamily="18" charset="0"/>
              </a:rPr>
              <a:t>didattica a piccoli gruppi stabili (sia per i bambini che per gli educatori).</a:t>
            </a:r>
          </a:p>
          <a:p>
            <a:pPr>
              <a:buFont typeface="Wingdings" panose="05000000000000000000" pitchFamily="2" charset="2"/>
              <a:buChar char="q"/>
            </a:pPr>
            <a:r>
              <a:rPr lang="it-IT" dirty="0" smtClean="0">
                <a:latin typeface="Bookman Old Style" panose="02050604050505020204" pitchFamily="18" charset="0"/>
              </a:rPr>
              <a:t>Rimodulazione delle Attività </a:t>
            </a:r>
            <a:r>
              <a:rPr lang="it-IT" dirty="0">
                <a:latin typeface="Bookman Old Style" panose="02050604050505020204" pitchFamily="18" charset="0"/>
              </a:rPr>
              <a:t>e </a:t>
            </a:r>
            <a:r>
              <a:rPr lang="it-IT" dirty="0" smtClean="0">
                <a:latin typeface="Bookman Old Style" panose="02050604050505020204" pitchFamily="18" charset="0"/>
              </a:rPr>
              <a:t>strategie modulate </a:t>
            </a:r>
            <a:r>
              <a:rPr lang="it-IT" dirty="0">
                <a:latin typeface="Bookman Old Style" panose="02050604050505020204" pitchFamily="18" charset="0"/>
              </a:rPr>
              <a:t>in ogni contesto </a:t>
            </a:r>
            <a:r>
              <a:rPr lang="it-IT" dirty="0" smtClean="0">
                <a:latin typeface="Bookman Old Style" panose="02050604050505020204" pitchFamily="18" charset="0"/>
              </a:rPr>
              <a:t>specifico</a:t>
            </a:r>
          </a:p>
          <a:p>
            <a:pPr>
              <a:buFont typeface="Wingdings" panose="05000000000000000000" pitchFamily="2" charset="2"/>
              <a:buChar char="q"/>
            </a:pPr>
            <a:endParaRPr lang="it-IT" dirty="0" smtClean="0">
              <a:latin typeface="Bookman Old Style" panose="02050604050505020204" pitchFamily="18" charset="0"/>
            </a:endParaRPr>
          </a:p>
          <a:p>
            <a:pPr marL="0" indent="0">
              <a:buNone/>
            </a:pPr>
            <a:r>
              <a:rPr lang="it-IT" b="1" dirty="0" smtClean="0">
                <a:solidFill>
                  <a:srgbClr val="002060"/>
                </a:solidFill>
                <a:latin typeface="Bookman Old Style" panose="02050604050505020204" pitchFamily="18" charset="0"/>
              </a:rPr>
              <a:t>1.2 BAMBINI E STUDENTI CON FRAGILITÀ</a:t>
            </a:r>
          </a:p>
          <a:p>
            <a:pPr>
              <a:buFont typeface="Wingdings" panose="05000000000000000000" pitchFamily="2" charset="2"/>
              <a:buChar char="q"/>
            </a:pPr>
            <a:r>
              <a:rPr lang="it-IT" dirty="0" smtClean="0">
                <a:latin typeface="Bookman Old Style" panose="02050604050505020204" pitchFamily="18" charset="0"/>
              </a:rPr>
              <a:t>Attenzione posta </a:t>
            </a:r>
            <a:r>
              <a:rPr lang="it-IT" dirty="0">
                <a:latin typeface="Bookman Old Style" panose="02050604050505020204" pitchFamily="18" charset="0"/>
              </a:rPr>
              <a:t>agli studenti che non possono indossare la mascherina o che hanno una fragilità che li pone a maggior rischio, adottando misure idonee a garantire la prevenzione della possibile diffusione del virus SARS-CoV-2 e garantendo un accesso prioritario a eventuali screening/test diagnostici</a:t>
            </a:r>
            <a:r>
              <a:rPr lang="it-IT" dirty="0" smtClean="0">
                <a:latin typeface="Bookman Old Style" panose="02050604050505020204" pitchFamily="18" charset="0"/>
              </a:rPr>
              <a:t>.</a:t>
            </a:r>
          </a:p>
          <a:p>
            <a:pPr>
              <a:buFont typeface="Wingdings" panose="05000000000000000000" pitchFamily="2" charset="2"/>
              <a:buChar char="q"/>
            </a:pPr>
            <a:r>
              <a:rPr lang="it-IT" dirty="0" smtClean="0">
                <a:latin typeface="Bookman Old Style" panose="02050604050505020204" pitchFamily="18" charset="0"/>
              </a:rPr>
              <a:t>Possibilità </a:t>
            </a:r>
            <a:r>
              <a:rPr lang="it-IT" dirty="0">
                <a:latin typeface="Bookman Old Style" panose="02050604050505020204" pitchFamily="18" charset="0"/>
              </a:rPr>
              <a:t>di una sorveglianza attiva di questi alunni dovrebbe essere concertata tra il referente scolastico per COVID-19 e </a:t>
            </a:r>
            <a:r>
              <a:rPr lang="it-IT" dirty="0" err="1">
                <a:latin typeface="Bookman Old Style" panose="02050604050505020204" pitchFamily="18" charset="0"/>
              </a:rPr>
              <a:t>DdP</a:t>
            </a:r>
            <a:r>
              <a:rPr lang="it-IT" dirty="0">
                <a:latin typeface="Bookman Old Style" panose="02050604050505020204" pitchFamily="18" charset="0"/>
              </a:rPr>
              <a:t>, in accordo/con i PLS e </a:t>
            </a:r>
            <a:r>
              <a:rPr lang="it-IT" dirty="0" smtClean="0">
                <a:latin typeface="Bookman Old Style" panose="02050604050505020204" pitchFamily="18" charset="0"/>
              </a:rPr>
              <a:t>MMG</a:t>
            </a:r>
          </a:p>
          <a:p>
            <a:pPr>
              <a:buFont typeface="Wingdings" panose="05000000000000000000" pitchFamily="2" charset="2"/>
              <a:buChar char="q"/>
            </a:pPr>
            <a:endParaRPr lang="it-IT" dirty="0" smtClean="0">
              <a:latin typeface="Bookman Old Style" panose="02050604050505020204" pitchFamily="18" charset="0"/>
            </a:endParaRPr>
          </a:p>
          <a:p>
            <a:pPr marL="0" indent="0">
              <a:buNone/>
            </a:pPr>
            <a:r>
              <a:rPr lang="it-IT" b="1" dirty="0" smtClean="0">
                <a:solidFill>
                  <a:srgbClr val="002060"/>
                </a:solidFill>
                <a:latin typeface="Bookman Old Style" panose="02050604050505020204" pitchFamily="18" charset="0"/>
              </a:rPr>
              <a:t>1.3	INTERFACCE E RISPETTIVI COMPITI DEL SSN E DEL SISTEMA EDUCATIVO AI VARI LIVELLI</a:t>
            </a:r>
          </a:p>
          <a:p>
            <a:pPr>
              <a:buFont typeface="Wingdings" panose="05000000000000000000" pitchFamily="2" charset="2"/>
              <a:buChar char="q"/>
            </a:pPr>
            <a:r>
              <a:rPr lang="it-IT" dirty="0">
                <a:latin typeface="Bookman Old Style" panose="02050604050505020204" pitchFamily="18" charset="0"/>
              </a:rPr>
              <a:t>In ogni scuola deve essere identificato un referente (Referente scolastico per COVID-19) che svolga un ruolo di interfaccia con il dipartimento di prevenzione e possa creare una rete con le altre figure analoghe nelle scuole del territorio. Deve essere identificato un sostituto per evitare interruzioni delle procedure in caso di assenza del referente.</a:t>
            </a:r>
          </a:p>
          <a:p>
            <a:pPr>
              <a:buFont typeface="Wingdings" panose="05000000000000000000" pitchFamily="2" charset="2"/>
              <a:buChar char="q"/>
            </a:pPr>
            <a:r>
              <a:rPr lang="it-IT" dirty="0">
                <a:latin typeface="Bookman Old Style" panose="02050604050505020204" pitchFamily="18" charset="0"/>
              </a:rPr>
              <a:t>Il referente scolastico per COVID-19 </a:t>
            </a:r>
            <a:r>
              <a:rPr lang="it-IT" dirty="0" smtClean="0">
                <a:latin typeface="Bookman Old Style" panose="02050604050505020204" pitchFamily="18" charset="0"/>
              </a:rPr>
              <a:t>deve </a:t>
            </a:r>
            <a:r>
              <a:rPr lang="it-IT" dirty="0">
                <a:latin typeface="Bookman Old Style" panose="02050604050505020204" pitchFamily="18" charset="0"/>
              </a:rPr>
              <a:t>essere identificato a livello di singola sede. </a:t>
            </a:r>
          </a:p>
          <a:p>
            <a:pPr>
              <a:buFont typeface="Wingdings" panose="05000000000000000000" pitchFamily="2" charset="2"/>
              <a:buChar char="q"/>
            </a:pPr>
            <a:r>
              <a:rPr lang="it-IT" dirty="0">
                <a:latin typeface="Bookman Old Style" panose="02050604050505020204" pitchFamily="18" charset="0"/>
              </a:rPr>
              <a:t>Il referente del </a:t>
            </a:r>
            <a:r>
              <a:rPr lang="it-IT" dirty="0" err="1">
                <a:latin typeface="Bookman Old Style" panose="02050604050505020204" pitchFamily="18" charset="0"/>
              </a:rPr>
              <a:t>DdP</a:t>
            </a:r>
            <a:r>
              <a:rPr lang="it-IT" dirty="0">
                <a:latin typeface="Bookman Old Style" panose="02050604050505020204" pitchFamily="18" charset="0"/>
              </a:rPr>
              <a:t> e il suo sostituto devono essere in grado di interfacciarsi con tutti i referenti scolastici</a:t>
            </a:r>
          </a:p>
          <a:p>
            <a:pPr marL="0" indent="0">
              <a:buNone/>
            </a:pPr>
            <a:r>
              <a:rPr lang="it-IT" b="1" dirty="0">
                <a:solidFill>
                  <a:srgbClr val="002060"/>
                </a:solidFill>
              </a:rPr>
              <a:t> </a:t>
            </a:r>
          </a:p>
          <a:p>
            <a:pPr marL="0" indent="0">
              <a:buNone/>
            </a:pPr>
            <a:endParaRPr lang="it-IT" b="1" dirty="0" smtClean="0">
              <a:solidFill>
                <a:srgbClr val="002060"/>
              </a:solidFill>
            </a:endParaRPr>
          </a:p>
          <a:p>
            <a:pPr marL="0" indent="0">
              <a:buNone/>
            </a:pPr>
            <a:endParaRPr lang="it-IT" b="1" dirty="0" smtClean="0">
              <a:solidFill>
                <a:srgbClr val="002060"/>
              </a:solidFill>
            </a:endParaRPr>
          </a:p>
          <a:p>
            <a:pPr marL="0" indent="0">
              <a:buNone/>
            </a:pPr>
            <a:endParaRPr lang="it-IT" dirty="0"/>
          </a:p>
          <a:p>
            <a:pPr marL="0" indent="0">
              <a:buNone/>
            </a:pPr>
            <a:endParaRPr lang="it-IT" b="1" dirty="0" smtClean="0">
              <a:solidFill>
                <a:srgbClr val="002060"/>
              </a:solidFill>
            </a:endParaRPr>
          </a:p>
          <a:p>
            <a:pPr marL="0" indent="0">
              <a:buNone/>
            </a:pPr>
            <a:endParaRPr lang="it-IT" b="1" dirty="0">
              <a:solidFill>
                <a:srgbClr val="002060"/>
              </a:solidFill>
            </a:endParaRPr>
          </a:p>
        </p:txBody>
      </p:sp>
    </p:spTree>
    <p:extLst>
      <p:ext uri="{BB962C8B-B14F-4D97-AF65-F5344CB8AC3E}">
        <p14:creationId xmlns:p14="http://schemas.microsoft.com/office/powerpoint/2010/main" xmlns="" val="54204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565189" y="527221"/>
            <a:ext cx="10371438" cy="6030097"/>
          </a:xfrm>
        </p:spPr>
        <p:txBody>
          <a:bodyPr>
            <a:normAutofit/>
          </a:bodyPr>
          <a:lstStyle/>
          <a:p>
            <a:pPr marL="0" indent="0">
              <a:buNone/>
            </a:pPr>
            <a:r>
              <a:rPr lang="it-IT" sz="1600" b="1" dirty="0" smtClean="0">
                <a:solidFill>
                  <a:srgbClr val="002060"/>
                </a:solidFill>
                <a:latin typeface="Bookman Old Style" panose="02050604050505020204" pitchFamily="18" charset="0"/>
              </a:rPr>
              <a:t>1.4	LA TUTELA DELLA SALUTE E SICUREZZA DEI LAVORATORI DELLA SCUOLA</a:t>
            </a:r>
          </a:p>
          <a:p>
            <a:pPr marL="0" indent="0">
              <a:buNone/>
            </a:pPr>
            <a:r>
              <a:rPr lang="it-IT" dirty="0">
                <a:latin typeface="Bookman Old Style" panose="02050604050505020204" pitchFamily="18" charset="0"/>
              </a:rPr>
              <a:t>D</a:t>
            </a:r>
            <a:r>
              <a:rPr lang="it-IT" dirty="0" smtClean="0">
                <a:latin typeface="Bookman Old Style" panose="02050604050505020204" pitchFamily="18" charset="0"/>
              </a:rPr>
              <a:t>atore </a:t>
            </a:r>
            <a:r>
              <a:rPr lang="it-IT" dirty="0">
                <a:latin typeface="Bookman Old Style" panose="02050604050505020204" pitchFamily="18" charset="0"/>
              </a:rPr>
              <a:t>di lavoro del contesto scolastico </a:t>
            </a:r>
            <a:r>
              <a:rPr lang="it-IT" dirty="0" smtClean="0">
                <a:latin typeface="Bookman Old Style" panose="02050604050505020204" pitchFamily="18" charset="0"/>
              </a:rPr>
              <a:t>dovrà:</a:t>
            </a:r>
          </a:p>
          <a:p>
            <a:pPr>
              <a:buFontTx/>
              <a:buChar char="-"/>
            </a:pPr>
            <a:r>
              <a:rPr lang="it-IT" dirty="0" smtClean="0">
                <a:latin typeface="Bookman Old Style" panose="02050604050505020204" pitchFamily="18" charset="0"/>
              </a:rPr>
              <a:t>integrare </a:t>
            </a:r>
            <a:r>
              <a:rPr lang="it-IT" dirty="0">
                <a:latin typeface="Bookman Old Style" panose="02050604050505020204" pitchFamily="18" charset="0"/>
              </a:rPr>
              <a:t>il DVR con tutte le misure individuate da attuare per contenere il rischio da SARS-CoV-2</a:t>
            </a:r>
            <a:r>
              <a:rPr lang="it-IT" dirty="0" smtClean="0">
                <a:latin typeface="Bookman Old Style" panose="02050604050505020204" pitchFamily="18" charset="0"/>
              </a:rPr>
              <a:t>.</a:t>
            </a:r>
          </a:p>
          <a:p>
            <a:pPr>
              <a:buFontTx/>
              <a:buChar char="-"/>
            </a:pPr>
            <a:r>
              <a:rPr lang="it-IT" dirty="0">
                <a:latin typeface="Bookman Old Style" panose="02050604050505020204" pitchFamily="18" charset="0"/>
              </a:rPr>
              <a:t>g</a:t>
            </a:r>
            <a:r>
              <a:rPr lang="it-IT" dirty="0" smtClean="0">
                <a:latin typeface="Bookman Old Style" panose="02050604050505020204" pitchFamily="18" charset="0"/>
              </a:rPr>
              <a:t>arantire la sorveglianza </a:t>
            </a:r>
            <a:r>
              <a:rPr lang="it-IT" dirty="0">
                <a:latin typeface="Bookman Old Style" panose="02050604050505020204" pitchFamily="18" charset="0"/>
              </a:rPr>
              <a:t>sanitaria eccezionale”, </a:t>
            </a:r>
            <a:r>
              <a:rPr lang="it-IT" dirty="0" smtClean="0">
                <a:latin typeface="Bookman Old Style" panose="02050604050505020204" pitchFamily="18" charset="0"/>
              </a:rPr>
              <a:t>per </a:t>
            </a:r>
            <a:r>
              <a:rPr lang="it-IT" dirty="0">
                <a:latin typeface="Bookman Old Style" panose="02050604050505020204" pitchFamily="18" charset="0"/>
              </a:rPr>
              <a:t>i “lavoratori maggiormente esposti a rischio di contagio, in ragione dell’età o della condizione di rischio derivante da immunodepressione, anche da patologia COVID-19, o da esiti di patologie oncologiche o dallo svolgimento di terapie salvavita o comunque da morbilità che possono caratterizzare una maggiore rischiosità</a:t>
            </a:r>
            <a:r>
              <a:rPr lang="it-IT" dirty="0" smtClean="0">
                <a:latin typeface="Bookman Old Style" panose="02050604050505020204" pitchFamily="18" charset="0"/>
              </a:rPr>
              <a:t>”.</a:t>
            </a:r>
          </a:p>
          <a:p>
            <a:pPr marL="0" indent="0">
              <a:buNone/>
            </a:pPr>
            <a:endParaRPr lang="it-IT" b="1" dirty="0" smtClean="0">
              <a:solidFill>
                <a:srgbClr val="002060"/>
              </a:solidFill>
              <a:latin typeface="Bookman Old Style" panose="02050604050505020204" pitchFamily="18" charset="0"/>
            </a:endParaRPr>
          </a:p>
          <a:p>
            <a:pPr marL="0" indent="0">
              <a:buNone/>
            </a:pPr>
            <a:r>
              <a:rPr lang="it-IT" b="1" dirty="0" smtClean="0">
                <a:solidFill>
                  <a:srgbClr val="002060"/>
                </a:solidFill>
                <a:latin typeface="Bookman Old Style" panose="02050604050505020204" pitchFamily="18" charset="0"/>
              </a:rPr>
              <a:t>Concetto </a:t>
            </a:r>
            <a:r>
              <a:rPr lang="it-IT" b="1" dirty="0">
                <a:solidFill>
                  <a:srgbClr val="002060"/>
                </a:solidFill>
                <a:latin typeface="Bookman Old Style" panose="02050604050505020204" pitchFamily="18" charset="0"/>
              </a:rPr>
              <a:t>di </a:t>
            </a:r>
            <a:r>
              <a:rPr lang="it-IT" b="1" dirty="0" smtClean="0">
                <a:solidFill>
                  <a:srgbClr val="002060"/>
                </a:solidFill>
                <a:latin typeface="Bookman Old Style" panose="02050604050505020204" pitchFamily="18" charset="0"/>
              </a:rPr>
              <a:t>fragilità</a:t>
            </a:r>
            <a:r>
              <a:rPr lang="it-IT" dirty="0" smtClean="0">
                <a:latin typeface="Bookman Old Style" panose="02050604050505020204" pitchFamily="18" charset="0"/>
              </a:rPr>
              <a:t>=condizioni </a:t>
            </a:r>
            <a:r>
              <a:rPr lang="it-IT" dirty="0">
                <a:latin typeface="Bookman Old Style" panose="02050604050505020204" pitchFamily="18" charset="0"/>
              </a:rPr>
              <a:t>dello stato di salute del lavoratore rispetto alle patologie preesistenti (due o più patologie) che potrebbero determinare, in caso di infezione, un esito più grave o infausto, anche rispetto al rischio di esposizione a </a:t>
            </a:r>
            <a:r>
              <a:rPr lang="it-IT" dirty="0" smtClean="0">
                <a:latin typeface="Bookman Old Style" panose="02050604050505020204" pitchFamily="18" charset="0"/>
              </a:rPr>
              <a:t>contagio.</a:t>
            </a:r>
          </a:p>
          <a:p>
            <a:pPr marL="0" indent="0">
              <a:buNone/>
            </a:pPr>
            <a:r>
              <a:rPr lang="it-IT" dirty="0">
                <a:latin typeface="Bookman Old Style" panose="02050604050505020204" pitchFamily="18" charset="0"/>
              </a:rPr>
              <a:t>I</a:t>
            </a:r>
            <a:r>
              <a:rPr lang="it-IT" dirty="0" smtClean="0">
                <a:latin typeface="Bookman Old Style" panose="02050604050505020204" pitchFamily="18" charset="0"/>
              </a:rPr>
              <a:t>l </a:t>
            </a:r>
            <a:r>
              <a:rPr lang="it-IT" dirty="0">
                <a:latin typeface="Bookman Old Style" panose="02050604050505020204" pitchFamily="18" charset="0"/>
              </a:rPr>
              <a:t>datore di lavoro assicura la sorveglianza sanitaria eccezionale, a richiesta del lavoratore </a:t>
            </a:r>
            <a:r>
              <a:rPr lang="it-IT" dirty="0" smtClean="0">
                <a:latin typeface="Bookman Old Style" panose="02050604050505020204" pitchFamily="18" charset="0"/>
              </a:rPr>
              <a:t>interessato attraverso </a:t>
            </a:r>
            <a:r>
              <a:rPr lang="it-IT" dirty="0">
                <a:latin typeface="Bookman Old Style" panose="02050604050505020204" pitchFamily="18" charset="0"/>
              </a:rPr>
              <a:t>il </a:t>
            </a:r>
            <a:r>
              <a:rPr lang="it-IT" b="1" u="sng" dirty="0">
                <a:latin typeface="Bookman Old Style" panose="02050604050505020204" pitchFamily="18" charset="0"/>
              </a:rPr>
              <a:t>medico competente </a:t>
            </a:r>
            <a:r>
              <a:rPr lang="it-IT" dirty="0" smtClean="0">
                <a:latin typeface="Bookman Old Style" panose="02050604050505020204" pitchFamily="18" charset="0"/>
              </a:rPr>
              <a:t>ex </a:t>
            </a:r>
            <a:r>
              <a:rPr lang="it-IT" dirty="0">
                <a:latin typeface="Bookman Old Style" panose="02050604050505020204" pitchFamily="18" charset="0"/>
              </a:rPr>
              <a:t>art. 41 del </a:t>
            </a:r>
            <a:r>
              <a:rPr lang="it-IT" dirty="0" err="1">
                <a:latin typeface="Bookman Old Style" panose="02050604050505020204" pitchFamily="18" charset="0"/>
              </a:rPr>
              <a:t>D.Lgs</a:t>
            </a:r>
            <a:r>
              <a:rPr lang="it-IT" dirty="0">
                <a:latin typeface="Bookman Old Style" panose="02050604050505020204" pitchFamily="18" charset="0"/>
              </a:rPr>
              <a:t> </a:t>
            </a:r>
            <a:r>
              <a:rPr lang="it-IT" dirty="0" smtClean="0">
                <a:latin typeface="Bookman Old Style" panose="02050604050505020204" pitchFamily="18" charset="0"/>
              </a:rPr>
              <a:t>81/08</a:t>
            </a:r>
            <a:endParaRPr lang="it-IT" dirty="0">
              <a:latin typeface="Bookman Old Style" panose="02050604050505020204" pitchFamily="18" charset="0"/>
            </a:endParaRPr>
          </a:p>
          <a:p>
            <a:pPr marL="0" indent="0">
              <a:buNone/>
            </a:pPr>
            <a:endParaRPr lang="it-IT" dirty="0" smtClean="0"/>
          </a:p>
          <a:p>
            <a:pPr>
              <a:buFontTx/>
              <a:buChar char="-"/>
            </a:pPr>
            <a:endParaRPr lang="it-IT" dirty="0" smtClean="0"/>
          </a:p>
          <a:p>
            <a:pPr>
              <a:buFontTx/>
              <a:buChar char="-"/>
            </a:pPr>
            <a:endParaRPr lang="it-IT" dirty="0"/>
          </a:p>
        </p:txBody>
      </p:sp>
    </p:spTree>
    <p:extLst>
      <p:ext uri="{BB962C8B-B14F-4D97-AF65-F5344CB8AC3E}">
        <p14:creationId xmlns:p14="http://schemas.microsoft.com/office/powerpoint/2010/main" xmlns="" val="2827629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45789" y="1250185"/>
            <a:ext cx="8911687" cy="1280890"/>
          </a:xfrm>
        </p:spPr>
        <p:txBody>
          <a:bodyPr>
            <a:noAutofit/>
          </a:bodyPr>
          <a:lstStyle/>
          <a:p>
            <a:pPr algn="ctr"/>
            <a:r>
              <a:rPr lang="it-IT" sz="5400" dirty="0" smtClean="0">
                <a:solidFill>
                  <a:schemeClr val="accent1">
                    <a:lumMod val="75000"/>
                  </a:schemeClr>
                </a:solidFill>
                <a:latin typeface="Bookman Old Style" panose="02050604050505020204" pitchFamily="18" charset="0"/>
              </a:rPr>
              <a:t>2- RISPOSTA A EVENTUALI CASI E FOCOLAI DA COVID-19</a:t>
            </a:r>
            <a:br>
              <a:rPr lang="it-IT" sz="5400" dirty="0" smtClean="0">
                <a:solidFill>
                  <a:schemeClr val="accent1">
                    <a:lumMod val="75000"/>
                  </a:schemeClr>
                </a:solidFill>
                <a:latin typeface="Bookman Old Style" panose="02050604050505020204" pitchFamily="18" charset="0"/>
              </a:rPr>
            </a:br>
            <a:r>
              <a:rPr lang="it-IT" sz="5400" dirty="0" smtClean="0">
                <a:solidFill>
                  <a:schemeClr val="accent1">
                    <a:lumMod val="75000"/>
                  </a:schemeClr>
                </a:solidFill>
                <a:latin typeface="Bookman Old Style" panose="02050604050505020204" pitchFamily="18" charset="0"/>
              </a:rPr>
              <a:t/>
            </a:r>
            <a:br>
              <a:rPr lang="it-IT" sz="5400" dirty="0" smtClean="0">
                <a:solidFill>
                  <a:schemeClr val="accent1">
                    <a:lumMod val="75000"/>
                  </a:schemeClr>
                </a:solidFill>
                <a:latin typeface="Bookman Old Style" panose="02050604050505020204" pitchFamily="18" charset="0"/>
              </a:rPr>
            </a:br>
            <a:r>
              <a:rPr lang="it-IT" sz="5400" dirty="0" smtClean="0">
                <a:solidFill>
                  <a:schemeClr val="accent1">
                    <a:lumMod val="75000"/>
                  </a:schemeClr>
                </a:solidFill>
                <a:latin typeface="Bookman Old Style" panose="02050604050505020204" pitchFamily="18" charset="0"/>
              </a:rPr>
              <a:t>GLI SCENARI</a:t>
            </a:r>
            <a:endParaRPr lang="it-IT" sz="5400" dirty="0">
              <a:solidFill>
                <a:schemeClr val="accent1">
                  <a:lumMod val="75000"/>
                </a:schemeClr>
              </a:solidFill>
              <a:latin typeface="Bookman Old Style" panose="02050604050505020204" pitchFamily="18" charset="0"/>
            </a:endParaRPr>
          </a:p>
        </p:txBody>
      </p:sp>
    </p:spTree>
    <p:extLst>
      <p:ext uri="{BB962C8B-B14F-4D97-AF65-F5344CB8AC3E}">
        <p14:creationId xmlns:p14="http://schemas.microsoft.com/office/powerpoint/2010/main" xmlns="" val="4133187291"/>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199</TotalTime>
  <Words>2184</Words>
  <Application>Microsoft Office PowerPoint</Application>
  <PresentationFormat>Personalizzato</PresentationFormat>
  <Paragraphs>134</Paragraphs>
  <Slides>19</Slides>
  <Notes>0</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Filo</vt:lpstr>
      <vt:lpstr>INDICAZIONI OPERATIVE PER LA GESTIONE DI CASI E FOCOLAI DI SARS-COV-2 NELLE SCUOLE E NEI SERVIZI EDUCATIVI DELL’INFANZIA  21 AGOSTO 2020</vt:lpstr>
      <vt:lpstr>Documenti normativi per la ripresa</vt:lpstr>
      <vt:lpstr>Il documento prevede parti fondamentali: </vt:lpstr>
      <vt:lpstr>1- PREPARAZIONE ALLA RIAPERTURA DELLE SCUOLE IN RELAZIONE ALLA RISPOSTA AD EVENTUALI CASI/FOCOLAI DI COVID-19</vt:lpstr>
      <vt:lpstr>AI FINI DELL’IDENTIFICAZIONE PRECOCE DEI CASI SOSPETTI È NECESSARIO PREVEDERE:  - un sistema di monitoraggio dello stato di salute degli alunni e del personale scolastico;  - il coinvolgimento delle famiglie nell’effettuare il controllo della temperatura corporea del bambino/studente a casa ogni giorno prima di recarsi al servizio educativo dell’infanzia o a scuola;  - la misurazione della temperatura corporea al bisogno (es. malore a scuola di uno studente o di un operatore scolastico), da parte del personale scolastico individuato, mediante l’uso di termometri che non prevedono il contatto che andranno preventivamente reperiti;  - la collaborazione dei genitori nel contattare il proprio medico curante (PLS o MMG) per le operatività connesse alla valutazione clinica e all'eventuale prescrizione del tampone naso-faringeo.  </vt:lpstr>
      <vt:lpstr>1) Preparazione alla riapertura delle scuole in relazione alla risposta ad eventuali casi/focolai di COVID-19 </vt:lpstr>
      <vt:lpstr>Diapositiva 7</vt:lpstr>
      <vt:lpstr>Diapositiva 8</vt:lpstr>
      <vt:lpstr>2- RISPOSTA A EVENTUALI CASI E FOCOLAI DA COVID-19  GLI SCENARI</vt:lpstr>
      <vt:lpstr>2) Alunno presenti un aumento della temperatura corporea al di sopra di 37,5°C o un sintomo compatibile con COVID-19, in ambito scolastico</vt:lpstr>
      <vt:lpstr>Diapositiva 11</vt:lpstr>
      <vt:lpstr>2) Alunno presenti un aumento della temperatura corporea al di sopra di 37,5°C o un sintomo compatibile con COVID-19, presso il proprio domicilio</vt:lpstr>
      <vt:lpstr>2) Operatore scolastico presenti un aumento della temperatura corporea al di sopra di 37,5°C o un sintomo compatibile con COVID-19, in ambito scolastico</vt:lpstr>
      <vt:lpstr>2) Operatore scolastico presenti un aumento della temperatura corporea al di sopra di 37.5°C o un sintomo compatibile con COVID-19, al proprio domicilio</vt:lpstr>
      <vt:lpstr>Diapositiva 15</vt:lpstr>
      <vt:lpstr>2) Alunno o operatore scolastico risultano SARS-CoV-2 positivi</vt:lpstr>
      <vt:lpstr>2) Alunno o operatore scolastico contatto stretto di un contatto stretto di un caso</vt:lpstr>
      <vt:lpstr>3- FORMAZIONE, INFORMAZIONE E COMUNICAZIONE PER OPERATORI SANITARI E OPERATORI SCOLASTICI</vt:lpstr>
      <vt:lpstr>3) Formazione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INDICAZIONI OPERATIVE PER LA GESTIONE DI CASI E FOCOLAI DI SARS-COV-2 NELLE SCUOLE E NEI SERVIZI EDUCATIVI DELL’INFANZIA  21 AGOSTO 2020</dc:title>
  <dc:creator>Emanuela Palmieri</dc:creator>
  <cp:lastModifiedBy>PC09</cp:lastModifiedBy>
  <cp:revision>24</cp:revision>
  <dcterms:created xsi:type="dcterms:W3CDTF">2020-08-24T19:34:00Z</dcterms:created>
  <dcterms:modified xsi:type="dcterms:W3CDTF">2020-09-10T07:50:26Z</dcterms:modified>
</cp:coreProperties>
</file>