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slideshow.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74" r:id="rId1"/>
  </p:sldMasterIdLst>
  <p:notesMasterIdLst>
    <p:notesMasterId r:id="rId15"/>
  </p:notesMasterIdLst>
  <p:handoutMasterIdLst>
    <p:handoutMasterId r:id="rId16"/>
  </p:handoutMasterIdLst>
  <p:sldIdLst>
    <p:sldId id="256" r:id="rId2"/>
    <p:sldId id="259" r:id="rId3"/>
    <p:sldId id="337" r:id="rId4"/>
    <p:sldId id="279" r:id="rId5"/>
    <p:sldId id="286" r:id="rId6"/>
    <p:sldId id="262" r:id="rId7"/>
    <p:sldId id="341" r:id="rId8"/>
    <p:sldId id="342" r:id="rId9"/>
    <p:sldId id="343" r:id="rId10"/>
    <p:sldId id="344" r:id="rId11"/>
    <p:sldId id="346" r:id="rId12"/>
    <p:sldId id="347" r:id="rId13"/>
    <p:sldId id="32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3BE563"/>
    <a:srgbClr val="0036A2"/>
    <a:srgbClr val="273D7B"/>
    <a:srgbClr val="6699FF"/>
    <a:srgbClr val="B42423"/>
    <a:srgbClr val="EB461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Stile medio 1 - Colore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8" autoAdjust="0"/>
    <p:restoredTop sz="75144" autoAdjust="0"/>
  </p:normalViewPr>
  <p:slideViewPr>
    <p:cSldViewPr snapToGrid="0" snapToObjects="1">
      <p:cViewPr varScale="1">
        <p:scale>
          <a:sx n="67" d="100"/>
          <a:sy n="67" d="100"/>
        </p:scale>
        <p:origin x="-1434" y="-102"/>
      </p:cViewPr>
      <p:guideLst>
        <p:guide orient="horz" pos="2160"/>
        <p:guide pos="3840"/>
      </p:guideLst>
    </p:cSldViewPr>
  </p:slideViewPr>
  <p:outlineViewPr>
    <p:cViewPr>
      <p:scale>
        <a:sx n="33" d="100"/>
        <a:sy n="33" d="100"/>
      </p:scale>
      <p:origin x="0" y="10338"/>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70" d="100"/>
          <a:sy n="70" d="100"/>
        </p:scale>
        <p:origin x="-3294" y="-90"/>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2D4189B-1571-47C9-A960-5E8DD364C533}" type="datetimeFigureOut">
              <a:rPr lang="it-IT" smtClean="0"/>
              <a:pPr/>
              <a:t>10/09/2020</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A939AC7-DCE6-474D-B88C-FCBFE71E4213}" type="slidenum">
              <a:rPr lang="it-IT" smtClean="0"/>
              <a:pPr/>
              <a:t>‹N›</a:t>
            </a:fld>
            <a:endParaRPr lang="it-IT"/>
          </a:p>
        </p:txBody>
      </p:sp>
    </p:spTree>
    <p:extLst>
      <p:ext uri="{BB962C8B-B14F-4D97-AF65-F5344CB8AC3E}">
        <p14:creationId xmlns:p14="http://schemas.microsoft.com/office/powerpoint/2010/main" xmlns="" val="1479058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A01437-2BFD-2046-93A9-8321990CB4AC}" type="datetimeFigureOut">
              <a:rPr lang="it-IT" smtClean="0"/>
              <a:pPr/>
              <a:t>10/09/2020</a:t>
            </a:fld>
            <a:endParaRPr lang="it-IT"/>
          </a:p>
        </p:txBody>
      </p:sp>
      <p:sp>
        <p:nvSpPr>
          <p:cNvPr id="4" name="Segnaposto immagin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E9C5D2-7DA3-BF49-BBB3-B98BC9E58685}" type="slidenum">
              <a:rPr lang="it-IT" smtClean="0"/>
              <a:pPr/>
              <a:t>‹N›</a:t>
            </a:fld>
            <a:endParaRPr lang="it-IT"/>
          </a:p>
        </p:txBody>
      </p:sp>
    </p:spTree>
    <p:extLst>
      <p:ext uri="{BB962C8B-B14F-4D97-AF65-F5344CB8AC3E}">
        <p14:creationId xmlns:p14="http://schemas.microsoft.com/office/powerpoint/2010/main" xmlns="" val="191193027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36E9C5D2-7DA3-BF49-BBB3-B98BC9E58685}" type="slidenum">
              <a:rPr lang="it-IT" smtClean="0"/>
              <a:pPr/>
              <a:t>1</a:t>
            </a:fld>
            <a:endParaRPr lang="it-IT"/>
          </a:p>
        </p:txBody>
      </p:sp>
    </p:spTree>
    <p:extLst>
      <p:ext uri="{BB962C8B-B14F-4D97-AF65-F5344CB8AC3E}">
        <p14:creationId xmlns:p14="http://schemas.microsoft.com/office/powerpoint/2010/main" xmlns="" val="3447591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55808275-A27E-49E4-829F-FDD441616A39}" type="slidenum">
              <a:rPr lang="en-US" smtClean="0"/>
              <a:pPr/>
              <a:t>4</a:t>
            </a:fld>
            <a:endParaRPr lang="en-US"/>
          </a:p>
        </p:txBody>
      </p:sp>
    </p:spTree>
    <p:extLst>
      <p:ext uri="{BB962C8B-B14F-4D97-AF65-F5344CB8AC3E}">
        <p14:creationId xmlns:p14="http://schemas.microsoft.com/office/powerpoint/2010/main" xmlns="" val="2845405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36E9C5D2-7DA3-BF49-BBB3-B98BC9E58685}" type="slidenum">
              <a:rPr lang="it-IT" smtClean="0"/>
              <a:pPr/>
              <a:t>7</a:t>
            </a:fld>
            <a:endParaRPr lang="it-IT"/>
          </a:p>
        </p:txBody>
      </p:sp>
    </p:spTree>
    <p:extLst>
      <p:ext uri="{BB962C8B-B14F-4D97-AF65-F5344CB8AC3E}">
        <p14:creationId xmlns:p14="http://schemas.microsoft.com/office/powerpoint/2010/main" xmlns="" val="5631132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1"/>
      </p:bgRef>
    </p:bg>
    <p:spTree>
      <p:nvGrpSpPr>
        <p:cNvPr id="1" name=""/>
        <p:cNvGrpSpPr/>
        <p:nvPr/>
      </p:nvGrpSpPr>
      <p:grpSpPr>
        <a:xfrm>
          <a:off x="0" y="0"/>
          <a:ext cx="0" cy="0"/>
          <a:chOff x="0" y="0"/>
          <a:chExt cx="0" cy="0"/>
        </a:xfrm>
      </p:grpSpPr>
      <p:sp>
        <p:nvSpPr>
          <p:cNvPr id="8" name="Titolo 7"/>
          <p:cNvSpPr>
            <a:spLocks noGrp="1"/>
          </p:cNvSpPr>
          <p:nvPr>
            <p:ph type="ctrTitle"/>
          </p:nvPr>
        </p:nvSpPr>
        <p:spPr>
          <a:xfrm>
            <a:off x="3048000" y="3124200"/>
            <a:ext cx="8229600" cy="1894362"/>
          </a:xfrm>
        </p:spPr>
        <p:txBody>
          <a:bodyPr/>
          <a:lstStyle>
            <a:lvl1pPr>
              <a:defRPr b="1"/>
            </a:lvl1pPr>
          </a:lstStyle>
          <a:p>
            <a:r>
              <a:rPr kumimoji="0" lang="it-IT"/>
              <a:t>Fare clic per modificare lo stile del titolo</a:t>
            </a:r>
            <a:endParaRPr kumimoji="0" lang="en-US"/>
          </a:p>
        </p:txBody>
      </p:sp>
      <p:sp>
        <p:nvSpPr>
          <p:cNvPr id="9" name="Sottotitolo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a:t>Fare clic per modificare lo stile del sottotitolo dello schema</a:t>
            </a:r>
            <a:endParaRPr kumimoji="0" lang="en-US"/>
          </a:p>
        </p:txBody>
      </p:sp>
      <p:sp>
        <p:nvSpPr>
          <p:cNvPr id="28" name="Segnaposto data 27"/>
          <p:cNvSpPr>
            <a:spLocks noGrp="1"/>
          </p:cNvSpPr>
          <p:nvPr>
            <p:ph type="dt" sz="half" idx="10"/>
          </p:nvPr>
        </p:nvSpPr>
        <p:spPr bwMode="auto">
          <a:xfrm rot="5400000">
            <a:off x="10733828" y="1110597"/>
            <a:ext cx="2286000" cy="508000"/>
          </a:xfrm>
        </p:spPr>
        <p:txBody>
          <a:bodyPr/>
          <a:lstStyle/>
          <a:p>
            <a:fld id="{B61BEF0D-F0BB-DE4B-95CE-6DB70DBA9567}" type="datetimeFigureOut">
              <a:rPr lang="en-US" smtClean="0"/>
              <a:pPr/>
              <a:t>9/10/2020</a:t>
            </a:fld>
            <a:endParaRPr lang="en-US" dirty="0"/>
          </a:p>
        </p:txBody>
      </p:sp>
      <p:sp>
        <p:nvSpPr>
          <p:cNvPr id="17" name="Segnaposto piè di pagina 16"/>
          <p:cNvSpPr>
            <a:spLocks noGrp="1"/>
          </p:cNvSpPr>
          <p:nvPr>
            <p:ph type="ftr" sz="quarter" idx="11"/>
          </p:nvPr>
        </p:nvSpPr>
        <p:spPr bwMode="auto">
          <a:xfrm rot="5400000">
            <a:off x="10045959" y="4117661"/>
            <a:ext cx="3657600" cy="512064"/>
          </a:xfrm>
        </p:spPr>
        <p:txBody>
          <a:bodyPr/>
          <a:lstStyle/>
          <a:p>
            <a:endParaRPr lang="en-US" dirty="0"/>
          </a:p>
        </p:txBody>
      </p:sp>
      <p:sp>
        <p:nvSpPr>
          <p:cNvPr id="10" name="Rettangolo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ttangolo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tangolo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ttore 1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ttore 1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ttore 1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ttore 1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ttore 1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ttore 1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ttangolo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e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e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e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e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e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egnaposto numero diapositiva 28"/>
          <p:cNvSpPr>
            <a:spLocks noGrp="1"/>
          </p:cNvSpPr>
          <p:nvPr>
            <p:ph type="sldNum" sz="quarter" idx="12"/>
          </p:nvPr>
        </p:nvSpPr>
        <p:spPr bwMode="auto">
          <a:xfrm>
            <a:off x="1767392" y="4928702"/>
            <a:ext cx="812800" cy="517524"/>
          </a:xfrm>
        </p:spPr>
        <p:txBody>
          <a:bodyPr/>
          <a:lstStyle/>
          <a:p>
            <a:fld id="{D57F1E4F-1CFF-5643-939E-217C01CDF565}" type="slidenum">
              <a:rPr lang="en-US" smtClean="0"/>
              <a:pPr/>
              <a:t>‹N›</a:t>
            </a:fld>
            <a:endParaRPr lang="en-U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B61BEF0D-F0BB-DE4B-95CE-6DB70DBA9567}" type="datetimeFigureOut">
              <a:rPr lang="en-US" smtClean="0"/>
              <a:pPr/>
              <a:t>9/10/2020</a:t>
            </a:fld>
            <a:endParaRPr lang="en-US" dirty="0"/>
          </a:p>
        </p:txBody>
      </p:sp>
      <p:sp>
        <p:nvSpPr>
          <p:cNvPr id="5" name="Segnaposto piè di pagina 4"/>
          <p:cNvSpPr>
            <a:spLocks noGrp="1"/>
          </p:cNvSpPr>
          <p:nvPr>
            <p:ph type="ftr" sz="quarter" idx="11"/>
          </p:nvPr>
        </p:nvSpPr>
        <p:spPr/>
        <p:txBody>
          <a:bodyPr/>
          <a:lstStyle/>
          <a:p>
            <a:endParaRPr lang="en-US" dirty="0"/>
          </a:p>
        </p:txBody>
      </p:sp>
      <p:sp>
        <p:nvSpPr>
          <p:cNvPr id="6" name="Segnaposto numero diapositiva 5"/>
          <p:cNvSpPr>
            <a:spLocks noGrp="1"/>
          </p:cNvSpPr>
          <p:nvPr>
            <p:ph type="sldNum" sz="quarter" idx="12"/>
          </p:nvPr>
        </p:nvSpPr>
        <p:spPr/>
        <p:txBody>
          <a:bodyPr/>
          <a:lstStyle/>
          <a:p>
            <a:fld id="{D57F1E4F-1CFF-5643-939E-217C01CDF565}" type="slidenum">
              <a:rPr lang="en-US" smtClean="0"/>
              <a:pPr/>
              <a:t>‹N›</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839200" y="274639"/>
            <a:ext cx="2235200" cy="5851525"/>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609600" y="274639"/>
            <a:ext cx="8026400" cy="5851525"/>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B61BEF0D-F0BB-DE4B-95CE-6DB70DBA9567}" type="datetimeFigureOut">
              <a:rPr lang="en-US" smtClean="0"/>
              <a:pPr/>
              <a:t>9/10/2020</a:t>
            </a:fld>
            <a:endParaRPr lang="en-US" dirty="0"/>
          </a:p>
        </p:txBody>
      </p:sp>
      <p:sp>
        <p:nvSpPr>
          <p:cNvPr id="5" name="Segnaposto piè di pagina 4"/>
          <p:cNvSpPr>
            <a:spLocks noGrp="1"/>
          </p:cNvSpPr>
          <p:nvPr>
            <p:ph type="ftr" sz="quarter" idx="11"/>
          </p:nvPr>
        </p:nvSpPr>
        <p:spPr/>
        <p:txBody>
          <a:bodyPr/>
          <a:lstStyle/>
          <a:p>
            <a:endParaRPr lang="en-US" dirty="0"/>
          </a:p>
        </p:txBody>
      </p:sp>
      <p:sp>
        <p:nvSpPr>
          <p:cNvPr id="6" name="Segnaposto numero diapositiva 5"/>
          <p:cNvSpPr>
            <a:spLocks noGrp="1"/>
          </p:cNvSpPr>
          <p:nvPr>
            <p:ph type="sldNum" sz="quarter" idx="12"/>
          </p:nvPr>
        </p:nvSpPr>
        <p:spPr/>
        <p:txBody>
          <a:bodyPr/>
          <a:lstStyle/>
          <a:p>
            <a:fld id="{D57F1E4F-1CFF-5643-939E-217C01CDF565}" type="slidenum">
              <a:rPr lang="en-US" smtClean="0"/>
              <a:pPr/>
              <a:t>‹N›</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8" name="Segnaposto contenuto 7"/>
          <p:cNvSpPr>
            <a:spLocks noGrp="1"/>
          </p:cNvSpPr>
          <p:nvPr>
            <p:ph sz="quarter" idx="1"/>
          </p:nvPr>
        </p:nvSpPr>
        <p:spPr>
          <a:xfrm>
            <a:off x="609600" y="1600200"/>
            <a:ext cx="9956800" cy="4873752"/>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Segnaposto data 6"/>
          <p:cNvSpPr>
            <a:spLocks noGrp="1"/>
          </p:cNvSpPr>
          <p:nvPr>
            <p:ph type="dt" sz="half" idx="14"/>
          </p:nvPr>
        </p:nvSpPr>
        <p:spPr/>
        <p:txBody>
          <a:bodyPr rtlCol="0"/>
          <a:lstStyle/>
          <a:p>
            <a:fld id="{B61BEF0D-F0BB-DE4B-95CE-6DB70DBA9567}" type="datetimeFigureOut">
              <a:rPr lang="en-US" smtClean="0"/>
              <a:pPr/>
              <a:t>9/10/2020</a:t>
            </a:fld>
            <a:endParaRPr lang="en-US" dirty="0"/>
          </a:p>
        </p:txBody>
      </p:sp>
      <p:sp>
        <p:nvSpPr>
          <p:cNvPr id="9" name="Segnaposto numero diapositiva 8"/>
          <p:cNvSpPr>
            <a:spLocks noGrp="1"/>
          </p:cNvSpPr>
          <p:nvPr>
            <p:ph type="sldNum" sz="quarter" idx="15"/>
          </p:nvPr>
        </p:nvSpPr>
        <p:spPr/>
        <p:txBody>
          <a:bodyPr rtlCol="0"/>
          <a:lstStyle/>
          <a:p>
            <a:fld id="{D57F1E4F-1CFF-5643-939E-217C01CDF565}" type="slidenum">
              <a:rPr lang="en-US" smtClean="0"/>
              <a:pPr/>
              <a:t>‹N›</a:t>
            </a:fld>
            <a:endParaRPr lang="en-US" dirty="0"/>
          </a:p>
        </p:txBody>
      </p:sp>
      <p:sp>
        <p:nvSpPr>
          <p:cNvPr id="10" name="Segnaposto piè di pagina 9"/>
          <p:cNvSpPr>
            <a:spLocks noGrp="1"/>
          </p:cNvSpPr>
          <p:nvPr>
            <p:ph type="ftr" sz="quarter" idx="16"/>
          </p:nvPr>
        </p:nvSpPr>
        <p:spPr/>
        <p:txBody>
          <a:bodyPr rtlCol="0"/>
          <a:lstStyle/>
          <a:p>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3048000" y="2895600"/>
            <a:ext cx="8229600" cy="2053590"/>
          </a:xfrm>
        </p:spPr>
        <p:txBody>
          <a:bodyPr/>
          <a:lstStyle>
            <a:lvl1pPr algn="l">
              <a:buNone/>
              <a:defRPr sz="3000" b="1" cap="small" baseline="0"/>
            </a:lvl1pPr>
          </a:lstStyle>
          <a:p>
            <a:r>
              <a:rPr kumimoji="0" lang="it-IT"/>
              <a:t>Fare clic per modificare lo stile del titolo</a:t>
            </a:r>
            <a:endParaRPr kumimoji="0" lang="en-US"/>
          </a:p>
        </p:txBody>
      </p:sp>
      <p:sp>
        <p:nvSpPr>
          <p:cNvPr id="3" name="Segnaposto testo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a:t>Fare clic per modificare stili del testo dello schema</a:t>
            </a:r>
          </a:p>
        </p:txBody>
      </p:sp>
      <p:sp>
        <p:nvSpPr>
          <p:cNvPr id="4" name="Segnaposto data 3"/>
          <p:cNvSpPr>
            <a:spLocks noGrp="1"/>
          </p:cNvSpPr>
          <p:nvPr>
            <p:ph type="dt" sz="half" idx="10"/>
          </p:nvPr>
        </p:nvSpPr>
        <p:spPr bwMode="auto">
          <a:xfrm rot="5400000">
            <a:off x="10732008" y="1106932"/>
            <a:ext cx="2286000" cy="508000"/>
          </a:xfrm>
        </p:spPr>
        <p:txBody>
          <a:bodyPr/>
          <a:lstStyle/>
          <a:p>
            <a:fld id="{B61BEF0D-F0BB-DE4B-95CE-6DB70DBA9567}" type="datetimeFigureOut">
              <a:rPr lang="en-US" smtClean="0"/>
              <a:pPr/>
              <a:t>9/10/2020</a:t>
            </a:fld>
            <a:endParaRPr lang="en-US" dirty="0"/>
          </a:p>
        </p:txBody>
      </p:sp>
      <p:sp>
        <p:nvSpPr>
          <p:cNvPr id="5" name="Segnaposto piè di pagina 4"/>
          <p:cNvSpPr>
            <a:spLocks noGrp="1"/>
          </p:cNvSpPr>
          <p:nvPr>
            <p:ph type="ftr" sz="quarter" idx="11"/>
          </p:nvPr>
        </p:nvSpPr>
        <p:spPr bwMode="auto">
          <a:xfrm rot="5400000">
            <a:off x="10046208" y="4114800"/>
            <a:ext cx="3657600" cy="512064"/>
          </a:xfrm>
        </p:spPr>
        <p:txBody>
          <a:bodyPr/>
          <a:lstStyle/>
          <a:p>
            <a:endParaRPr lang="en-US" dirty="0"/>
          </a:p>
        </p:txBody>
      </p:sp>
      <p:sp>
        <p:nvSpPr>
          <p:cNvPr id="9" name="Rettangolo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tangolo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ttangolo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ttore 1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ttore 1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ttore 1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ttore 1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ttore 1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ttangolo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e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e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e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e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e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ttore 1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egnaposto numero diapositiva 5"/>
          <p:cNvSpPr>
            <a:spLocks noGrp="1"/>
          </p:cNvSpPr>
          <p:nvPr>
            <p:ph type="sldNum" sz="quarter" idx="12"/>
          </p:nvPr>
        </p:nvSpPr>
        <p:spPr bwMode="auto">
          <a:xfrm>
            <a:off x="1787488" y="4928702"/>
            <a:ext cx="812800" cy="517524"/>
          </a:xfrm>
        </p:spPr>
        <p:txBody>
          <a:bodyPr/>
          <a:lstStyle/>
          <a:p>
            <a:fld id="{D57F1E4F-1CFF-5643-939E-217C01CDF565}" type="slidenum">
              <a:rPr lang="en-US" smtClean="0"/>
              <a:pPr/>
              <a:t>‹N›</a:t>
            </a:fld>
            <a:endParaRPr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5" name="Segnaposto data 4"/>
          <p:cNvSpPr>
            <a:spLocks noGrp="1"/>
          </p:cNvSpPr>
          <p:nvPr>
            <p:ph type="dt" sz="half" idx="10"/>
          </p:nvPr>
        </p:nvSpPr>
        <p:spPr/>
        <p:txBody>
          <a:bodyPr/>
          <a:lstStyle/>
          <a:p>
            <a:fld id="{B61BEF0D-F0BB-DE4B-95CE-6DB70DBA9567}" type="datetimeFigureOut">
              <a:rPr lang="en-US" smtClean="0"/>
              <a:pPr/>
              <a:t>9/10/2020</a:t>
            </a:fld>
            <a:endParaRPr lang="en-US" dirty="0"/>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D57F1E4F-1CFF-5643-939E-217C01CDF565}" type="slidenum">
              <a:rPr lang="en-US" smtClean="0"/>
              <a:pPr/>
              <a:t>‹N›</a:t>
            </a:fld>
            <a:endParaRPr lang="en-US" dirty="0"/>
          </a:p>
        </p:txBody>
      </p:sp>
      <p:sp>
        <p:nvSpPr>
          <p:cNvPr id="9" name="Segnaposto contenuto 8"/>
          <p:cNvSpPr>
            <a:spLocks noGrp="1"/>
          </p:cNvSpPr>
          <p:nvPr>
            <p:ph sz="quarter" idx="1"/>
          </p:nvPr>
        </p:nvSpPr>
        <p:spPr>
          <a:xfrm>
            <a:off x="609600" y="1600200"/>
            <a:ext cx="4876800" cy="45720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11" name="Segnaposto contenuto 10"/>
          <p:cNvSpPr>
            <a:spLocks noGrp="1"/>
          </p:cNvSpPr>
          <p:nvPr>
            <p:ph sz="quarter" idx="2"/>
          </p:nvPr>
        </p:nvSpPr>
        <p:spPr>
          <a:xfrm>
            <a:off x="5693664" y="1600200"/>
            <a:ext cx="4876800" cy="45720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3050"/>
            <a:ext cx="10058400" cy="1143000"/>
          </a:xfrm>
        </p:spPr>
        <p:txBody>
          <a:bodyPr anchor="b"/>
          <a:lstStyle>
            <a:lvl1pPr>
              <a:defRPr/>
            </a:lvl1pPr>
          </a:lstStyle>
          <a:p>
            <a:r>
              <a:rPr kumimoji="0" lang="it-IT"/>
              <a:t>Fare clic per modificare lo stile del titolo</a:t>
            </a:r>
            <a:endParaRPr kumimoji="0" lang="en-US"/>
          </a:p>
        </p:txBody>
      </p:sp>
      <p:sp>
        <p:nvSpPr>
          <p:cNvPr id="7" name="Segnaposto data 6"/>
          <p:cNvSpPr>
            <a:spLocks noGrp="1"/>
          </p:cNvSpPr>
          <p:nvPr>
            <p:ph type="dt" sz="half" idx="10"/>
          </p:nvPr>
        </p:nvSpPr>
        <p:spPr/>
        <p:txBody>
          <a:bodyPr/>
          <a:lstStyle/>
          <a:p>
            <a:fld id="{B61BEF0D-F0BB-DE4B-95CE-6DB70DBA9567}" type="datetimeFigureOut">
              <a:rPr lang="en-US" smtClean="0"/>
              <a:pPr/>
              <a:t>9/10/2020</a:t>
            </a:fld>
            <a:endParaRPr lang="en-US" dirty="0"/>
          </a:p>
        </p:txBody>
      </p:sp>
      <p:sp>
        <p:nvSpPr>
          <p:cNvPr id="8" name="Segnaposto piè di pagina 7"/>
          <p:cNvSpPr>
            <a:spLocks noGrp="1"/>
          </p:cNvSpPr>
          <p:nvPr>
            <p:ph type="ftr" sz="quarter" idx="11"/>
          </p:nvPr>
        </p:nvSpPr>
        <p:spPr/>
        <p:txBody>
          <a:bodyPr/>
          <a:lstStyle/>
          <a:p>
            <a:endParaRPr lang="en-US" dirty="0"/>
          </a:p>
        </p:txBody>
      </p:sp>
      <p:sp>
        <p:nvSpPr>
          <p:cNvPr id="9" name="Segnaposto numero diapositiva 8"/>
          <p:cNvSpPr>
            <a:spLocks noGrp="1"/>
          </p:cNvSpPr>
          <p:nvPr>
            <p:ph type="sldNum" sz="quarter" idx="12"/>
          </p:nvPr>
        </p:nvSpPr>
        <p:spPr/>
        <p:txBody>
          <a:bodyPr/>
          <a:lstStyle/>
          <a:p>
            <a:fld id="{D57F1E4F-1CFF-5643-939E-217C01CDF565}" type="slidenum">
              <a:rPr lang="en-US" smtClean="0"/>
              <a:pPr/>
              <a:t>‹N›</a:t>
            </a:fld>
            <a:endParaRPr lang="en-US" dirty="0"/>
          </a:p>
        </p:txBody>
      </p:sp>
      <p:sp>
        <p:nvSpPr>
          <p:cNvPr id="11" name="Segnaposto contenuto 10"/>
          <p:cNvSpPr>
            <a:spLocks noGrp="1"/>
          </p:cNvSpPr>
          <p:nvPr>
            <p:ph sz="quarter" idx="2"/>
          </p:nvPr>
        </p:nvSpPr>
        <p:spPr>
          <a:xfrm>
            <a:off x="609600" y="2362200"/>
            <a:ext cx="4876800" cy="38862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13" name="Segnaposto contenuto 12"/>
          <p:cNvSpPr>
            <a:spLocks noGrp="1"/>
          </p:cNvSpPr>
          <p:nvPr>
            <p:ph sz="quarter" idx="4"/>
          </p:nvPr>
        </p:nvSpPr>
        <p:spPr>
          <a:xfrm>
            <a:off x="5829300" y="2362200"/>
            <a:ext cx="4876800" cy="38862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12" name="Segnaposto testo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it-IT"/>
              <a:t>Fare clic per modificare stili del testo dello schema</a:t>
            </a:r>
          </a:p>
        </p:txBody>
      </p:sp>
      <p:sp>
        <p:nvSpPr>
          <p:cNvPr id="14" name="Segnaposto testo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it-IT"/>
              <a:t>Fare clic per modificare stili del testo dello schema</a:t>
            </a:r>
          </a:p>
        </p:txBody>
      </p:sp>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6" name="Segnaposto data 5"/>
          <p:cNvSpPr>
            <a:spLocks noGrp="1"/>
          </p:cNvSpPr>
          <p:nvPr>
            <p:ph type="dt" sz="half" idx="10"/>
          </p:nvPr>
        </p:nvSpPr>
        <p:spPr/>
        <p:txBody>
          <a:bodyPr rtlCol="0"/>
          <a:lstStyle/>
          <a:p>
            <a:fld id="{B61BEF0D-F0BB-DE4B-95CE-6DB70DBA9567}" type="datetimeFigureOut">
              <a:rPr lang="en-US" smtClean="0"/>
              <a:pPr/>
              <a:t>9/10/2020</a:t>
            </a:fld>
            <a:endParaRPr lang="en-US" dirty="0"/>
          </a:p>
        </p:txBody>
      </p:sp>
      <p:sp>
        <p:nvSpPr>
          <p:cNvPr id="7" name="Segnaposto numero diapositiva 6"/>
          <p:cNvSpPr>
            <a:spLocks noGrp="1"/>
          </p:cNvSpPr>
          <p:nvPr>
            <p:ph type="sldNum" sz="quarter" idx="11"/>
          </p:nvPr>
        </p:nvSpPr>
        <p:spPr/>
        <p:txBody>
          <a:bodyPr rtlCol="0"/>
          <a:lstStyle/>
          <a:p>
            <a:fld id="{D57F1E4F-1CFF-5643-939E-217C01CDF565}" type="slidenum">
              <a:rPr lang="en-US" smtClean="0"/>
              <a:pPr/>
              <a:t>‹N›</a:t>
            </a:fld>
            <a:endParaRPr lang="en-US" dirty="0"/>
          </a:p>
        </p:txBody>
      </p:sp>
      <p:sp>
        <p:nvSpPr>
          <p:cNvPr id="8" name="Segnaposto piè di pagina 7"/>
          <p:cNvSpPr>
            <a:spLocks noGrp="1"/>
          </p:cNvSpPr>
          <p:nvPr>
            <p:ph type="ftr" sz="quarter" idx="12"/>
          </p:nvPr>
        </p:nvSpPr>
        <p:spPr/>
        <p:txBody>
          <a:bodyPr rtlCol="0"/>
          <a:lstStyle/>
          <a:p>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61BEF0D-F0BB-DE4B-95CE-6DB70DBA9567}" type="datetimeFigureOut">
              <a:rPr lang="en-US" smtClean="0"/>
              <a:pPr/>
              <a:t>9/10/2020</a:t>
            </a:fld>
            <a:endParaRPr lang="en-US" dirty="0"/>
          </a:p>
        </p:txBody>
      </p:sp>
      <p:sp>
        <p:nvSpPr>
          <p:cNvPr id="3" name="Segnaposto piè di pagina 2"/>
          <p:cNvSpPr>
            <a:spLocks noGrp="1"/>
          </p:cNvSpPr>
          <p:nvPr>
            <p:ph type="ftr" sz="quarter" idx="11"/>
          </p:nvPr>
        </p:nvSpPr>
        <p:spPr/>
        <p:txBody>
          <a:bodyPr/>
          <a:lstStyle/>
          <a:p>
            <a:endParaRPr lang="en-US" dirty="0"/>
          </a:p>
        </p:txBody>
      </p:sp>
      <p:sp>
        <p:nvSpPr>
          <p:cNvPr id="4" name="Segnaposto numero diapositiva 3"/>
          <p:cNvSpPr>
            <a:spLocks noGrp="1"/>
          </p:cNvSpPr>
          <p:nvPr>
            <p:ph type="sldNum" sz="quarter" idx="12"/>
          </p:nvPr>
        </p:nvSpPr>
        <p:spPr/>
        <p:txBody>
          <a:bodyPr/>
          <a:lstStyle/>
          <a:p>
            <a:fld id="{D57F1E4F-1CFF-5643-939E-217C01CDF565}" type="slidenum">
              <a:rPr lang="en-US" smtClean="0"/>
              <a:pPr/>
              <a:t>‹N›</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olo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it-IT"/>
              <a:t>Fare clic per modificare lo stile del titolo</a:t>
            </a:r>
            <a:endParaRPr kumimoji="0" lang="en-US"/>
          </a:p>
        </p:txBody>
      </p:sp>
      <p:sp>
        <p:nvSpPr>
          <p:cNvPr id="3" name="Segnaposto testo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it-IT"/>
              <a:t>Fare clic per modificare stili del testo dello schema</a:t>
            </a:r>
          </a:p>
        </p:txBody>
      </p:sp>
      <p:sp>
        <p:nvSpPr>
          <p:cNvPr id="8" name="Connettore 1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ttore 1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ttore 1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ttangolo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ttore 1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e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Segnaposto contenuto 17"/>
          <p:cNvSpPr>
            <a:spLocks noGrp="1"/>
          </p:cNvSpPr>
          <p:nvPr>
            <p:ph sz="quarter" idx="1"/>
          </p:nvPr>
        </p:nvSpPr>
        <p:spPr>
          <a:xfrm>
            <a:off x="406400" y="274320"/>
            <a:ext cx="7518400" cy="6327648"/>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21" name="Segnaposto data 20"/>
          <p:cNvSpPr>
            <a:spLocks noGrp="1"/>
          </p:cNvSpPr>
          <p:nvPr>
            <p:ph type="dt" sz="half" idx="14"/>
          </p:nvPr>
        </p:nvSpPr>
        <p:spPr/>
        <p:txBody>
          <a:bodyPr rtlCol="0"/>
          <a:lstStyle/>
          <a:p>
            <a:fld id="{B61BEF0D-F0BB-DE4B-95CE-6DB70DBA9567}" type="datetimeFigureOut">
              <a:rPr lang="en-US" smtClean="0"/>
              <a:pPr/>
              <a:t>9/10/2020</a:t>
            </a:fld>
            <a:endParaRPr lang="en-US" dirty="0"/>
          </a:p>
        </p:txBody>
      </p:sp>
      <p:sp>
        <p:nvSpPr>
          <p:cNvPr id="22" name="Segnaposto numero diapositiva 21"/>
          <p:cNvSpPr>
            <a:spLocks noGrp="1"/>
          </p:cNvSpPr>
          <p:nvPr>
            <p:ph type="sldNum" sz="quarter" idx="15"/>
          </p:nvPr>
        </p:nvSpPr>
        <p:spPr/>
        <p:txBody>
          <a:bodyPr rtlCol="0"/>
          <a:lstStyle/>
          <a:p>
            <a:fld id="{D57F1E4F-1CFF-5643-939E-217C01CDF565}" type="slidenum">
              <a:rPr lang="en-US" smtClean="0"/>
              <a:pPr/>
              <a:t>‹N›</a:t>
            </a:fld>
            <a:endParaRPr lang="en-US" dirty="0"/>
          </a:p>
        </p:txBody>
      </p:sp>
      <p:sp>
        <p:nvSpPr>
          <p:cNvPr id="23" name="Segnaposto piè di pagina 22"/>
          <p:cNvSpPr>
            <a:spLocks noGrp="1"/>
          </p:cNvSpPr>
          <p:nvPr>
            <p:ph type="ftr" sz="quarter" idx="16"/>
          </p:nvPr>
        </p:nvSpPr>
        <p:spPr/>
        <p:txBody>
          <a:bodyPr rtlCol="0"/>
          <a:lstStyle/>
          <a:p>
            <a:endParaRPr lang="en-US"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9" name="Connettore 1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e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olo 1"/>
          <p:cNvSpPr>
            <a:spLocks noGrp="1"/>
          </p:cNvSpPr>
          <p:nvPr>
            <p:ph type="title"/>
          </p:nvPr>
        </p:nvSpPr>
        <p:spPr>
          <a:xfrm rot="5400000">
            <a:off x="5518404" y="3124200"/>
            <a:ext cx="6309360" cy="609600"/>
          </a:xfrm>
        </p:spPr>
        <p:txBody>
          <a:bodyPr anchor="b"/>
          <a:lstStyle>
            <a:lvl1pPr algn="l">
              <a:buNone/>
              <a:defRPr sz="2000" b="1"/>
            </a:lvl1pPr>
          </a:lstStyle>
          <a:p>
            <a:r>
              <a:rPr kumimoji="0" lang="it-IT"/>
              <a:t>Fare clic per modificare lo stile del titolo</a:t>
            </a:r>
            <a:endParaRPr kumimoji="0" lang="en-US"/>
          </a:p>
        </p:txBody>
      </p:sp>
      <p:sp>
        <p:nvSpPr>
          <p:cNvPr id="3" name="Segnaposto immagine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it-IT"/>
              <a:t>Fare clic sull'icona per inserire un'immagine</a:t>
            </a:r>
            <a:endParaRPr kumimoji="0" lang="en-US" dirty="0"/>
          </a:p>
        </p:txBody>
      </p:sp>
      <p:sp>
        <p:nvSpPr>
          <p:cNvPr id="4" name="Segnaposto testo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it-IT"/>
              <a:t>Fare clic per modificare stili del testo dello schema</a:t>
            </a:r>
          </a:p>
        </p:txBody>
      </p:sp>
      <p:sp>
        <p:nvSpPr>
          <p:cNvPr id="10" name="Connettore 1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ttangolo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ttore 1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ttore 1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ttore 1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egnaposto data 16"/>
          <p:cNvSpPr>
            <a:spLocks noGrp="1"/>
          </p:cNvSpPr>
          <p:nvPr>
            <p:ph type="dt" sz="half" idx="10"/>
          </p:nvPr>
        </p:nvSpPr>
        <p:spPr/>
        <p:txBody>
          <a:bodyPr rtlCol="0"/>
          <a:lstStyle/>
          <a:p>
            <a:fld id="{B61BEF0D-F0BB-DE4B-95CE-6DB70DBA9567}" type="datetimeFigureOut">
              <a:rPr lang="en-US" smtClean="0"/>
              <a:pPr/>
              <a:t>9/10/2020</a:t>
            </a:fld>
            <a:endParaRPr lang="en-US" dirty="0"/>
          </a:p>
        </p:txBody>
      </p:sp>
      <p:sp>
        <p:nvSpPr>
          <p:cNvPr id="18" name="Segnaposto numero diapositiva 17"/>
          <p:cNvSpPr>
            <a:spLocks noGrp="1"/>
          </p:cNvSpPr>
          <p:nvPr>
            <p:ph type="sldNum" sz="quarter" idx="11"/>
          </p:nvPr>
        </p:nvSpPr>
        <p:spPr/>
        <p:txBody>
          <a:bodyPr rtlCol="0"/>
          <a:lstStyle/>
          <a:p>
            <a:fld id="{D57F1E4F-1CFF-5643-939E-217C01CDF565}" type="slidenum">
              <a:rPr lang="en-US" smtClean="0"/>
              <a:pPr/>
              <a:t>‹N›</a:t>
            </a:fld>
            <a:endParaRPr lang="en-US" dirty="0"/>
          </a:p>
        </p:txBody>
      </p:sp>
      <p:sp>
        <p:nvSpPr>
          <p:cNvPr id="21" name="Segnaposto piè di pagina 20"/>
          <p:cNvSpPr>
            <a:spLocks noGrp="1"/>
          </p:cNvSpPr>
          <p:nvPr>
            <p:ph type="ftr" sz="quarter" idx="12"/>
          </p:nvPr>
        </p:nvSpPr>
        <p:spPr/>
        <p:txBody>
          <a:bodyPr rtlCol="0"/>
          <a:lstStyle/>
          <a:p>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ttore 1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egnaposto titolo 21"/>
          <p:cNvSpPr>
            <a:spLocks noGrp="1"/>
          </p:cNvSpPr>
          <p:nvPr>
            <p:ph type="title"/>
          </p:nvPr>
        </p:nvSpPr>
        <p:spPr>
          <a:xfrm>
            <a:off x="609600" y="274638"/>
            <a:ext cx="9956800" cy="1143000"/>
          </a:xfrm>
          <a:prstGeom prst="rect">
            <a:avLst/>
          </a:prstGeom>
        </p:spPr>
        <p:txBody>
          <a:bodyPr vert="horz" anchor="b">
            <a:normAutofit/>
          </a:bodyPr>
          <a:lstStyle/>
          <a:p>
            <a:r>
              <a:rPr kumimoji="0" lang="it-IT"/>
              <a:t>Fare clic per modificare lo stile del titolo</a:t>
            </a:r>
            <a:endParaRPr kumimoji="0" lang="en-US"/>
          </a:p>
        </p:txBody>
      </p:sp>
      <p:sp>
        <p:nvSpPr>
          <p:cNvPr id="13" name="Segnaposto testo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14" name="Segnaposto data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B61BEF0D-F0BB-DE4B-95CE-6DB70DBA9567}" type="datetimeFigureOut">
              <a:rPr lang="en-US" smtClean="0"/>
              <a:pPr/>
              <a:t>9/10/2020</a:t>
            </a:fld>
            <a:endParaRPr lang="en-US" dirty="0"/>
          </a:p>
        </p:txBody>
      </p:sp>
      <p:sp>
        <p:nvSpPr>
          <p:cNvPr id="3" name="Segnaposto piè di pagina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en-US" dirty="0"/>
          </a:p>
        </p:txBody>
      </p:sp>
      <p:sp>
        <p:nvSpPr>
          <p:cNvPr id="7" name="Connettore 1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ttore 1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ttangolo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ttore 1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e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egnaposto numero diapositiva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D57F1E4F-1CFF-5643-939E-217C01CDF565}" type="slidenum">
              <a:rPr lang="en-US" smtClean="0"/>
              <a:pPr/>
              <a:t>‹N›</a:t>
            </a:fld>
            <a:endParaRPr lang="en-US" dirty="0"/>
          </a:p>
        </p:txBody>
      </p:sp>
    </p:spTree>
  </p:cSld>
  <p:clrMap bg1="lt1" tx1="dk1" bg2="lt2" tx2="dk2" accent1="accent1" accent2="accent2" accent3="accent3" accent4="accent4" accent5="accent5" accent6="accent6" hlink="hlink" folHlink="folHlink"/>
  <p:sldLayoutIdLst>
    <p:sldLayoutId id="2147483975" r:id="rId1"/>
    <p:sldLayoutId id="2147483976" r:id="rId2"/>
    <p:sldLayoutId id="2147483977" r:id="rId3"/>
    <p:sldLayoutId id="2147483978" r:id="rId4"/>
    <p:sldLayoutId id="2147483979" r:id="rId5"/>
    <p:sldLayoutId id="2147483980" r:id="rId6"/>
    <p:sldLayoutId id="2147483981" r:id="rId7"/>
    <p:sldLayoutId id="2147483982" r:id="rId8"/>
    <p:sldLayoutId id="2147483983" r:id="rId9"/>
    <p:sldLayoutId id="2147483984" r:id="rId10"/>
    <p:sldLayoutId id="2147483985" r:id="rId11"/>
  </p:sldLayoutIdLst>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3013232" y="798990"/>
            <a:ext cx="8574622" cy="3694385"/>
          </a:xfrm>
        </p:spPr>
        <p:style>
          <a:lnRef idx="1">
            <a:schemeClr val="accent1"/>
          </a:lnRef>
          <a:fillRef idx="2">
            <a:schemeClr val="accent1"/>
          </a:fillRef>
          <a:effectRef idx="1">
            <a:schemeClr val="accent1"/>
          </a:effectRef>
          <a:fontRef idx="minor">
            <a:schemeClr val="dk1"/>
          </a:fontRef>
        </p:style>
        <p:txBody>
          <a:bodyPr>
            <a:normAutofit fontScale="90000"/>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it-IT" sz="3600" cap="none" spc="50" dirty="0" smtClean="0">
                <a:ln w="11430"/>
                <a:gradFill>
                  <a:gsLst>
                    <a:gs pos="25000">
                      <a:schemeClr val="accent2">
                        <a:satMod val="155000"/>
                      </a:schemeClr>
                    </a:gs>
                    <a:gs pos="100000">
                      <a:schemeClr val="accent2">
                        <a:shade val="45000"/>
                        <a:satMod val="165000"/>
                      </a:schemeClr>
                    </a:gs>
                  </a:gsLst>
                  <a:lin ang="5400000"/>
                </a:gradFill>
                <a:latin typeface="Bookman Old Style" panose="02050604050505020204" pitchFamily="18" charset="0"/>
              </a:rPr>
              <a:t>Protocollo d’intesa per garantire l’avvio dell’anno scolastico nel rispetto delle regole di sicurezza per il contenimento della diffusione di COVID-19</a:t>
            </a:r>
            <a:br>
              <a:rPr lang="it-IT" sz="3600" cap="none" spc="50" dirty="0" smtClean="0">
                <a:ln w="11430"/>
                <a:gradFill>
                  <a:gsLst>
                    <a:gs pos="25000">
                      <a:schemeClr val="accent2">
                        <a:satMod val="155000"/>
                      </a:schemeClr>
                    </a:gs>
                    <a:gs pos="100000">
                      <a:schemeClr val="accent2">
                        <a:shade val="45000"/>
                        <a:satMod val="165000"/>
                      </a:schemeClr>
                    </a:gs>
                  </a:gsLst>
                  <a:lin ang="5400000"/>
                </a:gradFill>
                <a:latin typeface="Bookman Old Style" panose="02050604050505020204" pitchFamily="18" charset="0"/>
              </a:rPr>
            </a:br>
            <a:r>
              <a:rPr lang="it-IT" sz="3600" cap="none" spc="50" dirty="0" smtClean="0">
                <a:ln w="11430"/>
                <a:gradFill>
                  <a:gsLst>
                    <a:gs pos="25000">
                      <a:schemeClr val="accent2">
                        <a:satMod val="155000"/>
                      </a:schemeClr>
                    </a:gs>
                    <a:gs pos="100000">
                      <a:schemeClr val="accent2">
                        <a:shade val="45000"/>
                        <a:satMod val="165000"/>
                      </a:schemeClr>
                    </a:gs>
                  </a:gsLst>
                  <a:lin ang="5400000"/>
                </a:gradFill>
                <a:latin typeface="Bookman Old Style" panose="02050604050505020204" pitchFamily="18" charset="0"/>
              </a:rPr>
              <a:t/>
            </a:r>
            <a:br>
              <a:rPr lang="it-IT" sz="3600" cap="none" spc="50" dirty="0" smtClean="0">
                <a:ln w="11430"/>
                <a:gradFill>
                  <a:gsLst>
                    <a:gs pos="25000">
                      <a:schemeClr val="accent2">
                        <a:satMod val="155000"/>
                      </a:schemeClr>
                    </a:gs>
                    <a:gs pos="100000">
                      <a:schemeClr val="accent2">
                        <a:shade val="45000"/>
                        <a:satMod val="165000"/>
                      </a:schemeClr>
                    </a:gs>
                  </a:gsLst>
                  <a:lin ang="5400000"/>
                </a:gradFill>
                <a:latin typeface="Bookman Old Style" panose="02050604050505020204" pitchFamily="18" charset="0"/>
              </a:rPr>
            </a:br>
            <a:r>
              <a:rPr lang="it-IT" sz="3600" cap="none" spc="50" dirty="0" smtClean="0">
                <a:ln w="11430"/>
                <a:gradFill>
                  <a:gsLst>
                    <a:gs pos="25000">
                      <a:schemeClr val="accent2">
                        <a:satMod val="155000"/>
                      </a:schemeClr>
                    </a:gs>
                    <a:gs pos="100000">
                      <a:schemeClr val="accent2">
                        <a:shade val="45000"/>
                        <a:satMod val="165000"/>
                      </a:schemeClr>
                    </a:gs>
                  </a:gsLst>
                  <a:lin ang="5400000"/>
                </a:gradFill>
                <a:latin typeface="Bookman Old Style" panose="02050604050505020204" pitchFamily="18" charset="0"/>
              </a:rPr>
              <a:t>6 agosto 2020</a:t>
            </a:r>
            <a:endParaRPr lang="it-IT" sz="3600" i="1" cap="none" spc="50" dirty="0">
              <a:ln w="11430"/>
              <a:gradFill>
                <a:gsLst>
                  <a:gs pos="25000">
                    <a:schemeClr val="accent2">
                      <a:satMod val="155000"/>
                    </a:schemeClr>
                  </a:gs>
                  <a:gs pos="100000">
                    <a:schemeClr val="accent2">
                      <a:shade val="45000"/>
                      <a:satMod val="165000"/>
                    </a:schemeClr>
                  </a:gs>
                </a:gsLst>
                <a:lin ang="5400000"/>
              </a:gradFill>
              <a:latin typeface="Bookman Old Style" panose="02050604050505020204" pitchFamily="18" charset="0"/>
            </a:endParaRPr>
          </a:p>
        </p:txBody>
      </p:sp>
      <p:pic>
        <p:nvPicPr>
          <p:cNvPr id="2056" name="Picture 8" descr="http://milliweb.fr/img/team.pn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327651" y="4777460"/>
            <a:ext cx="2682532" cy="1935848"/>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362136984"/>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http://londonstudentrent.co.uk/images/post-it-pink.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5949773" y="1091271"/>
            <a:ext cx="4595786" cy="2736304"/>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Picture 2" descr="http://londonstudentrent.co.uk/images/post-it-pink.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84727" y="1111192"/>
            <a:ext cx="4950691" cy="2736304"/>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descr="http://londonstudentrent.co.uk/images/post-it-pink.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347355" y="3847496"/>
            <a:ext cx="6974609" cy="2879341"/>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AutoShape 6"/>
          <p:cNvSpPr>
            <a:spLocks noGrp="1" noChangeArrowheads="1"/>
          </p:cNvSpPr>
          <p:nvPr>
            <p:ph type="title"/>
          </p:nvPr>
        </p:nvSpPr>
        <p:spPr>
          <a:xfrm>
            <a:off x="360098" y="272642"/>
            <a:ext cx="11410950" cy="571500"/>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it-IT" sz="3200" b="1" dirty="0" smtClean="0">
                <a:solidFill>
                  <a:schemeClr val="accent1">
                    <a:lumMod val="75000"/>
                  </a:schemeClr>
                </a:solidFill>
              </a:rPr>
              <a:t>DISPOSIZIONI RELATIVE AGLI SPAZI COMUNI</a:t>
            </a:r>
            <a:endParaRPr lang="it-IT" sz="3200" b="1" dirty="0">
              <a:solidFill>
                <a:schemeClr val="accent1">
                  <a:lumMod val="75000"/>
                </a:schemeClr>
              </a:solidFill>
            </a:endParaRPr>
          </a:p>
        </p:txBody>
      </p:sp>
      <p:sp>
        <p:nvSpPr>
          <p:cNvPr id="2" name="Rettangolo 1"/>
          <p:cNvSpPr/>
          <p:nvPr/>
        </p:nvSpPr>
        <p:spPr>
          <a:xfrm>
            <a:off x="572484" y="1674593"/>
            <a:ext cx="4076832" cy="1569660"/>
          </a:xfrm>
          <a:prstGeom prst="rect">
            <a:avLst/>
          </a:prstGeom>
        </p:spPr>
        <p:txBody>
          <a:bodyPr wrap="square">
            <a:spAutoFit/>
          </a:bodyPr>
          <a:lstStyle/>
          <a:p>
            <a:pPr algn="ctr"/>
            <a:r>
              <a:rPr lang="it-IT" sz="1600" dirty="0"/>
              <a:t>L’accesso agli spazi comuni deve essere contingentato, con la previsione di una ventilazione adeguata dei locali, per un tempo limitato allo stretto necessario e con il mantenimento della distanza di sicurezza.</a:t>
            </a:r>
          </a:p>
        </p:txBody>
      </p:sp>
      <p:sp>
        <p:nvSpPr>
          <p:cNvPr id="16" name="Rettangolo 15"/>
          <p:cNvSpPr/>
          <p:nvPr/>
        </p:nvSpPr>
        <p:spPr>
          <a:xfrm>
            <a:off x="6220081" y="1616571"/>
            <a:ext cx="4055170" cy="1569660"/>
          </a:xfrm>
          <a:prstGeom prst="rect">
            <a:avLst/>
          </a:prstGeom>
        </p:spPr>
        <p:txBody>
          <a:bodyPr wrap="square">
            <a:spAutoFit/>
          </a:bodyPr>
          <a:lstStyle/>
          <a:p>
            <a:pPr algn="ctr"/>
            <a:r>
              <a:rPr lang="it-IT" sz="1600" dirty="0">
                <a:latin typeface="Bookman Old Style" panose="02050604050505020204" pitchFamily="18" charset="0"/>
              </a:rPr>
              <a:t>L’utilizzo delle aule dedicate al personale docente (cd aule professori) è consentito nel rispetto del distanziamento fisico e delle eventuali altre disposizioni dettate dall’autorità sanitaria locale. </a:t>
            </a:r>
          </a:p>
        </p:txBody>
      </p:sp>
      <p:sp>
        <p:nvSpPr>
          <p:cNvPr id="17" name="Rettangolo 16"/>
          <p:cNvSpPr/>
          <p:nvPr/>
        </p:nvSpPr>
        <p:spPr>
          <a:xfrm>
            <a:off x="1786659" y="4494302"/>
            <a:ext cx="6096000" cy="1600438"/>
          </a:xfrm>
          <a:prstGeom prst="rect">
            <a:avLst/>
          </a:prstGeom>
        </p:spPr>
        <p:txBody>
          <a:bodyPr>
            <a:spAutoFit/>
          </a:bodyPr>
          <a:lstStyle/>
          <a:p>
            <a:pPr algn="ctr"/>
            <a:r>
              <a:rPr lang="it-IT" sz="1400" dirty="0">
                <a:latin typeface="Bookman Old Style" panose="02050604050505020204" pitchFamily="18" charset="0"/>
              </a:rPr>
              <a:t>L</a:t>
            </a:r>
            <a:r>
              <a:rPr lang="it-IT" sz="1400" dirty="0" smtClean="0">
                <a:latin typeface="Bookman Old Style" panose="02050604050505020204" pitchFamily="18" charset="0"/>
              </a:rPr>
              <a:t>’utilizzo </a:t>
            </a:r>
            <a:r>
              <a:rPr lang="it-IT" sz="1400" dirty="0">
                <a:latin typeface="Bookman Old Style" panose="02050604050505020204" pitchFamily="18" charset="0"/>
              </a:rPr>
              <a:t>dei locali adibiti a mensa scolastica è consentito nel rispetto delle regole del distanziamento fisico, eventualmente prevedendo, ove necessario, anche l’erogazione dei pasti per fasce orarie differenziate. La somministrazione del pasto deve prevedere la distribuzione in mono-porzioni, in vaschette separate unitariamente a posate, bicchiere e tovagliolo monouso e possibilmente compostabile.</a:t>
            </a:r>
          </a:p>
        </p:txBody>
      </p:sp>
    </p:spTree>
    <p:extLst>
      <p:ext uri="{BB962C8B-B14F-4D97-AF65-F5344CB8AC3E}">
        <p14:creationId xmlns:p14="http://schemas.microsoft.com/office/powerpoint/2010/main" xmlns="" val="286539412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Risultati immagini per POST IT AZZURRO IMMAGINE"/>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76767" y="761675"/>
            <a:ext cx="5279188" cy="3156690"/>
          </a:xfrm>
          <a:prstGeom prst="rect">
            <a:avLst/>
          </a:prstGeom>
          <a:noFill/>
          <a:extLst>
            <a:ext uri="{909E8E84-426E-40DD-AFC4-6F175D3DCCD1}">
              <a14:hiddenFill xmlns:a14="http://schemas.microsoft.com/office/drawing/2010/main" xmlns="">
                <a:solidFill>
                  <a:srgbClr val="FFFFFF"/>
                </a:solidFill>
              </a14:hiddenFill>
            </a:ext>
          </a:extLst>
        </p:spPr>
      </p:pic>
      <p:sp>
        <p:nvSpPr>
          <p:cNvPr id="17" name="AutoShape 2"/>
          <p:cNvSpPr txBox="1">
            <a:spLocks noChangeArrowheads="1"/>
          </p:cNvSpPr>
          <p:nvPr/>
        </p:nvSpPr>
        <p:spPr>
          <a:xfrm>
            <a:off x="376767" y="46538"/>
            <a:ext cx="11068050" cy="612199"/>
          </a:xfrm>
          <a:prstGeom prst="rect">
            <a:avLst/>
          </a:prstGeom>
        </p:spPr>
        <p:style>
          <a:lnRef idx="0">
            <a:schemeClr val="accent2"/>
          </a:lnRef>
          <a:fillRef idx="3">
            <a:schemeClr val="accent2"/>
          </a:fillRef>
          <a:effectRef idx="3">
            <a:schemeClr val="accent2"/>
          </a:effectRef>
          <a:fontRef idx="minor">
            <a:schemeClr val="lt1"/>
          </a:fontRef>
        </p:style>
        <p:txBody>
          <a:bodyPr vert="horz" anchor="b">
            <a:noAutofit/>
          </a:bodyPr>
          <a:lstStyle>
            <a:lvl1pPr algn="l" rtl="0" eaLnBrk="1" latinLnBrk="0" hangingPunct="1">
              <a:spcBef>
                <a:spcPct val="0"/>
              </a:spcBef>
              <a:buNone/>
              <a:defRPr kumimoji="0" sz="3000" b="0" kern="1200" cap="small" baseline="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ctr" defTabSz="914400"/>
            <a:r>
              <a:rPr lang="it-IT" sz="1400" b="1" dirty="0" smtClean="0">
                <a:solidFill>
                  <a:schemeClr val="bg1"/>
                </a:solidFill>
                <a:latin typeface="Bookman Old Style" panose="02050604050505020204" pitchFamily="18" charset="0"/>
              </a:rPr>
              <a:t>DISPOSIZIONI RELATIVE ALLA GESTIONE DI UNA PERSONA SINTOMATICA ALL’INTERNO DELL’ISTITUTO SCOLASTICO</a:t>
            </a:r>
            <a:endParaRPr lang="it-IT" sz="1400" b="1" dirty="0">
              <a:solidFill>
                <a:schemeClr val="bg1"/>
              </a:solidFill>
              <a:latin typeface="Bookman Old Style" panose="02050604050505020204" pitchFamily="18" charset="0"/>
            </a:endParaRPr>
          </a:p>
        </p:txBody>
      </p:sp>
      <p:sp>
        <p:nvSpPr>
          <p:cNvPr id="2" name="Rettangolo 1"/>
          <p:cNvSpPr/>
          <p:nvPr/>
        </p:nvSpPr>
        <p:spPr>
          <a:xfrm>
            <a:off x="1010523" y="1321681"/>
            <a:ext cx="4194774" cy="1815882"/>
          </a:xfrm>
          <a:prstGeom prst="rect">
            <a:avLst/>
          </a:prstGeom>
        </p:spPr>
        <p:txBody>
          <a:bodyPr wrap="square">
            <a:spAutoFit/>
          </a:bodyPr>
          <a:lstStyle/>
          <a:p>
            <a:r>
              <a:rPr lang="it-IT" sz="1400" dirty="0">
                <a:latin typeface="Bookman Old Style" panose="02050604050505020204" pitchFamily="18" charset="0"/>
              </a:rPr>
              <a:t>Nel caso in cui una persona presente nella scuola sviluppi febbre e/o sintomi di infezione respiratoria quali la tosse, si dovrà procedere al suo isolamento in base alle disposizioni dell’autorità sanitaria contenute nel Documento tecnico, aggiornamento del 22 giugno u.s., alla sezione “Misure di controllo territoriale”</a:t>
            </a:r>
          </a:p>
        </p:txBody>
      </p:sp>
      <p:sp>
        <p:nvSpPr>
          <p:cNvPr id="3" name="Rettangolo 2"/>
          <p:cNvSpPr/>
          <p:nvPr/>
        </p:nvSpPr>
        <p:spPr>
          <a:xfrm>
            <a:off x="4483864" y="3261191"/>
            <a:ext cx="6364183" cy="3308598"/>
          </a:xfrm>
          <a:prstGeom prst="rect">
            <a:avLst/>
          </a:prstGeom>
        </p:spPr>
        <p:txBody>
          <a:bodyPr wrap="square">
            <a:spAutoFit/>
          </a:bodyPr>
          <a:lstStyle/>
          <a:p>
            <a:r>
              <a:rPr lang="it-IT" sz="1100" dirty="0">
                <a:latin typeface="Bookman Old Style" panose="02050604050505020204" pitchFamily="18" charset="0"/>
              </a:rPr>
              <a:t>- In caso di</a:t>
            </a:r>
          </a:p>
          <a:p>
            <a:r>
              <a:rPr lang="it-IT" sz="1100" dirty="0">
                <a:latin typeface="Bookman Old Style" panose="02050604050505020204" pitchFamily="18" charset="0"/>
              </a:rPr>
              <a:t> </a:t>
            </a:r>
          </a:p>
          <a:p>
            <a:pPr algn="ctr"/>
            <a:r>
              <a:rPr lang="it-IT" sz="1100" b="1" i="1" dirty="0" smtClean="0">
                <a:latin typeface="Bookman Old Style" panose="02050604050505020204" pitchFamily="18" charset="0"/>
              </a:rPr>
              <a:t>«comparsa </a:t>
            </a:r>
            <a:r>
              <a:rPr lang="it-IT" sz="1100" b="1" i="1" dirty="0">
                <a:latin typeface="Bookman Old Style" panose="02050604050505020204" pitchFamily="18" charset="0"/>
              </a:rPr>
              <a:t>a scuola in un operatore o in uno studente di sintomi suggestivi di una diagnosi di infezione da SARS-CoV-2, il CTS sottolinea che la persona interessata dovrà essere immediatamente isolata e dotata di mascherina chirurgica, e si dovrà provvedere al ritorno, quanto prima possibile, al proprio domicilio, per poi seguire il percorso già previsto dalla norma vigente per la gestione di qualsiasi caso sospetto. Per i casi confermati le azioni successive saranno definite dal Dipartimento di prevenzione territoriale competente, sia per le misure quarantenarie da adottare previste dalla norma, sia per la riammissione a scuola secondo l’iter procedurale altrettanto chiaramente normato. La presenza di un caso confermato necessiterà l’attivazione da parte della scuola di un monitoraggio attento da avviare in stretto raccordo con il Dipartimento di prevenzione locale al fine di identificare precocemente la comparsa di possibili altri casi che possano prefigurare l’insorgenza di un focolaio epidemico. In tale situazione, l’autorità sanitaria competente potrà valutare tutte le misure ritenute idonee. Questa misura è di primaria importanza per garantire una risposta rapida in caso di peggioramento della situazione con ricerca attiva di contatti che possano interessare l’ambito scolastico</a:t>
            </a:r>
            <a:r>
              <a:rPr lang="it-IT" sz="1100" b="1" i="1" dirty="0" smtClean="0">
                <a:latin typeface="Bookman Old Style" panose="02050604050505020204" pitchFamily="18" charset="0"/>
              </a:rPr>
              <a:t>.»</a:t>
            </a:r>
            <a:endParaRPr lang="it-IT" sz="1100" b="1" i="1" dirty="0">
              <a:latin typeface="Bookman Old Style" panose="02050604050505020204" pitchFamily="18" charset="0"/>
            </a:endParaRPr>
          </a:p>
        </p:txBody>
      </p:sp>
    </p:spTree>
    <p:extLst>
      <p:ext uri="{BB962C8B-B14F-4D97-AF65-F5344CB8AC3E}">
        <p14:creationId xmlns:p14="http://schemas.microsoft.com/office/powerpoint/2010/main" xmlns="" val="3543614921"/>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ngolo ripiegato 9"/>
          <p:cNvSpPr/>
          <p:nvPr/>
        </p:nvSpPr>
        <p:spPr>
          <a:xfrm>
            <a:off x="5745018" y="412736"/>
            <a:ext cx="4535055" cy="2081082"/>
          </a:xfrm>
          <a:prstGeom prst="foldedCorner">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CasellaDiTesto 5"/>
          <p:cNvSpPr txBox="1"/>
          <p:nvPr/>
        </p:nvSpPr>
        <p:spPr>
          <a:xfrm>
            <a:off x="711200" y="615936"/>
            <a:ext cx="2964873" cy="1077218"/>
          </a:xfrm>
          <a:prstGeom prst="rect">
            <a:avLst/>
          </a:prstGeom>
          <a:solidFill>
            <a:schemeClr val="accent1"/>
          </a:solidFill>
        </p:spPr>
        <p:txBody>
          <a:bodyPr wrap="square" rtlCol="0">
            <a:spAutoFit/>
          </a:bodyPr>
          <a:lstStyle/>
          <a:p>
            <a:pPr algn="ctr"/>
            <a:r>
              <a:rPr lang="it-IT" sz="1600" b="1" dirty="0" smtClean="0">
                <a:latin typeface="Bookman Old Style" panose="02050604050505020204" pitchFamily="18" charset="0"/>
              </a:rPr>
              <a:t>DISPOSIZIONI RELATIVE A SORVEGLIANZA SANITARIA, MEDICO COMPETENTE, RLS</a:t>
            </a:r>
            <a:endParaRPr lang="it-IT" sz="1600" b="1" dirty="0">
              <a:latin typeface="Bookman Old Style" panose="02050604050505020204" pitchFamily="18" charset="0"/>
            </a:endParaRPr>
          </a:p>
        </p:txBody>
      </p:sp>
      <p:sp>
        <p:nvSpPr>
          <p:cNvPr id="8" name="Freccia a destra 7"/>
          <p:cNvSpPr/>
          <p:nvPr/>
        </p:nvSpPr>
        <p:spPr>
          <a:xfrm>
            <a:off x="4017818" y="951345"/>
            <a:ext cx="951346" cy="58189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sellaDiTesto 8"/>
          <p:cNvSpPr txBox="1"/>
          <p:nvPr/>
        </p:nvSpPr>
        <p:spPr>
          <a:xfrm>
            <a:off x="5745018" y="412736"/>
            <a:ext cx="4156364" cy="1815882"/>
          </a:xfrm>
          <a:prstGeom prst="rect">
            <a:avLst/>
          </a:prstGeom>
          <a:noFill/>
        </p:spPr>
        <p:txBody>
          <a:bodyPr wrap="square" rtlCol="0">
            <a:spAutoFit/>
          </a:bodyPr>
          <a:lstStyle/>
          <a:p>
            <a:pPr algn="ctr"/>
            <a:r>
              <a:rPr lang="it-IT" sz="1400" dirty="0">
                <a:latin typeface="Bookman Old Style" panose="02050604050505020204" pitchFamily="18" charset="0"/>
              </a:rPr>
              <a:t>Il medico competente collabora con Dirigente Scolastico e con il Rappresentante dei lavoratori per la sicurezza (RLS) nell’integrare e proporre tutte le misure di regolamentazione legate al Covid-19. In particolare, cura la sorveglianza sanitaria rispettando le misure igieniche contenute nelle indicazioni del Ministero della </a:t>
            </a:r>
            <a:r>
              <a:rPr lang="it-IT" sz="1400" dirty="0" smtClean="0">
                <a:latin typeface="Bookman Old Style" panose="02050604050505020204" pitchFamily="18" charset="0"/>
              </a:rPr>
              <a:t>Salute</a:t>
            </a:r>
            <a:endParaRPr lang="it-IT" sz="1400" dirty="0">
              <a:latin typeface="Bookman Old Style" panose="02050604050505020204" pitchFamily="18" charset="0"/>
            </a:endParaRPr>
          </a:p>
        </p:txBody>
      </p:sp>
      <p:sp>
        <p:nvSpPr>
          <p:cNvPr id="12" name="CasellaDiTesto 11"/>
          <p:cNvSpPr txBox="1"/>
          <p:nvPr/>
        </p:nvSpPr>
        <p:spPr>
          <a:xfrm>
            <a:off x="900544" y="3805381"/>
            <a:ext cx="2586183" cy="584775"/>
          </a:xfrm>
          <a:prstGeom prst="rect">
            <a:avLst/>
          </a:prstGeom>
          <a:solidFill>
            <a:schemeClr val="accent1"/>
          </a:solidFill>
        </p:spPr>
        <p:txBody>
          <a:bodyPr wrap="square" rtlCol="0">
            <a:spAutoFit/>
          </a:bodyPr>
          <a:lstStyle/>
          <a:p>
            <a:pPr algn="ctr"/>
            <a:r>
              <a:rPr lang="it-IT" sz="1600" b="1" dirty="0">
                <a:latin typeface="Bookman Old Style" panose="02050604050505020204" pitchFamily="18" charset="0"/>
              </a:rPr>
              <a:t>COSTITUZIONE DI UNA COMMISSIONE</a:t>
            </a:r>
          </a:p>
        </p:txBody>
      </p:sp>
      <p:pic>
        <p:nvPicPr>
          <p:cNvPr id="13" name="Immagine 12"/>
          <p:cNvPicPr>
            <a:picLocks noChangeAspect="1"/>
          </p:cNvPicPr>
          <p:nvPr/>
        </p:nvPicPr>
        <p:blipFill>
          <a:blip r:embed="rId2"/>
          <a:stretch>
            <a:fillRect/>
          </a:stretch>
        </p:blipFill>
        <p:spPr>
          <a:xfrm>
            <a:off x="4017818" y="3743924"/>
            <a:ext cx="981541" cy="646232"/>
          </a:xfrm>
          <a:prstGeom prst="rect">
            <a:avLst/>
          </a:prstGeom>
        </p:spPr>
      </p:pic>
      <p:pic>
        <p:nvPicPr>
          <p:cNvPr id="14" name="Immagine 13"/>
          <p:cNvPicPr>
            <a:picLocks noChangeAspect="1"/>
          </p:cNvPicPr>
          <p:nvPr/>
        </p:nvPicPr>
        <p:blipFill>
          <a:blip r:embed="rId3"/>
          <a:stretch>
            <a:fillRect/>
          </a:stretch>
        </p:blipFill>
        <p:spPr>
          <a:xfrm>
            <a:off x="5745018" y="3254804"/>
            <a:ext cx="4560203" cy="2103302"/>
          </a:xfrm>
          <a:prstGeom prst="rect">
            <a:avLst/>
          </a:prstGeom>
        </p:spPr>
      </p:pic>
      <p:sp>
        <p:nvSpPr>
          <p:cNvPr id="15" name="Rettangolo 14"/>
          <p:cNvSpPr/>
          <p:nvPr/>
        </p:nvSpPr>
        <p:spPr>
          <a:xfrm>
            <a:off x="6091382" y="3320192"/>
            <a:ext cx="3796145" cy="2031325"/>
          </a:xfrm>
          <a:prstGeom prst="rect">
            <a:avLst/>
          </a:prstGeom>
        </p:spPr>
        <p:txBody>
          <a:bodyPr wrap="square">
            <a:spAutoFit/>
          </a:bodyPr>
          <a:lstStyle/>
          <a:p>
            <a:pPr algn="ctr"/>
            <a:r>
              <a:rPr lang="it-IT" sz="1400" dirty="0">
                <a:latin typeface="Bookman Old Style" panose="02050604050505020204" pitchFamily="18" charset="0"/>
              </a:rPr>
              <a:t>Al fine di monitorare l’applicazione delle misure descritte, in ogni Istituzione Scolastica, il Dirigente Scolastico valuterà la costituzione di una commissione, anche con il coinvolgimento dei soggetti coinvolti nelle iniziative per il contrasto della diffusione del COVID-19. Tale commissione sarà presieduta dal Dirigente Scolastico.</a:t>
            </a:r>
          </a:p>
        </p:txBody>
      </p:sp>
    </p:spTree>
    <p:extLst>
      <p:ext uri="{BB962C8B-B14F-4D97-AF65-F5344CB8AC3E}">
        <p14:creationId xmlns:p14="http://schemas.microsoft.com/office/powerpoint/2010/main" xmlns="" val="337322425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09600" y="0"/>
            <a:ext cx="10591800" cy="1162050"/>
          </a:xfrm>
        </p:spPr>
        <p:txBody>
          <a:bodyPr>
            <a:noAutofit/>
          </a:bodyPr>
          <a:lstStyle/>
          <a:p>
            <a:pPr algn="ctr"/>
            <a:r>
              <a:rPr lang="it-IT" sz="3600" b="1" dirty="0" smtClean="0">
                <a:solidFill>
                  <a:schemeClr val="accent1">
                    <a:lumMod val="75000"/>
                  </a:schemeClr>
                </a:solidFill>
              </a:rPr>
              <a:t>LE PARTI CONVENGONO</a:t>
            </a:r>
            <a:endParaRPr lang="it-IT" sz="3600" b="1" dirty="0">
              <a:solidFill>
                <a:schemeClr val="accent1">
                  <a:lumMod val="75000"/>
                </a:schemeClr>
              </a:solidFill>
            </a:endParaRPr>
          </a:p>
        </p:txBody>
      </p:sp>
      <p:sp>
        <p:nvSpPr>
          <p:cNvPr id="5" name="CasellaDiTesto 4"/>
          <p:cNvSpPr txBox="1"/>
          <p:nvPr/>
        </p:nvSpPr>
        <p:spPr>
          <a:xfrm>
            <a:off x="286440" y="1162050"/>
            <a:ext cx="11270254" cy="4370427"/>
          </a:xfrm>
          <a:prstGeom prst="rect">
            <a:avLst/>
          </a:prstGeom>
          <a:noFill/>
        </p:spPr>
        <p:txBody>
          <a:bodyPr wrap="square" rtlCol="0">
            <a:spAutoFit/>
          </a:bodyPr>
          <a:lstStyle/>
          <a:p>
            <a:endParaRPr lang="it-IT" sz="1200" dirty="0">
              <a:latin typeface="Bookman Old Style" panose="02050604050505020204" pitchFamily="18" charset="0"/>
            </a:endParaRPr>
          </a:p>
          <a:p>
            <a:endParaRPr lang="it-IT" sz="1400" dirty="0">
              <a:latin typeface="Bookman Old Style" panose="02050604050505020204" pitchFamily="18" charset="0"/>
            </a:endParaRPr>
          </a:p>
          <a:p>
            <a:r>
              <a:rPr lang="it-IT" sz="1400" dirty="0">
                <a:latin typeface="Bookman Old Style" panose="02050604050505020204" pitchFamily="18" charset="0"/>
              </a:rPr>
              <a:t>-	sull’esigenza di avviare</a:t>
            </a:r>
            <a:r>
              <a:rPr lang="it-IT" sz="1400" dirty="0" smtClean="0">
                <a:latin typeface="Bookman Old Style" panose="02050604050505020204" pitchFamily="18" charset="0"/>
              </a:rPr>
              <a:t>, </a:t>
            </a:r>
            <a:r>
              <a:rPr lang="it-IT" sz="1400" dirty="0">
                <a:latin typeface="Bookman Old Style" panose="02050604050505020204" pitchFamily="18" charset="0"/>
              </a:rPr>
              <a:t>entro l’inizio del prossimo anno scolastico, la contrattazione nazionale presso il Ministero dell’Istruzione al fine di regolare il rapporto di lavoro svolto in modalità agile da parte del personale amministrativo tecnico e ausiliario;</a:t>
            </a:r>
          </a:p>
          <a:p>
            <a:endParaRPr lang="it-IT" sz="1400" dirty="0">
              <a:latin typeface="Bookman Old Style" panose="02050604050505020204" pitchFamily="18" charset="0"/>
            </a:endParaRPr>
          </a:p>
          <a:p>
            <a:r>
              <a:rPr lang="it-IT" sz="1400" dirty="0">
                <a:latin typeface="Bookman Old Style" panose="02050604050505020204" pitchFamily="18" charset="0"/>
              </a:rPr>
              <a:t>-	</a:t>
            </a:r>
            <a:r>
              <a:rPr lang="it-IT" sz="1400" dirty="0">
                <a:solidFill>
                  <a:srgbClr val="C00000"/>
                </a:solidFill>
                <a:latin typeface="Bookman Old Style" panose="02050604050505020204" pitchFamily="18" charset="0"/>
              </a:rPr>
              <a:t>sull’impegno da parte del Ministero dell’Istruzione a superare, con riferimento anche all’utilizzo dell’organico aggiuntivo da emergenza COVID, entro l’inizio delle lezioni, i vincoli normativi che ostacolano la sostituzione del personale docente e Ata assente, al fine di evitare lo smembramento delle classi, la mancata assistenza durante le attività laboratoriali e l’insufficiente vigilanza degli spazi</a:t>
            </a:r>
            <a:r>
              <a:rPr lang="it-IT" sz="1400" dirty="0">
                <a:latin typeface="Bookman Old Style" panose="02050604050505020204" pitchFamily="18" charset="0"/>
              </a:rPr>
              <a:t>;</a:t>
            </a:r>
          </a:p>
          <a:p>
            <a:endParaRPr lang="it-IT" sz="1400" dirty="0">
              <a:latin typeface="Bookman Old Style" panose="02050604050505020204" pitchFamily="18" charset="0"/>
            </a:endParaRPr>
          </a:p>
          <a:p>
            <a:r>
              <a:rPr lang="it-IT" sz="1400" dirty="0">
                <a:latin typeface="Bookman Old Style" panose="02050604050505020204" pitchFamily="18" charset="0"/>
              </a:rPr>
              <a:t>-	sulla necessità di procedere all’approfondimento del fenomeno relativo al “personale in condizioni di fragilità”, al fine di individuare eventuali modalità e procedure di carattere </a:t>
            </a:r>
            <a:r>
              <a:rPr lang="it-IT" sz="1400" dirty="0" smtClean="0">
                <a:latin typeface="Bookman Old Style" panose="02050604050505020204" pitchFamily="18" charset="0"/>
              </a:rPr>
              <a:t>nazionale;</a:t>
            </a:r>
            <a:endParaRPr lang="it-IT" sz="1400" dirty="0">
              <a:latin typeface="Bookman Old Style" panose="02050604050505020204" pitchFamily="18" charset="0"/>
            </a:endParaRPr>
          </a:p>
          <a:p>
            <a:endParaRPr lang="it-IT" sz="1400" dirty="0">
              <a:latin typeface="Bookman Old Style" panose="02050604050505020204" pitchFamily="18" charset="0"/>
            </a:endParaRPr>
          </a:p>
          <a:p>
            <a:r>
              <a:rPr lang="it-IT" sz="1400" dirty="0">
                <a:latin typeface="Bookman Old Style" panose="02050604050505020204" pitchFamily="18" charset="0"/>
              </a:rPr>
              <a:t>-	sull’impegno a lavorare ai fini dell’incremento delle risorse destinate al sistema nazionale di istruzione e formazione, con investimenti che consentano di intervenire sul fenomeno del sovraffollamento delle classi e a una revisione ragionata dei parametri del </a:t>
            </a:r>
            <a:r>
              <a:rPr lang="it-IT" sz="1400" dirty="0" err="1">
                <a:latin typeface="Bookman Old Style" panose="02050604050505020204" pitchFamily="18" charset="0"/>
              </a:rPr>
              <a:t>dPR</a:t>
            </a:r>
            <a:r>
              <a:rPr lang="it-IT" sz="1400" dirty="0">
                <a:latin typeface="Bookman Old Style" panose="02050604050505020204" pitchFamily="18" charset="0"/>
              </a:rPr>
              <a:t> 81/2009;</a:t>
            </a:r>
          </a:p>
          <a:p>
            <a:endParaRPr lang="it-IT" sz="1400" dirty="0">
              <a:latin typeface="Bookman Old Style" panose="02050604050505020204" pitchFamily="18" charset="0"/>
            </a:endParaRPr>
          </a:p>
          <a:p>
            <a:r>
              <a:rPr lang="it-IT" sz="1400" dirty="0">
                <a:latin typeface="Bookman Old Style" panose="02050604050505020204" pitchFamily="18" charset="0"/>
              </a:rPr>
              <a:t>-	garantire, anche in sede di reclutamento, la necessaria continuità didattica, con particolare attenzione all’insegnamento di sostegno.</a:t>
            </a:r>
          </a:p>
        </p:txBody>
      </p:sp>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514351" y="112736"/>
            <a:ext cx="10988672" cy="677840"/>
          </a:xfrm>
        </p:spPr>
        <p:style>
          <a:lnRef idx="1">
            <a:schemeClr val="accent2"/>
          </a:lnRef>
          <a:fillRef idx="2">
            <a:schemeClr val="accent2"/>
          </a:fillRef>
          <a:effectRef idx="1">
            <a:schemeClr val="accent2"/>
          </a:effectRef>
          <a:fontRef idx="minor">
            <a:schemeClr val="dk1"/>
          </a:fontRef>
        </p:style>
        <p:txBody>
          <a:bodyPr>
            <a:normAutofit/>
          </a:bodyPr>
          <a:lstStyle/>
          <a:p>
            <a:pPr algn="ctr"/>
            <a:r>
              <a:rPr lang="it-IT" sz="2800" b="1" dirty="0" smtClean="0">
                <a:solidFill>
                  <a:schemeClr val="accent1">
                    <a:lumMod val="75000"/>
                  </a:schemeClr>
                </a:solidFill>
              </a:rPr>
              <a:t>Funzione del ministero</a:t>
            </a:r>
            <a:endParaRPr lang="it-IT" sz="2800" b="1" dirty="0">
              <a:solidFill>
                <a:schemeClr val="accent1">
                  <a:lumMod val="75000"/>
                </a:schemeClr>
              </a:solidFill>
            </a:endParaRPr>
          </a:p>
        </p:txBody>
      </p:sp>
      <p:sp>
        <p:nvSpPr>
          <p:cNvPr id="3" name="Segnaposto contenuto 2"/>
          <p:cNvSpPr>
            <a:spLocks noGrp="1"/>
          </p:cNvSpPr>
          <p:nvPr>
            <p:ph sz="quarter" idx="1"/>
          </p:nvPr>
        </p:nvSpPr>
        <p:spPr>
          <a:xfrm>
            <a:off x="514351" y="1045028"/>
            <a:ext cx="10641804" cy="5584371"/>
          </a:xfrm>
        </p:spPr>
        <p:txBody>
          <a:bodyPr>
            <a:noAutofit/>
          </a:bodyPr>
          <a:lstStyle/>
          <a:p>
            <a:pPr algn="just">
              <a:spcBef>
                <a:spcPts val="0"/>
              </a:spcBef>
            </a:pPr>
            <a:r>
              <a:rPr lang="it-IT" sz="1600" dirty="0">
                <a:latin typeface="Bookman Old Style" panose="02050604050505020204" pitchFamily="18" charset="0"/>
              </a:rPr>
              <a:t>Il </a:t>
            </a:r>
            <a:r>
              <a:rPr lang="it-IT" sz="1600" dirty="0" smtClean="0">
                <a:latin typeface="Bookman Old Style" panose="02050604050505020204" pitchFamily="18" charset="0"/>
              </a:rPr>
              <a:t>Ministero provvederà </a:t>
            </a:r>
            <a:r>
              <a:rPr lang="it-IT" sz="1600" dirty="0">
                <a:latin typeface="Bookman Old Style" panose="02050604050505020204" pitchFamily="18" charset="0"/>
              </a:rPr>
              <a:t>a:</a:t>
            </a:r>
          </a:p>
          <a:p>
            <a:pPr lvl="1" algn="just">
              <a:spcBef>
                <a:spcPts val="0"/>
              </a:spcBef>
            </a:pPr>
            <a:r>
              <a:rPr lang="it-IT" sz="1600" dirty="0">
                <a:latin typeface="Bookman Old Style" panose="02050604050505020204" pitchFamily="18" charset="0"/>
              </a:rPr>
              <a:t>invitare le istituzioni scolastiche a comunicare alle famiglie, agli studenti interessati e ai lavoratori della </a:t>
            </a:r>
            <a:r>
              <a:rPr lang="it-IT" sz="1600" dirty="0" smtClean="0">
                <a:latin typeface="Bookman Old Style" panose="02050604050505020204" pitchFamily="18" charset="0"/>
              </a:rPr>
              <a:t>scuola, procedure </a:t>
            </a:r>
            <a:r>
              <a:rPr lang="it-IT" sz="1600" dirty="0">
                <a:latin typeface="Bookman Old Style" panose="02050604050505020204" pitchFamily="18" charset="0"/>
              </a:rPr>
              <a:t>di contenimento del rischio di contagio;</a:t>
            </a:r>
          </a:p>
          <a:p>
            <a:pPr lvl="1" algn="just">
              <a:spcBef>
                <a:spcPts val="0"/>
              </a:spcBef>
            </a:pPr>
            <a:r>
              <a:rPr lang="it-IT" sz="1600" dirty="0">
                <a:latin typeface="Bookman Old Style" panose="02050604050505020204" pitchFamily="18" charset="0"/>
              </a:rPr>
              <a:t>monitorare costantemente, attraverso gli UU.SS.RR., l’utilizzo delle risorse </a:t>
            </a:r>
            <a:r>
              <a:rPr lang="it-IT" sz="1600" dirty="0" smtClean="0">
                <a:latin typeface="Bookman Old Style" panose="02050604050505020204" pitchFamily="18" charset="0"/>
              </a:rPr>
              <a:t>assegnate;</a:t>
            </a:r>
            <a:endParaRPr lang="it-IT" sz="1600" dirty="0">
              <a:latin typeface="Bookman Old Style" panose="02050604050505020204" pitchFamily="18" charset="0"/>
            </a:endParaRPr>
          </a:p>
          <a:p>
            <a:pPr lvl="1" algn="just">
              <a:spcBef>
                <a:spcPts val="0"/>
              </a:spcBef>
            </a:pPr>
            <a:r>
              <a:rPr lang="it-IT" sz="1600" dirty="0">
                <a:latin typeface="Bookman Old Style" panose="02050604050505020204" pitchFamily="18" charset="0"/>
              </a:rPr>
              <a:t>fornire supporto per la formazione, anche in modalità on-line, sull’uso dei </a:t>
            </a:r>
            <a:r>
              <a:rPr lang="it-IT" sz="1600" dirty="0" smtClean="0">
                <a:latin typeface="Bookman Old Style" panose="02050604050505020204" pitchFamily="18" charset="0"/>
              </a:rPr>
              <a:t>DPI;</a:t>
            </a:r>
          </a:p>
          <a:p>
            <a:pPr lvl="1" algn="just">
              <a:spcBef>
                <a:spcPts val="0"/>
              </a:spcBef>
            </a:pPr>
            <a:r>
              <a:rPr lang="it-IT" sz="1600" dirty="0" smtClean="0">
                <a:latin typeface="Bookman Old Style" panose="02050604050505020204" pitchFamily="18" charset="0"/>
              </a:rPr>
              <a:t>attivare </a:t>
            </a:r>
            <a:r>
              <a:rPr lang="it-IT" sz="1600" dirty="0">
                <a:latin typeface="Bookman Old Style" panose="02050604050505020204" pitchFamily="18" charset="0"/>
              </a:rPr>
              <a:t>la collaborazione istituzionale con il Ministero della Salute, il Commissario straordinario e l’Autorità garante per la protezione dei dati personali, affinché si dia l’opportunità di </a:t>
            </a:r>
            <a:r>
              <a:rPr lang="it-IT" sz="1600" dirty="0">
                <a:solidFill>
                  <a:srgbClr val="C00000"/>
                </a:solidFill>
                <a:latin typeface="Bookman Old Style" panose="02050604050505020204" pitchFamily="18" charset="0"/>
              </a:rPr>
              <a:t>svolgere test diagnostici per tutto il personale del sistema scolastico statale e paritario, incluso il personale supplente, in concomitanza con l’inizio delle attività didattiche e nel corso dell'anno, nonché di effettuare test a campione per la popolazione studentesca con cadenza periodica. </a:t>
            </a:r>
            <a:r>
              <a:rPr lang="it-IT" sz="1600" dirty="0">
                <a:latin typeface="Bookman Old Style" panose="02050604050505020204" pitchFamily="18" charset="0"/>
              </a:rPr>
              <a:t>A tal fine, il Ministero fornisce specifiche indicazioni in relazione alle modalità per l’accesso ai test medesimi per il personale scolastico, sia di ruolo che supplente.</a:t>
            </a:r>
          </a:p>
          <a:p>
            <a:pPr marL="0" indent="0" algn="just">
              <a:spcBef>
                <a:spcPts val="0"/>
              </a:spcBef>
              <a:buNone/>
            </a:pPr>
            <a:endParaRPr lang="it-IT" sz="1600" dirty="0" smtClean="0">
              <a:latin typeface="Bookman Old Style" panose="02050604050505020204" pitchFamily="18" charset="0"/>
            </a:endParaRPr>
          </a:p>
          <a:p>
            <a:pPr marL="0" indent="0" algn="just">
              <a:spcBef>
                <a:spcPts val="0"/>
              </a:spcBef>
              <a:buNone/>
            </a:pPr>
            <a:endParaRPr lang="it-IT" sz="1600" dirty="0" smtClean="0">
              <a:latin typeface="Bookman Old Style" panose="02050604050505020204" pitchFamily="18" charset="0"/>
            </a:endParaRPr>
          </a:p>
          <a:p>
            <a:pPr marL="0" indent="0" algn="just">
              <a:spcBef>
                <a:spcPts val="0"/>
              </a:spcBef>
              <a:buNone/>
            </a:pPr>
            <a:r>
              <a:rPr lang="it-IT" sz="1600" dirty="0" smtClean="0">
                <a:latin typeface="Bookman Old Style" panose="02050604050505020204" pitchFamily="18" charset="0"/>
              </a:rPr>
              <a:t>Saranno </a:t>
            </a:r>
            <a:r>
              <a:rPr lang="it-IT" sz="1600" dirty="0">
                <a:latin typeface="Bookman Old Style" panose="02050604050505020204" pitchFamily="18" charset="0"/>
              </a:rPr>
              <a:t>adottati i criteri di:</a:t>
            </a:r>
          </a:p>
          <a:p>
            <a:pPr lvl="2" algn="just">
              <a:spcBef>
                <a:spcPts val="0"/>
              </a:spcBef>
            </a:pPr>
            <a:r>
              <a:rPr lang="it-IT" sz="1600" dirty="0">
                <a:latin typeface="Bookman Old Style" panose="02050604050505020204" pitchFamily="18" charset="0"/>
              </a:rPr>
              <a:t>volontarietà di adesione al test;</a:t>
            </a:r>
          </a:p>
          <a:p>
            <a:pPr lvl="2" algn="just">
              <a:spcBef>
                <a:spcPts val="0"/>
              </a:spcBef>
            </a:pPr>
            <a:r>
              <a:rPr lang="it-IT" sz="1600" dirty="0">
                <a:latin typeface="Bookman Old Style" panose="02050604050505020204" pitchFamily="18" charset="0"/>
              </a:rPr>
              <a:t>gratuità dello stesso per l’utenza;</a:t>
            </a:r>
          </a:p>
          <a:p>
            <a:pPr lvl="2" algn="just">
              <a:spcBef>
                <a:spcPts val="0"/>
              </a:spcBef>
            </a:pPr>
            <a:r>
              <a:rPr lang="it-IT" sz="1600" dirty="0">
                <a:latin typeface="Bookman Old Style" panose="02050604050505020204" pitchFamily="18" charset="0"/>
              </a:rPr>
              <a:t>svolgimento dei test presso le strutture di medicina di base e non presso le istituzioni scolastiche;</a:t>
            </a:r>
          </a:p>
          <a:p>
            <a:pPr marL="0" indent="0" algn="just">
              <a:buNone/>
            </a:pPr>
            <a:endParaRPr lang="it-IT" sz="2400" b="1" dirty="0">
              <a:solidFill>
                <a:schemeClr val="accent1">
                  <a:lumMod val="75000"/>
                </a:schemeClr>
              </a:solidFill>
            </a:endParaRPr>
          </a:p>
        </p:txBody>
      </p:sp>
      <p:sp>
        <p:nvSpPr>
          <p:cNvPr id="5" name="Freccia a destra 4"/>
          <p:cNvSpPr/>
          <p:nvPr/>
        </p:nvSpPr>
        <p:spPr>
          <a:xfrm>
            <a:off x="9807613" y="6462449"/>
            <a:ext cx="1370294" cy="333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xmlns="" val="879561773"/>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sz="quarter" idx="1"/>
          </p:nvPr>
        </p:nvSpPr>
        <p:spPr>
          <a:xfrm>
            <a:off x="307975" y="248575"/>
            <a:ext cx="11274425" cy="6498454"/>
          </a:xfrm>
        </p:spPr>
        <p:txBody>
          <a:bodyPr>
            <a:normAutofit fontScale="77500" lnSpcReduction="20000"/>
          </a:bodyPr>
          <a:lstStyle/>
          <a:p>
            <a:pPr lvl="1" algn="just">
              <a:lnSpc>
                <a:spcPct val="120000"/>
              </a:lnSpc>
              <a:spcBef>
                <a:spcPts val="0"/>
              </a:spcBef>
            </a:pPr>
            <a:r>
              <a:rPr lang="it-IT" dirty="0">
                <a:latin typeface="Bookman Old Style" panose="02050604050505020204" pitchFamily="18" charset="0"/>
              </a:rPr>
              <a:t>richiedere al Commissario straordinario di provvedere, secondo le indicazioni all’uso vigenti, </a:t>
            </a:r>
            <a:r>
              <a:rPr lang="it-IT" dirty="0">
                <a:solidFill>
                  <a:srgbClr val="C00000"/>
                </a:solidFill>
                <a:latin typeface="Bookman Old Style" panose="02050604050505020204" pitchFamily="18" charset="0"/>
              </a:rPr>
              <a:t>alla fornitura di mascherine per il personale scolastico e per gli studenti in condizione di lavoratore, di gel disinfettanti presso le sedi delle istituzioni scolastiche, nonché di ulteriori DPI previsti per i docenti di </a:t>
            </a:r>
            <a:r>
              <a:rPr lang="it-IT" dirty="0" smtClean="0">
                <a:solidFill>
                  <a:srgbClr val="C00000"/>
                </a:solidFill>
                <a:latin typeface="Bookman Old Style" panose="02050604050505020204" pitchFamily="18" charset="0"/>
              </a:rPr>
              <a:t>sostegno</a:t>
            </a:r>
            <a:r>
              <a:rPr lang="it-IT" dirty="0" smtClean="0">
                <a:latin typeface="Bookman Old Style" panose="02050604050505020204" pitchFamily="18" charset="0"/>
              </a:rPr>
              <a:t>;</a:t>
            </a:r>
          </a:p>
          <a:p>
            <a:pPr lvl="1" algn="just">
              <a:lnSpc>
                <a:spcPct val="120000"/>
              </a:lnSpc>
              <a:spcBef>
                <a:spcPts val="0"/>
              </a:spcBef>
            </a:pPr>
            <a:r>
              <a:rPr lang="it-IT" dirty="0" smtClean="0">
                <a:latin typeface="Bookman Old Style" panose="02050604050505020204" pitchFamily="18" charset="0"/>
              </a:rPr>
              <a:t>fornire approfondimenti </a:t>
            </a:r>
            <a:r>
              <a:rPr lang="it-IT" dirty="0">
                <a:latin typeface="Bookman Old Style" panose="02050604050505020204" pitchFamily="18" charset="0"/>
              </a:rPr>
              <a:t>sugli alunni con disabilità </a:t>
            </a:r>
            <a:r>
              <a:rPr lang="it-IT" dirty="0" smtClean="0">
                <a:latin typeface="Bookman Old Style" panose="02050604050505020204" pitchFamily="18" charset="0"/>
              </a:rPr>
              <a:t>e </a:t>
            </a:r>
            <a:r>
              <a:rPr lang="it-IT" dirty="0">
                <a:latin typeface="Bookman Old Style" panose="02050604050505020204" pitchFamily="18" charset="0"/>
              </a:rPr>
              <a:t>sull’utilizzo dei docenti di sostegno e degli assistenti in relazione al distanziamento previsto con gli </a:t>
            </a:r>
            <a:r>
              <a:rPr lang="it-IT" dirty="0" smtClean="0">
                <a:latin typeface="Bookman Old Style" panose="02050604050505020204" pitchFamily="18" charset="0"/>
              </a:rPr>
              <a:t>allievi;</a:t>
            </a:r>
          </a:p>
          <a:p>
            <a:pPr lvl="1" algn="just">
              <a:lnSpc>
                <a:spcPct val="120000"/>
              </a:lnSpc>
              <a:spcBef>
                <a:spcPts val="0"/>
              </a:spcBef>
            </a:pPr>
            <a:r>
              <a:rPr lang="it-IT" dirty="0">
                <a:latin typeface="Bookman Old Style" panose="02050604050505020204" pitchFamily="18" charset="0"/>
              </a:rPr>
              <a:t>richiedere al Ministero della Salute di garantire e di rafforzare il collegamento istituzionale tra le istituzioni scolastiche e le strutture sanitarie pubbliche di riferimento con la creazione di una rete di referenti COVID-19 presso i Dipartimenti di Prevenzione per gruppi d’Istituti nella gestione dei casi sospetti all’interno delle scuole;</a:t>
            </a:r>
          </a:p>
          <a:p>
            <a:pPr lvl="1" algn="just">
              <a:lnSpc>
                <a:spcPct val="120000"/>
              </a:lnSpc>
              <a:spcBef>
                <a:spcPts val="0"/>
              </a:spcBef>
            </a:pPr>
            <a:r>
              <a:rPr lang="it-IT" dirty="0">
                <a:solidFill>
                  <a:srgbClr val="C00000"/>
                </a:solidFill>
                <a:latin typeface="Bookman Old Style" panose="02050604050505020204" pitchFamily="18" charset="0"/>
              </a:rPr>
              <a:t>prevedere una procedura standardizzata da seguire per la gestione e la segnalazione alla ASL di sospetti casi COVID-19. A tale riguardo si prende atto che, presso l'Istituto Superiore di Sanità, è attivo un tavolo di lavoro per la redazione di un apposito documento operativo per il monitoraggio e il controllo SARS-CoV-2, la cui emanazione è prevista entro la metà del mese di agosto 2020, che contenga le modalità nazionali di risposta a potenziali focolai da COVID-19 dopo la riapertura delle </a:t>
            </a:r>
            <a:r>
              <a:rPr lang="it-IT" dirty="0" smtClean="0">
                <a:solidFill>
                  <a:srgbClr val="C00000"/>
                </a:solidFill>
                <a:latin typeface="Bookman Old Style" panose="02050604050505020204" pitchFamily="18" charset="0"/>
              </a:rPr>
              <a:t>scuole;</a:t>
            </a:r>
            <a:endParaRPr lang="it-IT" dirty="0">
              <a:solidFill>
                <a:srgbClr val="C00000"/>
              </a:solidFill>
              <a:latin typeface="Bookman Old Style" panose="02050604050505020204" pitchFamily="18" charset="0"/>
            </a:endParaRPr>
          </a:p>
          <a:p>
            <a:pPr lvl="1" algn="just">
              <a:lnSpc>
                <a:spcPct val="120000"/>
              </a:lnSpc>
              <a:spcBef>
                <a:spcPts val="0"/>
              </a:spcBef>
            </a:pPr>
            <a:r>
              <a:rPr lang="it-IT" dirty="0">
                <a:latin typeface="Bookman Old Style" panose="02050604050505020204" pitchFamily="18" charset="0"/>
              </a:rPr>
              <a:t>prevedere l’individuazione, in tutte le scuole, del medico competente che effettui la sorveglianza sanitaria di cui all’art. 41 del D. </a:t>
            </a:r>
            <a:r>
              <a:rPr lang="it-IT" dirty="0" err="1">
                <a:latin typeface="Bookman Old Style" panose="02050604050505020204" pitchFamily="18" charset="0"/>
              </a:rPr>
              <a:t>Lgs</a:t>
            </a:r>
            <a:r>
              <a:rPr lang="it-IT" dirty="0">
                <a:latin typeface="Bookman Old Style" panose="02050604050505020204" pitchFamily="18" charset="0"/>
              </a:rPr>
              <a:t>. 81/2008 nonché la “sorveglianza sanitaria eccezionale” di cui all’art. 83 del DL 19 maggio 2020, n. 34 e sua legge di conversione del 17 luglio 2020, n. 77, per i cosiddetti “lavoratori fragili” che ne fanno </a:t>
            </a:r>
            <a:r>
              <a:rPr lang="it-IT" dirty="0" smtClean="0">
                <a:latin typeface="Bookman Old Style" panose="02050604050505020204" pitchFamily="18" charset="0"/>
              </a:rPr>
              <a:t>richiesta;</a:t>
            </a:r>
            <a:endParaRPr lang="it-IT" dirty="0">
              <a:latin typeface="Bookman Old Style" panose="02050604050505020204" pitchFamily="18" charset="0"/>
            </a:endParaRPr>
          </a:p>
          <a:p>
            <a:pPr lvl="1" algn="just">
              <a:lnSpc>
                <a:spcPct val="120000"/>
              </a:lnSpc>
              <a:spcBef>
                <a:spcPts val="0"/>
              </a:spcBef>
            </a:pPr>
            <a:r>
              <a:rPr lang="it-IT" dirty="0">
                <a:latin typeface="Bookman Old Style" panose="02050604050505020204" pitchFamily="18" charset="0"/>
              </a:rPr>
              <a:t>attuare e fornire tempestivamente, comunque </a:t>
            </a:r>
            <a:r>
              <a:rPr lang="it-IT" dirty="0">
                <a:solidFill>
                  <a:srgbClr val="C00000"/>
                </a:solidFill>
                <a:latin typeface="Bookman Old Style" panose="02050604050505020204" pitchFamily="18" charset="0"/>
              </a:rPr>
              <a:t>entro l’inizio del prossimo anno scolastico, indicazioni precise in ordine alle misure da adottare nei confronti dei cosiddetti “lavoratori fragili” nelle istituzioni scolastiche attivando una collaborazione con il Ministero della Salute, il Ministero del Lavoro e il Ministero per la Pubblica amministrazione, con il coinvolgimento delle </a:t>
            </a:r>
            <a:r>
              <a:rPr lang="it-IT" dirty="0" smtClean="0">
                <a:solidFill>
                  <a:srgbClr val="C00000"/>
                </a:solidFill>
                <a:latin typeface="Bookman Old Style" panose="02050604050505020204" pitchFamily="18" charset="0"/>
              </a:rPr>
              <a:t>OOSS</a:t>
            </a:r>
            <a:endParaRPr lang="it-IT" dirty="0">
              <a:solidFill>
                <a:srgbClr val="C00000"/>
              </a:solidFill>
              <a:latin typeface="Bookman Old Style" panose="02050604050505020204" pitchFamily="18" charset="0"/>
            </a:endParaRPr>
          </a:p>
          <a:p>
            <a:r>
              <a:rPr lang="it-IT" dirty="0"/>
              <a:t/>
            </a:r>
            <a:br>
              <a:rPr lang="it-IT" dirty="0"/>
            </a:br>
            <a:endParaRPr lang="it-IT" dirty="0"/>
          </a:p>
        </p:txBody>
      </p:sp>
      <p:sp>
        <p:nvSpPr>
          <p:cNvPr id="6" name="AutoShape 4" descr="Risultati immagini per miglioramento immagini immagin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7" name="AutoShape 6" descr="Risultati immagini per miglioramento immagini immagini"/>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
        <p:nvSpPr>
          <p:cNvPr id="8" name="AutoShape 8" descr="data:image/jpeg;base64,/9j/4AAQSkZJRgABAQAAAQABAAD/2wCEAAkGBxMSEhUTEhIWFRUWFRUXFhcXFRcWFxYYFhUXFhgXFhcYHSggGBolHxcVITEhJSkrLi4uFyAzODMsNygtLisBCgoKDg0OGxAQGy8lICUvLS0tLS0tMC0tLS0tLS0tLS0tLS0tLS0tLS0tLS0tLS0tLS0tLS0tLS0tLS0tLS0tLf/AABEIAOoA1wMBEQACEQEDEQH/xAAbAAABBQEBAAAAAAAAAAAAAAAAAgQFBgcBA//EAEcQAAIBAgIGBgUJBQcEAwAAAAECAAMRBCEFBhIxQVETYXGBkbEiMqHB0QcjM0JSYnKSskNzgqLwFRYkU8LS4RRjs/E0g6P/xAAbAQEAAgMBAQAAAAAAAAAAAAAAAwUBAgQGB//EADkRAAIBAwIDBQcDAwUAAwEAAAABAgMEERIxBSFBE1FxgZEiMjNhobHRFELwUsHhFSM0cvEkQ5IG/9oADAMBAAIRAxEAPwDcYAQAgHA3sgHYAQAgBACAEAIAQAgEDrHrIuG9BRt1CL7N7BRzY+7ynRRoOpz6HPXuFT5Lmyq/30xV73p9mxl539s6v0tM4v1lT5Fp1b1lXE+gw2KoF7XuGHEr8POctag6fNbHZQuFU5PkyfnOdIQAgHGa2ZgHYAQAgBACAEAIAQAgCGaAFOALgBACAR+lNNUMP9I4B4KM2PcN3aZJClOeyIqlaEPeZWsXr5/lUe92t/KvxnTGz/qZyyvf6UMhrviCckpflbL+aSfpILqzT9ZUfRDmjrw+96IK81JX2G49s0doujN1ePrEndGa04erlt7Dcn9H27vbIJ284/M6IXNOfXHiTgMgJzINL1y9eqzbzUbuANgO4ADulxTWIJIpKjbm2+8aTc0HOjK5StTdd4dfOxHeLjvms1mLTNqbammjYZTF4EA4TAEE3gHpACAEAIAQAgCSYAqAIZoBxVgHpACAEApesut1iaWGPU1Tf3J/u8Oc7aNt+6focFe6/bD1KU7EkkkknMkm5PWSd87jgbPWhhKj+pTd/wAKM3kJhyit2ZUJPZHv/ZdcKb0Ko3fs36+qadpDO69Tfs5491+gtahtsFCGtaxFuq5vwjHUznoNqyquQNzuJ4d02WWaPC2JDQmsFXDEAEtT40ycrfdP1T2ZSOrQjPxJKVeVPw7jmnsMpY4ilnRqMTfjTc5sjj6pubjgQcopSaWiW6FaKb1x2f0ZEyYhJ/VHQzV6quR81TYMTwYjMKOedr9XaJz3FVQjjqzotqTnLPRGlysLYCYB5EwBarAFQAgBACAEADAELAFNAEKsA9IAQAgELrjWdMJUKXzsCRwUkBvZl3ye3SdRZOe5bVN4M90PoqpiX2aYy+sx9VR1nn1SxqVIwWWVtKlKo8I0HRWq+HogEr0j/acX8F3Dz65XVLicvkWVO2hD5smwJAdBwiAZprbpAPiX2D6oFO/4SS1u8kd0s7eGILPiVVzUTqPHgQM6DmCAPtEaTbDvtLZlOTofVdeR6+RmlSmprDJKVR03lF/0do3BV0FWnRpkHhs7jxBXcCJXTqVYPS2WUKdGa1JIm0QKAAAANwAsB2CQN5OhLAqAebjOAKVbQBUAIAQAgBACAEASRygCoAQAgBACABEA4igCwAA5DKAdgBAK5rhp7oE6OmfnXG/7C7trt4Dx4Tpt6Ot5exy3NfQsLdmcSyKsIB2AcgExqzps4apnc02sHHLkw6x7R3SGvS7SPzJ6Fbs5fI1Cm4YAg3BAII3EHcRKprBbJ55oVBkIAQAgBACAEAIAQAgBACAEAIAQAgBACAEAa6TxyUKbVHOSjdxJ4KOszeEHOWEaVJqEdTMmx2LatUao59Jjc9XIDqAsO6W0YqKwimnJyk5M8JsahALPqpq109qtYEUh6o3Gof8Ab5zlr19Hsx3Ou3t9ftS2+5YdN6p0aq/NKtJwMiosp6mA89/bunPSuZRftc0dNW1jJezyZnuLwr0nKVFKsN4PmOY65YxkpLKKyUXF4ZZ9TdYejtQqn0CfQY/UJ+qfun2dm7luaOr2o7nZa19PsS26F9leWIQAgBACAEAYaW0olBbtmx9VRvPwHXOK9vqdrDVLm3su8mo0ZVXhFbfWmsTcBAOVifbeeelx64bykkvP8nerKn8yX0NrCKx2HGy53W9Vuocj1S14fxeNxLs5rEvozlr2rprVHmiclycgQAgBACAEAIAQAgBAM++UDGlqy0r+iigkfebj4W8TLG0hiOrvK28nmWnuKtOo4wgEpq1o4YjEKjermzdYXh3mw8ZFWnohlEtCmpzSZqqqAAALAZADIADgJUlydgEXp7QlPFJZsnHqPbMdR5r1SWlVdN8tiGtRjUXPczPSWAqUHNOqtiPBhzU8RLSE1NZRUzhKDxItOqWs9rUK7Zbkc+xWPkZyXFv+6J2W1z+yfky7zhLAIAQAgBAKJrJWLYh77lsoHUBfzJPfPE8XqOV3LPTC+hcWsUqSwRZlY+86AViCCDYjMHkREZOLTW6DWeTNLw9TaRW5qD4i8+jU5aoKXeihksNo9JuahACAEAIAQAgBACAZXrW98XWP3gPBVHulrQWKaKe4earImTEIQBxo/GNRqLUTepv2jiD1EXHfNZxUouLNoTcJKSNcwWKWqi1EN1YAj4Hr4SolFxeGXUZKSTR7TU2CAMdLaKp4lNioPwsPWU8wZvTqSg8ojqUo1FhmfY7QNXDVBtLtJnaoB6Pf9k9XheQ8ar052E05aXy8+e3mRWFvOndR5ZX+Nx/o/TFWj6rXX7LZju5d08Pa8Tr2/KLyu57f4PR1LeFTdcyz6P1jpVMmPRtyY5dzbvG09La8Yt6yxJ6X89vX/wAK+paThtzRMKwOYNx1S1TT5o5WsHZkBAKjrZo1g/TKLq1tr7pAtc9RFv6M8txuykp9vFcnv8mWdnWTjofkV0GeeTO4e6K0c1dwo9X6zch8Z22VnK5qqK26vuX57iGtVVOOXuaEosLDhPeJYWEUh2ZAQAgBACAEAIAQAgGT6yf/ACq37wy2o/DRTV/iSI0C+QkpES+smhGwtS2ZptmjeanrHtEho1VUXzJq9F05fIiJMQlx1B0rYnDscmu1Pt+svfv7jOK7p/vXmd1nVx7D8i8zhLAIAQDhF8jMNZ5MELpDVulUzT5tur1fy/C0qLrgtCrzh7L+W3p+MHXTvJx5PmVzHaDrUsyu0v2lzHeN4nnrnhVxQ54yu9c/8ndTuac+uBhRrsmaMV/CSPKcVOtUp+5JrweCaUVLdHudJVuNap+dvjJv1tw96kvVmnY0/wClegk46r/mv+dvjNf1df8Arl6sz2UO5eg4w+mq6bqhYcm9IHxzk9Lil1T/AHZXc+f3NJW9OXT0HeF0jhmPz2HVfvJe3en/ALnZRvbOcv8AfpJfNben/pHOjVS9iXr+S2YBqRQdDs7H3bAd44Geot5UXD/Zxp+RWVFNS9vccyc0CAEA4TAOXPKAdBgHYAQAgBAMo1mFsXW/GfaAZbUPhoprj4khro2ntVqS86iDxYCbzeIt/I0prMkvmjVtKYFK9NqdQZHceIPBh1iVMJuEsouakFOOlmXaU0e1BjTf1hx4MDuYdR873lpTmp80VNSm4cmNKFVkYMpsykEHkRmJu0msMjTaeUa1ofSAxFFKq8RmOTDIjxlRUg4ScWXNOanFSQ9mhIEAIAQBJPKANMTo6lU9empJ47j4jOctayoVvfgn8+vruSQrThsyG0hqqLE0WIP2WzB6geHfKe64DFpug8Pue3qddO9e00VZlIJBFiMiORE8xKLi2nuWKeTkwZCAOtHY96L7SHtHBhyM6rS7qW09cPNd5HVpRqRwy/YDGLWQOm47xxB4g9c9zbXELimqkNn9PkUtSm6ctLHEnNAgCOcALjhAOrAFQAgBACAZZrcLYyt2r+hZa2/w0U9z8V/zoI1Xp7WLoj71/wAqlvdM13imxbrNVGonOVJcEVrLoQYmllbpFuUPmp6j8JNQq9nL5EFej2kfmZgykEgixBsQd4I3gy1KjYs+oelOjqmix9Gpu6nA94Fu4TluqeY6l0Ou0qaZaX1NClcWYQAgCX3QAygHDAFCAZ/p6ns4iqPvX/MA3vnhOKRUbuaXfn15l1bvNKIwnATgBCWXhAe6R0VUoWLgWO4g3F+R6523dhWtcOouT6r7ENKvCp7o41e0l0NSxPoPk3Vybu8pPwq9/T1cSfsvf5fP+dDS5o9pHlui8s3Ke2KcVAEkcRAAZwBUAIAQAgBAMk07iOkxFV+BdgOxfRHsAlvSjpgkUtaWqo2S+omG2q5biiE7uLWAz/N4SC6l7GDos4pzz3GhqsryyOwDMNcsL0eLfk9nH8QsfaGlpbSzTRUXUdNR/MiKFYoyuN6sGHapuPKTNZWCFPDybHRqBlDDcwBHYRcSmaw8F4nlZFzBkIBwiAJz3QBQEA7AKDrIf8TU7V/Qs8Nxf/mT8vsi5tfhL+dSNlcdB64T10/EvmJNb/Gh4r7mk/dZouMwy1EKMMiPDkR1z39ejGtTdOezKOE3CSkjO8XhjTdkbepsfj4ZzwVWg6NWVOfT+Z9OZdxnqipLqXPV3E9JSAJuU9EnibeqfC3tnseF1+1oJN848n/b6FTcw0z8SXliQBACAEAIAQAgDLTOL6GhUqcVU2/Ecl9pE3px1SSI6s9EHIyK0uClL58nWHtTq1PtOFHYov5t7JwXj9pIsbKPstlunGdoQCmfKLhMqVUcCUPeNpfJvGdtnLeJw3seSl5FIncV5qeqeI28JSPJdn8hKj2ASqrrFRlxbyzTRLyEmCAEAIAQDhNt8N4BnWlKwetUYbi5t1gGwPgJ8/vqqq3E5rbJe0Y6YJDWcpIeuEPpp+JfMSa3+LDxX3NZ+6zS59EKAqmueFsUqjj6LdozHv8ACeZ4/Qw41l4P+39yxsZ5Tgzw1OxFqrJwdfauY9haQcBrNV5QfVfVfxm97DME+4uU9aVYQAgBACAEAIBVflBxOzQRPtvn1hRfzK+E67SOZNnHeSxBLvM/lgVpqWqWH2MJSH2l2/zksPYRKq4lmoy3to4pomJCThAInWrCdLhao4hdsdqel5Ajvk1CWmomQ3EdVNoyzfLUpy//ACeVr0HX7NQ+DKD5hpX3a9tP5FlZP2GvmWqch2BACAEA869dUUs5AUbyZpUqQpxc5vCRtGLk8Ipem9OtWuq3Wny4t+Lq6p4/iPFZ3D0Q5Q+r8fwWtC2VPm9yIlTudJyYMnVNs+WczFtPKMM04GfSVzPPkXrPQL4drC5WzeBz9hMrOL0nUtZYXNc/Tf6ZOm1lpqorOq6E4hLcAxPZskeZE85waDldxa6Zf0x/c77tpUmXue2KcIAQAgBACABMApfyh1KbU6bCql0Y3XbXaswGYF7nMDxk9vcU6banJLxZy3VGc4pxWcFKwlqjbCsOs8FFwCTblfhNq3F7KisyqLyy/sjmhYXE3yj9jUcNprDIioKmSqFHovuAsOEpXxizbzr+j/BcxtaiWEj1/vBh/wDM/lf4TH+r2f8AX9H+DP6ar3HP7wYb/M/lf4TH+sWf9f0f4H6ar3fY42n8McjU/kf4R/rNn/X9H+B+mqd32M50ho8LUYUjtpf0TmDbgCGsbiWUP/6Kwa9qpz/6y/BVz4XcKXsxyvFfktGp+JpYem3SPZ3a9grGwAsLkC19+7qnLcccspyWmf0f4Ou2sa1OL1Ln4oteCxiVV2qZuAbbiM8jx7RJLe5p3EdVN5W3d9yWcJQeJDiTmgQBvj8alFC7mw4DiTyA5yC5uadvTc6j5ff5I3p05VJYiUbS2lHrtdslHqrwHxPXPFX1/UupZfJdF/OpcUaEaS5bjCcJMe2Fwj1DampY9XDtO4Sahb1a8tNOOTSdSMFmTE1qLKxVhZgbEGYqUpQk4TWGjMZJrK2PMyJmTRtGVdujTbmi37bZ+2fQrSp2lCEu9Io6sdM2vmOp0EZ44fCU0uURVvvsAL+Eip0KVLOiKWe5G8pyl7zye0lNAgBACAEAIBn3yt+rh+V6txwOSSr4m/ZidFDqZxs8pTnSSurX0p/Af1LOS8+GvH8klPctFOmWNlBJ5AXnBTpzqPTBNv5ErklzZ6VsI6i7IwHMjKS1bSvSWqcGl34NY1Iy5JnjOY3CAEyAI5zLTT5guGp5+Zb94f0rPWcA/wCPL/s/siuu/fXgTsvDlOEwCgac0ia9UkeoMkHVz7/hPC8SvHc1m17q5L8+ZdW9Ls4Y69SPAlek3yROWPRGrJazVrqPsfWPaeHZv7J6Gx4I5YnX5Lu6+fd9/A4K14lyh6lpw9BUXZRQoHAT01OlCnHTBYRXyk5PLKzrlg7Fao4+i3b9U+Fx3Cec4/bYcay8H/Y77GpvBlannNzvLrqlX2qGzxRiO4+kPM+E9lwSrrttP9La/v8A3Kq8jipnvJqW5yBACAEAIAQAgBAKD8ra/NUD99x4qPhKzia9iPiT0N2ZqDKU6iV1c+lP4D5rOa8X+35m9Pcu2gPpl7G8pLwJ/wDyvJmt38MkEp1aaVTVJZSpAW5bnn1CWkIXFCjWlXepNPC37/REDcJyiocvoRuFwidH0lTaIJsqra5tvOfCVFvZUo0FXr5w3hKO/idM6snPRDHme66LU1UUMdh12wdzW5du6dMeEQdzGGp6GtS7/Ajdw9DeOewgdEKyDYdbMLht97jZPZffNKatY3UEoSTzs+/Kw/DfJl9o6b5phpxk6QgKdu/pG+RyG4TTjMqPbOMYvVnm/IzbKWlNvkTup30LfvD+lJa8A/48v+z+yOe899eBPS8OUhNasd0dLYB9Kpl2L9b4d8p+NXXZUNC3ly8uv48zrs6eqeXsilTxpbFt1V0UAorOLsfUv9Uc+0+U9XwawjCCrzXN7fJd/n9isu67b0LbqWOX5whAGel8L0tF04kXHaMx7ROW9odvQlT71y8ehLRnompGdz5+XhYNT8VaqyH665dq/wDBPhL7gNfTWlTfVfVf4+xxXsMwUu4uE9YVYQAgBAOEwBKHfAFwAgFG+Vkf4eif+95o3wlbxP4a8SehuzL5SHUSerp+e/hb3Tmu/hm9Pcu+gzasv8X6TN+CPF2vBmLr4Y/wlLoHd3dbENZQblrm4y/rfLS2o/o6lSrVksPOEnzfMgqS7VKMV5iMBiSaQRagpupPrWswJJ3nt9kjtblzto0qdRQnHvxzXmZqQxUcpRymN65ZqihsQtwCQ43KeVxOSp2k7iKncLKWVJbJ93LBLHSoPEPI9NI4oWpAuKjo12Zd1gb28vCTXl5TXYqUlOUXltd38+xpSpv2sLCfQ8NMFGfbR9ra3i1rWAE4uKuhOr21KedW67sIlt9Sjpktif1O+if94f0rLjgH/Hl/2/sjmvPfXgT8vTkM/wBO43pazMPVHor2Dj3m5754Xidz29w2tlyXl+S6t6eiCQ30dhTVqKg4nPqG8nwvOe0t3XrRprr9upvVnog5GhkWAVcrWGXADhPoKSSwijbzzPWZMBACAUHWHB9FWYfVb0l7DvHcb+yeG4rbdhcPGz5rz/yXNtU1018uQxw1co6uu9SCO7hOOhVlSqKpHdMmnFSi4s0jD1g6q67mAI7xPoVOpGpBTjs1koZRcW0xZM3MHYBwmAeZN4AtVtAFQAgFK+Vdb4WmeVcf+OpK7iXwl4/kmoe8ZXKM6yS1f+mHY3lOe6+Gzen7xaxzlbFLGWTM9xh7re+dr9Un7FOOc8zXVzPEDLMdh90iw3Hn5G3XkJkRkIBwsJlJvZBvBJ6J1no4VSlRajFm2hsBTlYDO7DPKew4BSl2EsrHtdfBFZe1EprwJNNd8Mw9Wsv/ANZP6SZeOlJrBxqrEqgqrnbaIHHYcX7iJ4irwS9hPSoZ+awXMb+g1nVgtGrZo0httUG22W5hsjlmBmefVL/hfCpWqc5r2n9F/NziubyFTlF8izqstTnPSAEAIBCa14LbpbY9ann/AA/W9x7pT8atu1oa1vHn5dfz5HXZ1NM8d5Sp40ti3an43aRqR3pmPwn4HzE9ZwK510nSe8dvB/5Ku9p4lq7yfEvjiFEwDzJvAFqsAqnym4mpTwitTqOh6ZASjMpsVfIlTuvbLqm8NzSpsZcdM4g769U9tRz75LhEGWS+hqLV0LPVqXDEZMeQPG/OSRimRym0x9/YdPiznvHwm2lGmtnf7Co8mPf/AMTSVCnL3op+Rsqs1sz1oaJpIdpVIPPaPGc9ThtrUWJQX2+xJG6rR2kOxSHX4mRrhVmtqaM/rKz3kz0p0xuJNhw2jn1b5IrC1SwqcfRGP1FXrJ+omooY5jsG+SKzt1/9cf8A8r8Gjr1H+5+rE9Ev2R4CSKhSW0V6I1dSb6v1Dol+yPATdRitkatt9ToQch4TYwKgBAAC/heYyZSF02zGXETGDOTQpwliEAIAQDjC4sdxmGk1hgzrSmD6GqycAcutTmJ4C+tnb15U+nTw6F5Rqa4KQvQ+M6Ksr8L2b8JyPhv7ptw+5/T3EZ9Nn4P+ZMV6euDRoAnvikFmAcVbQDsAqPyoL/gT1VaZ9pHvm8NzSpsZCRJiAtOqJ+bf8f8ApEkhsQ1Nyem5oEA426ATWI2EdEFFW2gO3M2nMtTi3k6paYyUdIxxeF+dNOnnnkL7srnwksZ+zqkRTh7emJytgGUbW0rC9iVN9k9cKomYdJpZHOMwCKiEOoNhc3vtEkC46uM0jUbb5Ek6UUlzOaRwiKqlWF9kZAH07n1rxTm3nJirTisY/wDRK6PW/Rmp85bdb0b2va/ZM9o8asch2SzpzzE4bBoU23YgKxDDu3DruYlOWrCMRpx06pMZHflu90mITggHae8do85hhbmiTgLMIAQAgBAK9rZo0uoqoLlRZgN+zvv3Z+MoeN2UqsVVgstb+H+Dts6yi9L6lTo0WdgqAsTuAnl6dKdSWiCyyylJRWWaRhqWyiqcyFUHrsLT6FSg4QjF9EkUUnmTZ6yQ1CAEAq3ylr/gKnU9L/yKPfN4bmlT3THAZMQFo1R9R/xDykkCKpuT83IwgHGgE5jMZUQ0wgvdFNrXvOWEItNs7JzkpJIUlNVxDAD1qZyvbMkXA5ZC8NtwTfeEkqjS7hrUcqjgYcoCACSSezeOuSJZkm5ZIm8RaUcHMXSLUaTAXCpZurcPcZim0pNMzUTcE0KxaEpRqjNUVL9oK5eOUxB7xNp7Rn0Q6rVXJ2qdSmEPE2BHblNUopYaeTaTk3mLWCPFUGgwJG0al7cdwzty3yXGKnkQ6k6eOuRjJSEIB1N47R5wwjRJXlmEAIAQAgBAEqgG4AX35TCilsjOWKmTAQAgBAK18oq30fW6ujPhVSbQ3NJ+6YvJyAs+p59Gp2r5NJIEVQsNpuRhAOQB5/adW1g1ha24fCR9lHuJe2n3jUub3ub3ve+d+d5vhYwR5ecnpUxLsLM7EciTMKKWyMucnuzzDm1rm3K+XhM4RrlnJkBaAEAIAhqgG8gdpEw5JbsYEHEJ9pe4iRSuKS3kvVGdL7is/wDT1G3q57QT5zy+pdWdeSQwlfGJ9G9VerbIHgTabqu47SGomcJrFpBd7I/41X/RYyRX0l1z5Ge0ZM4TWyt+0oIetajDwBU+ckXEV1iZ7QteHq7aqwy2lB8ReWMJaoqXeSLmek2MhACAZhpPXvEpXrUgaahKtRFOxvCuVFyTvynBUr1E2kRuTGtTXDGn9tbsSn/tkLuaj6mNTG1TWPFtvxFTuOz5ATV16neY1MZ4nSFaoCtStUdTvDVGYHjmCbTXtZ5zqfqYyRtTCA+qe6dtK/kuU1k1wTWqlMr0m0LX2LX4+tullSuaTWdS9cEVRMsG2Jl3lBfvXqR6WcLCRviNsv3fR/gzoZzbkT4rbrbL8vyZ0MNuRvjFLpF/T8js2G3InxldIfX/AAZ7P5lcqazPcgU17yT8JL/qUukV6m/YrvHmh9J1K+1fZXZtuB435nqnPV4nWjsl/PMOmkSWy32z4L8JzPilw+q9BoiGz95j328rSJ8QuH+/7DSu44aI+8e1mPvkbuq73m/UzhHOgX7I8AZE6k3u36mRS0wNwA7hNAKgBAPSgm0yrzYDxNpJShrmo95lLLwKxdHYdlBvY2itBQm4roGsPB5SMwaDo36Gn+7T9Ino6Pw4+COmOw5kpkIAQDBda0tjcSP+9UP5m2vfK2p77InuPtW8OtRGLi5DWGZ3WE4q0mnyNJEyMDTH1B5+cg1y7zXJ6LQQbkUfwiY1PvB6BbcIB0mYByAdgAYA5TC3pNUvuYLa3ZnfvnQqH+y6ueuxtp9nI2E5zUoVcek34j5ywWxuTeqe+p2L5mQV+hiRbdEgGsgIBF2uDnf0GmbNJ1kmIbjnHYirZ16IKlyL7BGV8s/CS16tXEo6MLvwbSb7hFPRo9AvVChwCuWZJ4eWfXMKzSxqnjOxjR3sQmjT0jIzWVBdm6t+XWfjNY2n+5KMnyjuwoc8BXwtM02qUi3omzBrXz3EWiVCnKn2lNvlvkOKxlC6+ERa1NAPRYJcXOdybzeVCEbiMMcmvyZcVqwLSiidNUKhgj7Cqd178ee8TZU4U1Oo1nDwl0GEssU2yVoOqKpaqL2HJreGW6b+y1TlGKWX0M8uTHIr7VWrSKjZ2WO7O+Wd+/ykyqa6k6bXIznLaK/KUhNC0b9DT/dp+kT0dH4cfBHTHYcyUyEAIBhmvC2x+I/GD4op98rq3vsje461RPoVPxDynBcbojkT05zUlMIi0qXTMoZmNkB3Dfn7DLClGFGl2sllvYkSUVk862kK1RSCPRPJTlbPfI53NapFprl4GHKTQjDYJSnSVH2VvYWFyx6vb4TFO3jo7So8Lp3mFHllncTo6xTYbaWoQFO7M8/64GZqWjUo6HlS2Zlw7hyMLQD9Edstu275bVr2tJVRt9fZc895nTHOBGGwap0rVBtCmdkDcCeftHjMU6EaanOos6eQUUstno9RWwzlU2PTFwDcXuuY7rTeU4ztW4rHPbzRlvMCHlYRFGxaHaY/eb9XlLCPuo3JfVU+k4+6vmZBcbIxIt2iPpqfaf0mZs/jIQ94dY6jiDtk7WwCx9YW2QbjK/KTV4XL1N+7z6rY2kpczz0ifRw5+4v+mbXPvUv53CXQdVcSgr1VZhs1EC7QzAOzbh2mSSrU+1nGT5SW/kZbWWNKjJTpOiuHZyLkbgB79/jOeU4UqTpxllvuNW0lg9mxtEmnUba21CgqN2XG/VcnwkruKDlGo85XQ21R3EUMVtNVAptURztEC9xnkcv6ymkK2pzWlyi35mFLOeQvH1NhKI2NkhiwS+YAa4ueZ+MkuKnZxp8sY54MyeEhmMeRUaoALsCLG5Avb4TkV1JVJTS3NNXPI0nMamhaN+ip/u0/SJ6Oj8OPgjpjsOZKZCAEAxH5QVtpCv1mmf8A8kldW+IyOW56aoDKp17Fh+YXnHXWxHIslRGGZ+PdIHqW5jmSdOn02HCp6yHd4+4+yd+nt7dRhvHoSY1R5Hto9aoR1cEKKbBbgb8++SW6rKnKM1yS5GY5w8ngtLpqCKltpDmt7c8/L2yLR29CKhuuhrjVHkdr4gUlopcMUbaa2dt+Xb6R8JmpVjRVOG7jzf8APMy3jCOutLpem6UbN9rZ+tflbtmf9lVe21rG+OuR7OdWTyoY9WNVagIWob5ZlTw8h4SKF1CWuNTaX0MKSeciamKpCk9JAxuQQxtmbgm/LIATE61JUXShnx8zDksYQwpreccY5NEil6UqDbdR9s9m8+zM5cJYZ9lIkHuqvrv+Eec56+yNZFlViDcEg8xkZzJtPKNRTVGO9ie0kzLnJ7sZYiagIB0CEsg9KdMn1fHdeSJN7GQpV2QmzFTuyNvG28TMas4vCeAm0L/6aq5vsOx57LH2w4VZvOG/UYbHFPQtc7qR7yB5mbq0rP8AaZ0Mc09Wq537C9rfAGSqwrPuM9my24WlsoineqqD3ACXFOOmKXciZckes3MhAOM0AyD5T8A6Yw1SvoVVXZbhdVClTyOV+zvnDcJqeSOW401Sb17bwF/UxHdnOC42TNJFq29oXbcDu5mRZyss1PEVSDdfR5Wyt4TTW08x5GMnamIdsmdj2kmJVZy95t+Zlts8poYCAEAIATKQFs27PP8Ar+rTaUkZJfH6kYfFUkdfmapRSWUeixKjN03E9YseuXUKEZ04vZ4RMopormjtVMVhqzBqe2pX0XT0lOY71Pb7ZxXFvU5JLPgaSiybp6CxB/Z27WUe+QqzrP8Ab9jXRIc09WKx3lB3kn2CSLh9V7tGezY5p6qH61Udy+8mSrhr6y+ht2Q5p6rUuLufAe6Srh1Pq2Z7NDlNX6A+oSetm9xksbKiun1M6Ijmlo+ko9Gmv5QfOTRoU47RRtpQ4p0gNwA7BaSJJbGT0mQEAIAQAgCWa0ARa8Ab6X0ZTxNJqVVbq3ip4Mp4ETWUVJYYaMtwOhqmDxNWlU+yCjWyddq1x5EcPaaa6i4YTIJrBK3vl7BOPOTQ96eCqtupuf4T8JuqNR7RfoZwxzT0JiD+yPeVHmZKrSs/2/YzokOaerNc79gdrH3CSrh9V9xns2OaeqjfWqgdik+ZEkXDX1l9DPZDmnqtT+tUc9lh7jJVw6HVs27NDmnq7QG9Se1j7rSVWNFdPqZ7OJ7pomiMhSW2/MX85Mrekv2ozpQ7p0FX1VA7AB5SRRitkZwek2MhACAEAIAQAgCSsAVACAEAIAQAgCWW8A6BaAdgHnVw6PbaRWtuuAbX5X3bhNZQjLdZGBSIBuAHYLTKSWwFTICAEAIAQAgBACAEAIAQAgBACAEAIAQAgBACAEAIAQAgH//Z"/>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it-IT"/>
          </a:p>
        </p:txBody>
      </p:sp>
    </p:spTree>
    <p:extLst>
      <p:ext uri="{BB962C8B-B14F-4D97-AF65-F5344CB8AC3E}">
        <p14:creationId xmlns:p14="http://schemas.microsoft.com/office/powerpoint/2010/main" xmlns="" val="222515368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1594549" y="265832"/>
            <a:ext cx="8621486" cy="707886"/>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it-IT" sz="2000" b="1" dirty="0" smtClean="0"/>
              <a:t>MISURE DI CONTRASTO E CONTENIMENTO DEL VIRUS COVID-19 NELLE SCUOLE</a:t>
            </a:r>
            <a:endParaRPr lang="it-IT" sz="2000" b="1" dirty="0"/>
          </a:p>
        </p:txBody>
      </p:sp>
      <p:pic>
        <p:nvPicPr>
          <p:cNvPr id="17" name="Immagine 16" descr="http://webeconoscenzanet.files.wordpress.com/2008/08/post_it.jpg"/>
          <p:cNvPicPr/>
          <p:nvPr/>
        </p:nvPicPr>
        <p:blipFill>
          <a:blip r:embed="rId3">
            <a:extLst>
              <a:ext uri="{28A0092B-C50C-407E-A947-70E740481C1C}">
                <a14:useLocalDpi xmlns:a14="http://schemas.microsoft.com/office/drawing/2010/main" xmlns="" val="0"/>
              </a:ext>
            </a:extLst>
          </a:blip>
          <a:srcRect/>
          <a:stretch>
            <a:fillRect/>
          </a:stretch>
        </p:blipFill>
        <p:spPr bwMode="auto">
          <a:xfrm>
            <a:off x="435155" y="1109710"/>
            <a:ext cx="5992277" cy="2316706"/>
          </a:xfrm>
          <a:prstGeom prst="rect">
            <a:avLst/>
          </a:prstGeom>
          <a:noFill/>
          <a:ln>
            <a:noFill/>
          </a:ln>
        </p:spPr>
      </p:pic>
      <p:sp>
        <p:nvSpPr>
          <p:cNvPr id="18" name="Segnaposto contenuto 14"/>
          <p:cNvSpPr txBox="1">
            <a:spLocks/>
          </p:cNvSpPr>
          <p:nvPr/>
        </p:nvSpPr>
        <p:spPr>
          <a:xfrm>
            <a:off x="157637" y="2238974"/>
            <a:ext cx="2617155" cy="1797362"/>
          </a:xfrm>
          <a:prstGeom prst="rect">
            <a:avLst/>
          </a:prstGeom>
        </p:spPr>
        <p:txBody>
          <a:bodyPr vert="horz">
            <a:no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defTabSz="914400">
              <a:buNone/>
            </a:pPr>
            <a:endParaRPr lang="it-IT" sz="1800" dirty="0"/>
          </a:p>
        </p:txBody>
      </p:sp>
      <p:pic>
        <p:nvPicPr>
          <p:cNvPr id="19" name="Immagine 18" descr="http://webeconoscenzanet.files.wordpress.com/2008/08/post_it.jpg"/>
          <p:cNvPicPr/>
          <p:nvPr/>
        </p:nvPicPr>
        <p:blipFill>
          <a:blip r:embed="rId3">
            <a:extLst>
              <a:ext uri="{28A0092B-C50C-407E-A947-70E740481C1C}">
                <a14:useLocalDpi xmlns:a14="http://schemas.microsoft.com/office/drawing/2010/main" xmlns="" val="0"/>
              </a:ext>
            </a:extLst>
          </a:blip>
          <a:srcRect/>
          <a:stretch>
            <a:fillRect/>
          </a:stretch>
        </p:blipFill>
        <p:spPr bwMode="auto">
          <a:xfrm>
            <a:off x="1655459" y="3592652"/>
            <a:ext cx="3130500" cy="2786574"/>
          </a:xfrm>
          <a:prstGeom prst="rect">
            <a:avLst/>
          </a:prstGeom>
          <a:noFill/>
          <a:ln>
            <a:noFill/>
          </a:ln>
        </p:spPr>
      </p:pic>
      <p:pic>
        <p:nvPicPr>
          <p:cNvPr id="22" name="Immagine 21" descr="http://webeconoscenzanet.files.wordpress.com/2008/08/post_it.jpg"/>
          <p:cNvPicPr/>
          <p:nvPr/>
        </p:nvPicPr>
        <p:blipFill>
          <a:blip r:embed="rId3">
            <a:extLst>
              <a:ext uri="{28A0092B-C50C-407E-A947-70E740481C1C}">
                <a14:useLocalDpi xmlns:a14="http://schemas.microsoft.com/office/drawing/2010/main" xmlns="" val="0"/>
              </a:ext>
            </a:extLst>
          </a:blip>
          <a:srcRect/>
          <a:stretch>
            <a:fillRect/>
          </a:stretch>
        </p:blipFill>
        <p:spPr bwMode="auto">
          <a:xfrm>
            <a:off x="7138567" y="1625233"/>
            <a:ext cx="3130500" cy="3871627"/>
          </a:xfrm>
          <a:prstGeom prst="rect">
            <a:avLst/>
          </a:prstGeom>
          <a:noFill/>
          <a:ln>
            <a:noFill/>
          </a:ln>
        </p:spPr>
      </p:pic>
      <p:sp>
        <p:nvSpPr>
          <p:cNvPr id="23" name="Rettangolo 22"/>
          <p:cNvSpPr/>
          <p:nvPr/>
        </p:nvSpPr>
        <p:spPr>
          <a:xfrm>
            <a:off x="7614557" y="3746896"/>
            <a:ext cx="2908300" cy="369332"/>
          </a:xfrm>
          <a:prstGeom prst="rect">
            <a:avLst/>
          </a:prstGeom>
        </p:spPr>
        <p:txBody>
          <a:bodyPr wrap="square">
            <a:spAutoFit/>
          </a:bodyPr>
          <a:lstStyle/>
          <a:p>
            <a:r>
              <a:rPr lang="it-IT" dirty="0" smtClean="0"/>
              <a:t>.</a:t>
            </a:r>
            <a:endParaRPr lang="it-IT" dirty="0"/>
          </a:p>
        </p:txBody>
      </p:sp>
      <p:sp>
        <p:nvSpPr>
          <p:cNvPr id="5" name="Rettangolo 4"/>
          <p:cNvSpPr/>
          <p:nvPr/>
        </p:nvSpPr>
        <p:spPr>
          <a:xfrm>
            <a:off x="642210" y="1497300"/>
            <a:ext cx="5379718" cy="1815882"/>
          </a:xfrm>
          <a:prstGeom prst="rect">
            <a:avLst/>
          </a:prstGeom>
        </p:spPr>
        <p:txBody>
          <a:bodyPr wrap="square">
            <a:spAutoFit/>
          </a:bodyPr>
          <a:lstStyle/>
          <a:p>
            <a:pPr algn="just"/>
            <a:r>
              <a:rPr lang="it-IT" sz="1600" dirty="0" smtClean="0">
                <a:latin typeface="Bookman Old Style" panose="02050604050505020204" pitchFamily="18" charset="0"/>
              </a:rPr>
              <a:t>-ogni </a:t>
            </a:r>
            <a:r>
              <a:rPr lang="it-IT" sz="1600" dirty="0">
                <a:latin typeface="Bookman Old Style" panose="02050604050505020204" pitchFamily="18" charset="0"/>
              </a:rPr>
              <a:t>istituto scolastico dà attuazione delle indicazioni fornite dal CTS per il settore scolastico e delle linee guida stabilite a livello nazionale, secondo le specificità e le singole esigenze connesse alla peculiarità del </a:t>
            </a:r>
            <a:r>
              <a:rPr lang="it-IT" sz="1600" dirty="0" smtClean="0">
                <a:latin typeface="Bookman Old Style" panose="02050604050505020204" pitchFamily="18" charset="0"/>
              </a:rPr>
              <a:t>territorio </a:t>
            </a:r>
            <a:r>
              <a:rPr lang="it-IT" sz="1600" dirty="0">
                <a:latin typeface="Bookman Old Style" panose="02050604050505020204" pitchFamily="18" charset="0"/>
              </a:rPr>
              <a:t>al fine di tutelare la salute delle persone presenti all’interno degli istituti e garantire la salubrità degli ambienti;</a:t>
            </a:r>
          </a:p>
        </p:txBody>
      </p:sp>
      <p:sp>
        <p:nvSpPr>
          <p:cNvPr id="7" name="Rettangolo 6"/>
          <p:cNvSpPr/>
          <p:nvPr/>
        </p:nvSpPr>
        <p:spPr>
          <a:xfrm>
            <a:off x="1667433" y="4070902"/>
            <a:ext cx="2997693" cy="2308324"/>
          </a:xfrm>
          <a:prstGeom prst="rect">
            <a:avLst/>
          </a:prstGeom>
        </p:spPr>
        <p:txBody>
          <a:bodyPr wrap="square">
            <a:spAutoFit/>
          </a:bodyPr>
          <a:lstStyle/>
          <a:p>
            <a:pPr algn="just"/>
            <a:r>
              <a:rPr lang="it-IT" dirty="0" smtClean="0"/>
              <a:t>-il </a:t>
            </a:r>
            <a:r>
              <a:rPr lang="it-IT" dirty="0"/>
              <a:t>Dirigente scolastico </a:t>
            </a:r>
            <a:r>
              <a:rPr lang="it-IT" dirty="0" smtClean="0"/>
              <a:t>è </a:t>
            </a:r>
            <a:r>
              <a:rPr lang="it-IT" dirty="0"/>
              <a:t>tenuto a informare </a:t>
            </a:r>
            <a:r>
              <a:rPr lang="it-IT" dirty="0" smtClean="0"/>
              <a:t>tutto </a:t>
            </a:r>
            <a:r>
              <a:rPr lang="it-IT" dirty="0"/>
              <a:t>il personale, gli studenti e le famiglie degli alunni sulle regole fondamentali di igiene che devono essere adottate in tutti gli ambienti della scuola;</a:t>
            </a:r>
          </a:p>
        </p:txBody>
      </p:sp>
      <p:sp>
        <p:nvSpPr>
          <p:cNvPr id="9" name="Rettangolo 8"/>
          <p:cNvSpPr/>
          <p:nvPr/>
        </p:nvSpPr>
        <p:spPr>
          <a:xfrm>
            <a:off x="7394941" y="2513803"/>
            <a:ext cx="2617753" cy="2062103"/>
          </a:xfrm>
          <a:prstGeom prst="rect">
            <a:avLst/>
          </a:prstGeom>
        </p:spPr>
        <p:txBody>
          <a:bodyPr wrap="square">
            <a:spAutoFit/>
          </a:bodyPr>
          <a:lstStyle/>
          <a:p>
            <a:pPr algn="ctr"/>
            <a:r>
              <a:rPr lang="it-IT" sz="1600" dirty="0" smtClean="0">
                <a:latin typeface="Bookman Old Style" panose="02050604050505020204" pitchFamily="18" charset="0"/>
              </a:rPr>
              <a:t>-il </a:t>
            </a:r>
            <a:r>
              <a:rPr lang="it-IT" sz="1600" dirty="0">
                <a:latin typeface="Bookman Old Style" panose="02050604050505020204" pitchFamily="18" charset="0"/>
              </a:rPr>
              <a:t>Dirigente scolastico dovrà inoltre informare chiunque entri nei locali dell’Istituto circa le disposizioni </a:t>
            </a:r>
            <a:r>
              <a:rPr lang="it-IT" sz="1600" dirty="0" smtClean="0">
                <a:latin typeface="Bookman Old Style" panose="02050604050505020204" pitchFamily="18" charset="0"/>
              </a:rPr>
              <a:t>delle Autorità </a:t>
            </a:r>
            <a:r>
              <a:rPr lang="it-IT" sz="1600" dirty="0">
                <a:latin typeface="Bookman Old Style" panose="02050604050505020204" pitchFamily="18" charset="0"/>
              </a:rPr>
              <a:t>anche utilizzando gli strumenti digitali disponibili.</a:t>
            </a:r>
          </a:p>
        </p:txBody>
      </p:sp>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61950" y="274638"/>
            <a:ext cx="10944225" cy="487362"/>
          </a:xfrm>
        </p:spPr>
        <p:style>
          <a:lnRef idx="3">
            <a:schemeClr val="lt1"/>
          </a:lnRef>
          <a:fillRef idx="1">
            <a:schemeClr val="accent1"/>
          </a:fillRef>
          <a:effectRef idx="1">
            <a:schemeClr val="accent1"/>
          </a:effectRef>
          <a:fontRef idx="minor">
            <a:schemeClr val="lt1"/>
          </a:fontRef>
        </p:style>
        <p:txBody>
          <a:bodyPr>
            <a:noAutofit/>
          </a:bodyPr>
          <a:lstStyle/>
          <a:p>
            <a:pPr algn="ctr"/>
            <a:r>
              <a:rPr lang="it-IT" sz="2800" cap="none"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CHE TIPO DI INFORMAZIONI?</a:t>
            </a:r>
            <a:endParaRPr lang="it-IT" sz="2800" cap="none"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9" name="CasellaDiTesto 8"/>
          <p:cNvSpPr txBox="1"/>
          <p:nvPr/>
        </p:nvSpPr>
        <p:spPr>
          <a:xfrm>
            <a:off x="524346" y="1014915"/>
            <a:ext cx="10191002" cy="584775"/>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it-IT" sz="1600" dirty="0">
                <a:solidFill>
                  <a:schemeClr val="bg1"/>
                </a:solidFill>
                <a:latin typeface="Bookman Old Style" panose="02050604050505020204" pitchFamily="18" charset="0"/>
              </a:rPr>
              <a:t>-	l’obbligo di rimanere al proprio domicilio in presenza di temperatura oltre i 37.5° o altri sintomi </a:t>
            </a:r>
            <a:r>
              <a:rPr lang="it-IT" sz="1600" dirty="0" err="1">
                <a:solidFill>
                  <a:schemeClr val="bg1"/>
                </a:solidFill>
                <a:latin typeface="Bookman Old Style" panose="02050604050505020204" pitchFamily="18" charset="0"/>
              </a:rPr>
              <a:t>simil</a:t>
            </a:r>
            <a:r>
              <a:rPr lang="it-IT" sz="1600" dirty="0">
                <a:solidFill>
                  <a:schemeClr val="bg1"/>
                </a:solidFill>
                <a:latin typeface="Bookman Old Style" panose="02050604050505020204" pitchFamily="18" charset="0"/>
              </a:rPr>
              <a:t>-influenzali e di chiamare il proprio medico di famiglia e l’autorità sanitaria;</a:t>
            </a:r>
          </a:p>
        </p:txBody>
      </p:sp>
      <p:sp>
        <p:nvSpPr>
          <p:cNvPr id="10" name="CasellaDiTesto 9"/>
          <p:cNvSpPr txBox="1"/>
          <p:nvPr/>
        </p:nvSpPr>
        <p:spPr>
          <a:xfrm>
            <a:off x="1196795" y="1740507"/>
            <a:ext cx="10254414" cy="584775"/>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it-IT" sz="1600" dirty="0">
                <a:latin typeface="Bookman Old Style" panose="02050604050505020204" pitchFamily="18" charset="0"/>
              </a:rPr>
              <a:t>-	il divieto di fare ingresso o di poter permanere nei locali scolastici laddove, anche successivamente </a:t>
            </a:r>
            <a:r>
              <a:rPr lang="it-IT" sz="1600" dirty="0" smtClean="0">
                <a:latin typeface="Bookman Old Style" panose="02050604050505020204" pitchFamily="18" charset="0"/>
              </a:rPr>
              <a:t>all’ingresso;</a:t>
            </a:r>
            <a:endParaRPr lang="it-IT" sz="1600" dirty="0">
              <a:latin typeface="Bookman Old Style" panose="02050604050505020204" pitchFamily="18" charset="0"/>
            </a:endParaRPr>
          </a:p>
        </p:txBody>
      </p:sp>
      <p:sp>
        <p:nvSpPr>
          <p:cNvPr id="11" name="CasellaDiTesto 10"/>
          <p:cNvSpPr txBox="1"/>
          <p:nvPr/>
        </p:nvSpPr>
        <p:spPr>
          <a:xfrm>
            <a:off x="524346" y="2535003"/>
            <a:ext cx="10306694" cy="1107996"/>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it-IT" sz="1600" dirty="0">
                <a:latin typeface="Bookman Old Style" panose="02050604050505020204" pitchFamily="18" charset="0"/>
              </a:rPr>
              <a:t>-	l’obbligo di rispettare tutte le disposizioni delle Autorità e del Dirigente scolastico (in particolare, mantenere il distanziamento fisico di un metro, osservare le regole di igiene delle mani e tenere comportamenti corretti sul piano dell’igiene);</a:t>
            </a:r>
          </a:p>
          <a:p>
            <a:r>
              <a:rPr lang="it-IT" dirty="0"/>
              <a:t> </a:t>
            </a:r>
          </a:p>
        </p:txBody>
      </p:sp>
      <p:sp>
        <p:nvSpPr>
          <p:cNvPr id="15" name="CasellaDiTesto 14"/>
          <p:cNvSpPr txBox="1"/>
          <p:nvPr/>
        </p:nvSpPr>
        <p:spPr>
          <a:xfrm>
            <a:off x="1095789" y="3926997"/>
            <a:ext cx="10191002" cy="830997"/>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it-IT" sz="1600" dirty="0">
                <a:solidFill>
                  <a:schemeClr val="bg1"/>
                </a:solidFill>
                <a:latin typeface="Bookman Old Style" panose="02050604050505020204" pitchFamily="18" charset="0"/>
              </a:rPr>
              <a:t>-	la formazione e l’aggiornamento in materia di Didattica digitale integrata e COVID, nonché l’obbligo di redigere un nuovo patto di corresponsabilità educativa per la collaborazione attiva tra Scuola e Famiglia, rafforzatasi con la recente esperienza della didattica a distanza;</a:t>
            </a:r>
          </a:p>
        </p:txBody>
      </p:sp>
      <p:sp>
        <p:nvSpPr>
          <p:cNvPr id="16" name="CasellaDiTesto 15"/>
          <p:cNvSpPr txBox="1"/>
          <p:nvPr/>
        </p:nvSpPr>
        <p:spPr>
          <a:xfrm>
            <a:off x="361950" y="5034131"/>
            <a:ext cx="10191002" cy="830997"/>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r>
              <a:rPr lang="it-IT" sz="1600" dirty="0">
                <a:solidFill>
                  <a:schemeClr val="bg1"/>
                </a:solidFill>
                <a:latin typeface="Bookman Old Style" panose="02050604050505020204" pitchFamily="18" charset="0"/>
              </a:rPr>
              <a:t>-	l’obbligo per ciascun lavoratore di informare tempestivamente il Dirigente scolastico o un suo delegato della presenza di qualsiasi sintomo influenzale durante l’espletamento della propria prestazione lavorativa o della presenza di sintomi negli studenti presenti all’interno dell’istituto.</a:t>
            </a:r>
          </a:p>
        </p:txBody>
      </p:sp>
    </p:spTree>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19969" y="218394"/>
            <a:ext cx="11771085" cy="521154"/>
          </a:xfrm>
        </p:spPr>
        <p:style>
          <a:lnRef idx="1">
            <a:schemeClr val="accent2"/>
          </a:lnRef>
          <a:fillRef idx="2">
            <a:schemeClr val="accent2"/>
          </a:fillRef>
          <a:effectRef idx="1">
            <a:schemeClr val="accent2"/>
          </a:effectRef>
          <a:fontRef idx="minor">
            <a:schemeClr val="dk1"/>
          </a:fontRef>
        </p:style>
        <p:txBody>
          <a:bodyPr>
            <a:noAutofit/>
          </a:bodyPr>
          <a:lstStyle/>
          <a:p>
            <a:pPr algn="ctr"/>
            <a:r>
              <a:rPr lang="it-IT" sz="2000" b="1" dirty="0" smtClean="0">
                <a:solidFill>
                  <a:schemeClr val="accent1">
                    <a:lumMod val="75000"/>
                  </a:schemeClr>
                </a:solidFill>
                <a:latin typeface="Bookman Old Style" panose="02050604050505020204" pitchFamily="18" charset="0"/>
              </a:rPr>
              <a:t>DISPOSIZIONI RELATIVE ALLE MODALITA‘ DI INGRESSO/USCITA</a:t>
            </a:r>
            <a:endParaRPr lang="it-IT" sz="2000" b="1" dirty="0">
              <a:solidFill>
                <a:schemeClr val="accent1">
                  <a:lumMod val="75000"/>
                </a:schemeClr>
              </a:solidFill>
              <a:latin typeface="Bookman Old Style" panose="02050604050505020204" pitchFamily="18" charset="0"/>
            </a:endParaRPr>
          </a:p>
        </p:txBody>
      </p:sp>
      <p:sp>
        <p:nvSpPr>
          <p:cNvPr id="10" name="Rettangolo 9"/>
          <p:cNvSpPr/>
          <p:nvPr/>
        </p:nvSpPr>
        <p:spPr>
          <a:xfrm>
            <a:off x="323850" y="1000125"/>
            <a:ext cx="11106150" cy="1323439"/>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ctr"/>
            <a:r>
              <a:rPr lang="it-IT" sz="1600" b="1" dirty="0">
                <a:solidFill>
                  <a:schemeClr val="accent1">
                    <a:lumMod val="75000"/>
                  </a:schemeClr>
                </a:solidFill>
                <a:latin typeface="Bookman Old Style" panose="02050604050505020204" pitchFamily="18" charset="0"/>
              </a:rPr>
              <a:t>Le istituzioni scolastiche con opportuna segnaletica e con una campagna di sensibilizzazione ed informazione </a:t>
            </a:r>
            <a:r>
              <a:rPr lang="it-IT" sz="1600" b="1" dirty="0" smtClean="0">
                <a:solidFill>
                  <a:schemeClr val="accent1">
                    <a:lumMod val="75000"/>
                  </a:schemeClr>
                </a:solidFill>
                <a:latin typeface="Bookman Old Style" panose="02050604050505020204" pitchFamily="18" charset="0"/>
              </a:rPr>
              <a:t>comunicano alla </a:t>
            </a:r>
            <a:r>
              <a:rPr lang="it-IT" sz="1600" b="1" dirty="0">
                <a:solidFill>
                  <a:schemeClr val="accent1">
                    <a:lumMod val="75000"/>
                  </a:schemeClr>
                </a:solidFill>
                <a:latin typeface="Bookman Old Style" panose="02050604050505020204" pitchFamily="18" charset="0"/>
              </a:rPr>
              <a:t>comunità scolastica le regole da rispettare per evitare assembramenti</a:t>
            </a:r>
            <a:r>
              <a:rPr lang="it-IT" sz="1600" b="1" dirty="0" smtClean="0">
                <a:solidFill>
                  <a:schemeClr val="accent1">
                    <a:lumMod val="75000"/>
                  </a:schemeClr>
                </a:solidFill>
                <a:latin typeface="Bookman Old Style" panose="02050604050505020204" pitchFamily="18" charset="0"/>
              </a:rPr>
              <a:t>.</a:t>
            </a:r>
          </a:p>
          <a:p>
            <a:pPr algn="ctr"/>
            <a:r>
              <a:rPr lang="it-IT" sz="1600" b="1" dirty="0">
                <a:solidFill>
                  <a:schemeClr val="accent1">
                    <a:lumMod val="75000"/>
                  </a:schemeClr>
                </a:solidFill>
                <a:latin typeface="Bookman Old Style" panose="02050604050505020204" pitchFamily="18" charset="0"/>
              </a:rPr>
              <a:t>Va ridotto l’accesso ai visitatori, i quali, comunque, dovranno sottostare a tutte le regole previste nel Regolamento di istituto e/o nell’apposito disciplinare interno adottato dal Dirigente scolastico, sentiti l’RSPP di istituto e il medico competente ed ispirato ai seguenti criteri di massima:</a:t>
            </a:r>
          </a:p>
        </p:txBody>
      </p:sp>
      <p:sp>
        <p:nvSpPr>
          <p:cNvPr id="3" name="Freccia in giù 2"/>
          <p:cNvSpPr/>
          <p:nvPr/>
        </p:nvSpPr>
        <p:spPr>
          <a:xfrm rot="2700000">
            <a:off x="4003603" y="2873830"/>
            <a:ext cx="364218" cy="5637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Freccia in giù 7"/>
          <p:cNvSpPr/>
          <p:nvPr/>
        </p:nvSpPr>
        <p:spPr>
          <a:xfrm rot="-2700000">
            <a:off x="6114074" y="3087104"/>
            <a:ext cx="364218" cy="5637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Freccia in giù 8"/>
          <p:cNvSpPr/>
          <p:nvPr/>
        </p:nvSpPr>
        <p:spPr>
          <a:xfrm>
            <a:off x="5093694" y="2973336"/>
            <a:ext cx="364218" cy="56373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Rettangolo 6"/>
          <p:cNvSpPr/>
          <p:nvPr/>
        </p:nvSpPr>
        <p:spPr>
          <a:xfrm>
            <a:off x="323850" y="3404665"/>
            <a:ext cx="3658962" cy="2031325"/>
          </a:xfrm>
          <a:prstGeom prst="rect">
            <a:avLst/>
          </a:prstGeom>
          <a:solidFill>
            <a:schemeClr val="accent2"/>
          </a:solidFill>
        </p:spPr>
        <p:style>
          <a:lnRef idx="3">
            <a:schemeClr val="lt1"/>
          </a:lnRef>
          <a:fillRef idx="1">
            <a:schemeClr val="accent2"/>
          </a:fillRef>
          <a:effectRef idx="1">
            <a:schemeClr val="accent2"/>
          </a:effectRef>
          <a:fontRef idx="minor">
            <a:schemeClr val="lt1"/>
          </a:fontRef>
        </p:style>
        <p:txBody>
          <a:bodyPr wrap="square">
            <a:spAutoFit/>
          </a:bodyPr>
          <a:lstStyle/>
          <a:p>
            <a:pPr algn="ctr"/>
            <a:r>
              <a:rPr lang="it-IT" sz="1400" dirty="0" smtClean="0">
                <a:latin typeface="Bookman Old Style" panose="02050604050505020204" pitchFamily="18" charset="0"/>
              </a:rPr>
              <a:t>1) Ordinario </a:t>
            </a:r>
            <a:r>
              <a:rPr lang="it-IT" sz="1400" dirty="0">
                <a:latin typeface="Bookman Old Style" panose="02050604050505020204" pitchFamily="18" charset="0"/>
              </a:rPr>
              <a:t>ricorso alle comunicazioni a </a:t>
            </a:r>
            <a:r>
              <a:rPr lang="it-IT" sz="1400" dirty="0" smtClean="0">
                <a:latin typeface="Bookman Old Style" panose="02050604050505020204" pitchFamily="18" charset="0"/>
              </a:rPr>
              <a:t>distanza;</a:t>
            </a:r>
          </a:p>
          <a:p>
            <a:pPr algn="ctr"/>
            <a:r>
              <a:rPr lang="it-IT" sz="1400" dirty="0">
                <a:latin typeface="Bookman Old Style" panose="02050604050505020204" pitchFamily="18" charset="0"/>
              </a:rPr>
              <a:t>2) D</a:t>
            </a:r>
            <a:r>
              <a:rPr lang="it-IT" sz="1400" dirty="0" smtClean="0">
                <a:latin typeface="Bookman Old Style" panose="02050604050505020204" pitchFamily="18" charset="0"/>
              </a:rPr>
              <a:t>ifferenziazione </a:t>
            </a:r>
            <a:r>
              <a:rPr lang="it-IT" sz="1400" dirty="0">
                <a:latin typeface="Bookman Old Style" panose="02050604050505020204" pitchFamily="18" charset="0"/>
              </a:rPr>
              <a:t>dei percorsi interni e dei punti di ingresso e i punti di uscita dalla struttura</a:t>
            </a:r>
            <a:r>
              <a:rPr lang="it-IT" sz="1400" dirty="0" smtClean="0">
                <a:latin typeface="Bookman Old Style" panose="02050604050505020204" pitchFamily="18" charset="0"/>
              </a:rPr>
              <a:t>;</a:t>
            </a:r>
          </a:p>
          <a:p>
            <a:pPr algn="ctr"/>
            <a:r>
              <a:rPr lang="it-IT" sz="1400" dirty="0">
                <a:latin typeface="Bookman Old Style" panose="02050604050505020204" pitchFamily="18" charset="0"/>
              </a:rPr>
              <a:t>3) P</a:t>
            </a:r>
            <a:r>
              <a:rPr lang="it-IT" sz="1400" dirty="0" smtClean="0">
                <a:latin typeface="Bookman Old Style" panose="02050604050505020204" pitchFamily="18" charset="0"/>
              </a:rPr>
              <a:t>redisposizione </a:t>
            </a:r>
            <a:r>
              <a:rPr lang="it-IT" sz="1400" dirty="0">
                <a:latin typeface="Bookman Old Style" panose="02050604050505020204" pitchFamily="18" charset="0"/>
              </a:rPr>
              <a:t>di adeguata segnaletica orizzontale sul distanziamento necessario e sui percorsi da effettuare;</a:t>
            </a:r>
          </a:p>
        </p:txBody>
      </p:sp>
      <p:sp>
        <p:nvSpPr>
          <p:cNvPr id="13" name="Rettangolo 12"/>
          <p:cNvSpPr/>
          <p:nvPr/>
        </p:nvSpPr>
        <p:spPr>
          <a:xfrm>
            <a:off x="4153393" y="3604625"/>
            <a:ext cx="1991541" cy="2246769"/>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algn="ctr"/>
            <a:r>
              <a:rPr lang="it-IT" sz="1400" dirty="0" smtClean="0">
                <a:latin typeface="Bookman Old Style" panose="02050604050505020204" pitchFamily="18" charset="0"/>
              </a:rPr>
              <a:t>4) Limitazione </a:t>
            </a:r>
            <a:r>
              <a:rPr lang="it-IT" sz="1400" dirty="0">
                <a:latin typeface="Bookman Old Style" panose="02050604050505020204" pitchFamily="18" charset="0"/>
              </a:rPr>
              <a:t>degli accessi ai casi di effettiva necessità amministrativo-gestionale ed operativa, possibilmente previa prenotazione e relativa programmazione</a:t>
            </a:r>
          </a:p>
        </p:txBody>
      </p:sp>
      <p:sp>
        <p:nvSpPr>
          <p:cNvPr id="14" name="Rettangolo 13"/>
          <p:cNvSpPr/>
          <p:nvPr/>
        </p:nvSpPr>
        <p:spPr>
          <a:xfrm>
            <a:off x="6624264" y="2973336"/>
            <a:ext cx="4597111" cy="3323987"/>
          </a:xfrm>
          <a:prstGeom prst="rect">
            <a:avLst/>
          </a:prstGeom>
        </p:spPr>
        <p:style>
          <a:lnRef idx="3">
            <a:schemeClr val="lt1"/>
          </a:lnRef>
          <a:fillRef idx="1">
            <a:schemeClr val="accent2"/>
          </a:fillRef>
          <a:effectRef idx="1">
            <a:schemeClr val="accent2"/>
          </a:effectRef>
          <a:fontRef idx="minor">
            <a:schemeClr val="lt1"/>
          </a:fontRef>
        </p:style>
        <p:txBody>
          <a:bodyPr wrap="square">
            <a:spAutoFit/>
          </a:bodyPr>
          <a:lstStyle/>
          <a:p>
            <a:pPr algn="ctr"/>
            <a:r>
              <a:rPr lang="it-IT" sz="1400" dirty="0" smtClean="0">
                <a:latin typeface="Bookman Old Style" panose="02050604050505020204" pitchFamily="18" charset="0"/>
              </a:rPr>
              <a:t>5) Regolare </a:t>
            </a:r>
            <a:r>
              <a:rPr lang="it-IT" sz="1400" dirty="0">
                <a:latin typeface="Bookman Old Style" panose="02050604050505020204" pitchFamily="18" charset="0"/>
              </a:rPr>
              <a:t>registrazione dei visitatori ammessi, con indicazione, per ciascuno di essi, dei dati anagrafici (nome, cognome, data di nascita, luogo di residenza), dei relativi recapiti telefonici, nonché della data di accesso e del tempo di </a:t>
            </a:r>
            <a:r>
              <a:rPr lang="it-IT" sz="1400" dirty="0" smtClean="0">
                <a:latin typeface="Bookman Old Style" panose="02050604050505020204" pitchFamily="18" charset="0"/>
              </a:rPr>
              <a:t>permanenza;</a:t>
            </a:r>
          </a:p>
          <a:p>
            <a:pPr algn="ctr"/>
            <a:r>
              <a:rPr lang="it-IT" sz="1400" dirty="0">
                <a:latin typeface="Bookman Old Style" panose="02050604050505020204" pitchFamily="18" charset="0"/>
              </a:rPr>
              <a:t>6) P</a:t>
            </a:r>
            <a:r>
              <a:rPr lang="it-IT" sz="1400" dirty="0" smtClean="0">
                <a:latin typeface="Bookman Old Style" panose="02050604050505020204" pitchFamily="18" charset="0"/>
              </a:rPr>
              <a:t>ulizia </a:t>
            </a:r>
            <a:r>
              <a:rPr lang="it-IT" sz="1400" dirty="0">
                <a:latin typeface="Bookman Old Style" panose="02050604050505020204" pitchFamily="18" charset="0"/>
              </a:rPr>
              <a:t>approfondita e aerazione frequente e adeguata degli </a:t>
            </a:r>
            <a:r>
              <a:rPr lang="it-IT" sz="1400" dirty="0" smtClean="0">
                <a:latin typeface="Bookman Old Style" panose="02050604050505020204" pitchFamily="18" charset="0"/>
              </a:rPr>
              <a:t>spazi;</a:t>
            </a:r>
          </a:p>
          <a:p>
            <a:pPr algn="ctr"/>
            <a:r>
              <a:rPr lang="it-IT" sz="1400" dirty="0">
                <a:latin typeface="Bookman Old Style" panose="02050604050505020204" pitchFamily="18" charset="0"/>
              </a:rPr>
              <a:t>7) A</a:t>
            </a:r>
            <a:r>
              <a:rPr lang="it-IT" sz="1400" dirty="0" smtClean="0">
                <a:latin typeface="Bookman Old Style" panose="02050604050505020204" pitchFamily="18" charset="0"/>
              </a:rPr>
              <a:t>ccesso </a:t>
            </a:r>
            <a:r>
              <a:rPr lang="it-IT" sz="1400" dirty="0">
                <a:latin typeface="Bookman Old Style" panose="02050604050505020204" pitchFamily="18" charset="0"/>
              </a:rPr>
              <a:t>alla struttura attraverso l’accompagnamento da parte di un solo genitore o di persona maggiorenne delegata dai genitori o da chi esercita la responsabilità genitoriale, nel rispetto  delle regole generali di prevenzione dal contagio, incluso l’uso della mascherina durante tutta la permanenza all’interno della struttura.</a:t>
            </a:r>
          </a:p>
        </p:txBody>
      </p:sp>
    </p:spTree>
    <p:extLst>
      <p:ext uri="{BB962C8B-B14F-4D97-AF65-F5344CB8AC3E}">
        <p14:creationId xmlns:p14="http://schemas.microsoft.com/office/powerpoint/2010/main" xmlns="" val="2004424410"/>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Grp="1" noChangeArrowheads="1"/>
          </p:cNvSpPr>
          <p:nvPr>
            <p:ph type="title"/>
          </p:nvPr>
        </p:nvSpPr>
        <p:spPr>
          <a:xfrm>
            <a:off x="609600" y="274638"/>
            <a:ext cx="10858500" cy="649288"/>
          </a:xfrm>
        </p:spPr>
        <p:style>
          <a:lnRef idx="2">
            <a:schemeClr val="accent1"/>
          </a:lnRef>
          <a:fillRef idx="1">
            <a:schemeClr val="lt1"/>
          </a:fillRef>
          <a:effectRef idx="0">
            <a:schemeClr val="accent1"/>
          </a:effectRef>
          <a:fontRef idx="minor">
            <a:schemeClr val="dk1"/>
          </a:fontRef>
        </p:style>
        <p:txBody>
          <a:bodyPr>
            <a:noAutofit/>
          </a:bodyPr>
          <a:lstStyle/>
          <a:p>
            <a:pPr algn="ctr" eaLnBrk="1" hangingPunct="1"/>
            <a:r>
              <a:rPr lang="it-IT" sz="2000" b="1" dirty="0" smtClean="0">
                <a:solidFill>
                  <a:schemeClr val="accent1">
                    <a:lumMod val="75000"/>
                  </a:schemeClr>
                </a:solidFill>
              </a:rPr>
              <a:t>DISPOSIZIONI RELATIVE A PULIZIA E IGIENIZZAZIONE DI LUOGHI E ATTREZZATURE</a:t>
            </a:r>
            <a:endParaRPr lang="it-IT" sz="2000" b="1" dirty="0">
              <a:solidFill>
                <a:schemeClr val="accent1">
                  <a:lumMod val="75000"/>
                </a:schemeClr>
              </a:solidFill>
            </a:endParaRPr>
          </a:p>
        </p:txBody>
      </p:sp>
      <p:sp>
        <p:nvSpPr>
          <p:cNvPr id="6151" name="AutoShape 9"/>
          <p:cNvSpPr>
            <a:spLocks noGrp="1" noChangeArrowheads="1"/>
          </p:cNvSpPr>
          <p:nvPr>
            <p:ph sz="quarter" idx="1"/>
          </p:nvPr>
        </p:nvSpPr>
        <p:spPr>
          <a:xfrm>
            <a:off x="1597891" y="4829898"/>
            <a:ext cx="8174182" cy="730394"/>
          </a:xfrm>
          <a:prstGeom prst="flowChartAlternateProcess">
            <a:avLst/>
          </a:prstGeom>
          <a:ln/>
        </p:spPr>
        <p:style>
          <a:lnRef idx="1">
            <a:schemeClr val="accent1"/>
          </a:lnRef>
          <a:fillRef idx="2">
            <a:schemeClr val="accent1"/>
          </a:fillRef>
          <a:effectRef idx="1">
            <a:schemeClr val="accent1"/>
          </a:effectRef>
          <a:fontRef idx="minor">
            <a:schemeClr val="dk1"/>
          </a:fontRef>
        </p:style>
        <p:txBody>
          <a:bodyPr>
            <a:normAutofit fontScale="92500"/>
          </a:bodyPr>
          <a:lstStyle/>
          <a:p>
            <a:pPr lvl="0" algn="just"/>
            <a:endParaRPr lang="it-IT" sz="1800" dirty="0" smtClean="0"/>
          </a:p>
          <a:p>
            <a:pPr eaLnBrk="1" hangingPunct="1">
              <a:lnSpc>
                <a:spcPct val="80000"/>
              </a:lnSpc>
            </a:pPr>
            <a:r>
              <a:rPr lang="it-IT" sz="1600" dirty="0" smtClean="0"/>
              <a:t>CIRCOLARE 5443 DEL MINISTERO DELLA SALUTE DEL 22 FEBBRAIO 2020</a:t>
            </a:r>
            <a:endParaRPr lang="it-IT" sz="1600" dirty="0"/>
          </a:p>
        </p:txBody>
      </p:sp>
      <p:sp>
        <p:nvSpPr>
          <p:cNvPr id="6152" name="AutoShape 10"/>
          <p:cNvSpPr>
            <a:spLocks noChangeArrowheads="1"/>
          </p:cNvSpPr>
          <p:nvPr/>
        </p:nvSpPr>
        <p:spPr bwMode="auto">
          <a:xfrm>
            <a:off x="535709" y="1431061"/>
            <a:ext cx="10861964" cy="2891702"/>
          </a:xfrm>
          <a:prstGeom prst="flowChartAlternateProcess">
            <a:avLst/>
          </a:prstGeom>
          <a:ln>
            <a:headEnd/>
            <a:tailEnd/>
          </a:ln>
        </p:spPr>
        <p:style>
          <a:lnRef idx="1">
            <a:schemeClr val="accent1"/>
          </a:lnRef>
          <a:fillRef idx="2">
            <a:schemeClr val="accent1"/>
          </a:fillRef>
          <a:effectRef idx="1">
            <a:schemeClr val="accent1"/>
          </a:effectRef>
          <a:fontRef idx="minor">
            <a:schemeClr val="dk1"/>
          </a:fontRef>
        </p:style>
        <p:txBody>
          <a:bodyPr/>
          <a:lstStyle/>
          <a:p>
            <a:pPr marL="342900" indent="-342900" algn="just">
              <a:spcBef>
                <a:spcPct val="20000"/>
              </a:spcBef>
              <a:buClr>
                <a:schemeClr val="tx1"/>
              </a:buClr>
              <a:buSzPct val="75000"/>
              <a:buFont typeface="Wingdings" pitchFamily="2" charset="2"/>
              <a:buChar char="l"/>
            </a:pPr>
            <a:r>
              <a:rPr lang="it-IT" sz="1200" dirty="0">
                <a:solidFill>
                  <a:schemeClr val="tx1"/>
                </a:solidFill>
                <a:latin typeface="Bookman Old Style" panose="02050604050505020204" pitchFamily="18" charset="0"/>
              </a:rPr>
              <a:t>E’ necessario assicurare la pulizia giornaliera e </a:t>
            </a:r>
            <a:r>
              <a:rPr lang="it-IT" sz="1200" dirty="0" smtClean="0">
                <a:solidFill>
                  <a:schemeClr val="tx1"/>
                </a:solidFill>
                <a:latin typeface="Bookman Old Style" panose="02050604050505020204" pitchFamily="18" charset="0"/>
              </a:rPr>
              <a:t>l’ </a:t>
            </a:r>
            <a:r>
              <a:rPr lang="it-IT" sz="1200" dirty="0">
                <a:solidFill>
                  <a:schemeClr val="tx1"/>
                </a:solidFill>
                <a:latin typeface="Bookman Old Style" panose="02050604050505020204" pitchFamily="18" charset="0"/>
              </a:rPr>
              <a:t>igienizzazione periodica di tutti gli ambienti predisponendo un cronoprogramma ben definito, da documentare attraverso un registro regolarmente aggiornato.</a:t>
            </a:r>
          </a:p>
          <a:p>
            <a:pPr algn="just">
              <a:spcBef>
                <a:spcPct val="20000"/>
              </a:spcBef>
              <a:buClr>
                <a:schemeClr val="tx1"/>
              </a:buClr>
              <a:buSzPct val="75000"/>
            </a:pPr>
            <a:r>
              <a:rPr lang="it-IT" sz="1200" dirty="0">
                <a:solidFill>
                  <a:schemeClr val="tx1"/>
                </a:solidFill>
                <a:latin typeface="Bookman Old Style" panose="02050604050505020204" pitchFamily="18" charset="0"/>
              </a:rPr>
              <a:t>Nel piano di pulizia occorre includere almeno:</a:t>
            </a:r>
          </a:p>
          <a:p>
            <a:pPr marL="342900" indent="-342900" algn="just">
              <a:spcBef>
                <a:spcPct val="20000"/>
              </a:spcBef>
              <a:buClr>
                <a:schemeClr val="tx1"/>
              </a:buClr>
              <a:buSzPct val="75000"/>
              <a:buFont typeface="Wingdings" pitchFamily="2" charset="2"/>
              <a:buChar char="l"/>
            </a:pPr>
            <a:r>
              <a:rPr lang="it-IT" sz="1200" dirty="0">
                <a:solidFill>
                  <a:schemeClr val="tx1"/>
                </a:solidFill>
                <a:latin typeface="Bookman Old Style" panose="02050604050505020204" pitchFamily="18" charset="0"/>
              </a:rPr>
              <a:t>-	gli ambienti di lavoro e le aule;</a:t>
            </a:r>
          </a:p>
          <a:p>
            <a:pPr marL="342900" indent="-342900" algn="just">
              <a:spcBef>
                <a:spcPct val="20000"/>
              </a:spcBef>
              <a:buClr>
                <a:schemeClr val="tx1"/>
              </a:buClr>
              <a:buSzPct val="75000"/>
              <a:buFont typeface="Wingdings" pitchFamily="2" charset="2"/>
              <a:buChar char="l"/>
            </a:pPr>
            <a:r>
              <a:rPr lang="it-IT" sz="1200" dirty="0">
                <a:solidFill>
                  <a:schemeClr val="tx1"/>
                </a:solidFill>
                <a:latin typeface="Bookman Old Style" panose="02050604050505020204" pitchFamily="18" charset="0"/>
              </a:rPr>
              <a:t>-	le palestre;</a:t>
            </a:r>
          </a:p>
          <a:p>
            <a:pPr marL="342900" indent="-342900" algn="just">
              <a:spcBef>
                <a:spcPct val="20000"/>
              </a:spcBef>
              <a:buClr>
                <a:schemeClr val="tx1"/>
              </a:buClr>
              <a:buSzPct val="75000"/>
              <a:buFont typeface="Wingdings" pitchFamily="2" charset="2"/>
              <a:buChar char="l"/>
            </a:pPr>
            <a:r>
              <a:rPr lang="it-IT" sz="1200" dirty="0">
                <a:solidFill>
                  <a:schemeClr val="tx1"/>
                </a:solidFill>
                <a:latin typeface="Bookman Old Style" panose="02050604050505020204" pitchFamily="18" charset="0"/>
              </a:rPr>
              <a:t>-	le aree comuni;</a:t>
            </a:r>
          </a:p>
          <a:p>
            <a:pPr marL="342900" indent="-342900" algn="just">
              <a:spcBef>
                <a:spcPct val="20000"/>
              </a:spcBef>
              <a:buClr>
                <a:schemeClr val="tx1"/>
              </a:buClr>
              <a:buSzPct val="75000"/>
              <a:buFont typeface="Wingdings" pitchFamily="2" charset="2"/>
              <a:buChar char="l"/>
            </a:pPr>
            <a:r>
              <a:rPr lang="it-IT" sz="1200" dirty="0">
                <a:solidFill>
                  <a:schemeClr val="tx1"/>
                </a:solidFill>
                <a:latin typeface="Bookman Old Style" panose="02050604050505020204" pitchFamily="18" charset="0"/>
              </a:rPr>
              <a:t>-	le aree ristoro e mensa;</a:t>
            </a:r>
          </a:p>
          <a:p>
            <a:pPr marL="342900" indent="-342900" algn="just">
              <a:spcBef>
                <a:spcPct val="20000"/>
              </a:spcBef>
              <a:buClr>
                <a:schemeClr val="tx1"/>
              </a:buClr>
              <a:buSzPct val="75000"/>
              <a:buFont typeface="Wingdings" pitchFamily="2" charset="2"/>
              <a:buChar char="l"/>
            </a:pPr>
            <a:r>
              <a:rPr lang="it-IT" sz="1200" dirty="0">
                <a:solidFill>
                  <a:schemeClr val="tx1"/>
                </a:solidFill>
                <a:latin typeface="Bookman Old Style" panose="02050604050505020204" pitchFamily="18" charset="0"/>
              </a:rPr>
              <a:t>-	i servizi igienici e gli spogliatoi;</a:t>
            </a:r>
          </a:p>
          <a:p>
            <a:pPr marL="342900" indent="-342900" algn="just">
              <a:spcBef>
                <a:spcPct val="20000"/>
              </a:spcBef>
              <a:buClr>
                <a:schemeClr val="tx1"/>
              </a:buClr>
              <a:buSzPct val="75000"/>
              <a:buFont typeface="Wingdings" pitchFamily="2" charset="2"/>
              <a:buChar char="l"/>
            </a:pPr>
            <a:r>
              <a:rPr lang="it-IT" sz="1200" dirty="0">
                <a:solidFill>
                  <a:schemeClr val="tx1"/>
                </a:solidFill>
                <a:latin typeface="Bookman Old Style" panose="02050604050505020204" pitchFamily="18" charset="0"/>
              </a:rPr>
              <a:t>-	le attrezzature e postazioni di lavoro o laboratorio ad uso promiscuo;</a:t>
            </a:r>
          </a:p>
          <a:p>
            <a:pPr marL="342900" indent="-342900" algn="just">
              <a:spcBef>
                <a:spcPct val="20000"/>
              </a:spcBef>
              <a:buClr>
                <a:schemeClr val="tx1"/>
              </a:buClr>
              <a:buSzPct val="75000"/>
              <a:buFont typeface="Wingdings" pitchFamily="2" charset="2"/>
              <a:buChar char="l"/>
            </a:pPr>
            <a:r>
              <a:rPr lang="it-IT" sz="1200" dirty="0">
                <a:solidFill>
                  <a:schemeClr val="tx1"/>
                </a:solidFill>
                <a:latin typeface="Bookman Old Style" panose="02050604050505020204" pitchFamily="18" charset="0"/>
              </a:rPr>
              <a:t>-	materiale didattico e ludico;</a:t>
            </a:r>
          </a:p>
          <a:p>
            <a:pPr marL="342900" indent="-342900" algn="just">
              <a:spcBef>
                <a:spcPct val="20000"/>
              </a:spcBef>
              <a:buClr>
                <a:schemeClr val="tx1"/>
              </a:buClr>
              <a:buSzPct val="75000"/>
              <a:buFont typeface="Wingdings" pitchFamily="2" charset="2"/>
              <a:buChar char="l"/>
            </a:pPr>
            <a:r>
              <a:rPr lang="it-IT" sz="1200" dirty="0">
                <a:solidFill>
                  <a:schemeClr val="tx1"/>
                </a:solidFill>
                <a:latin typeface="Bookman Old Style" panose="02050604050505020204" pitchFamily="18" charset="0"/>
              </a:rPr>
              <a:t>-	le superfici comuni ad alta frequenza di contatto (es. pulsantiere, passamano).</a:t>
            </a:r>
          </a:p>
        </p:txBody>
      </p:sp>
    </p:spTree>
    <p:extLst>
      <p:ext uri="{BB962C8B-B14F-4D97-AF65-F5344CB8AC3E}">
        <p14:creationId xmlns:p14="http://schemas.microsoft.com/office/powerpoint/2010/main" xmlns="" val="384702339"/>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Risultati immagini per freccia immagine"/>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30629" y="794663"/>
            <a:ext cx="1292679" cy="814388"/>
          </a:xfrm>
          <a:prstGeom prst="rect">
            <a:avLst/>
          </a:prstGeom>
          <a:noFill/>
          <a:extLst>
            <a:ext uri="{909E8E84-426E-40DD-AFC4-6F175D3DCCD1}">
              <a14:hiddenFill xmlns:a14="http://schemas.microsoft.com/office/drawing/2010/main" xmlns="">
                <a:solidFill>
                  <a:srgbClr val="FFFFFF"/>
                </a:solidFill>
              </a14:hiddenFill>
            </a:ext>
          </a:extLst>
        </p:spPr>
      </p:pic>
      <p:sp>
        <p:nvSpPr>
          <p:cNvPr id="6" name="CasellaDiTesto 5"/>
          <p:cNvSpPr txBox="1"/>
          <p:nvPr/>
        </p:nvSpPr>
        <p:spPr>
          <a:xfrm>
            <a:off x="1484351" y="767534"/>
            <a:ext cx="10065206" cy="584775"/>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it-IT" sz="1600" dirty="0" smtClean="0">
                <a:solidFill>
                  <a:schemeClr val="tx1"/>
                </a:solidFill>
                <a:latin typeface="Bookman Old Style" panose="02050604050505020204" pitchFamily="18" charset="0"/>
              </a:rPr>
              <a:t>assicurare </a:t>
            </a:r>
            <a:r>
              <a:rPr lang="it-IT" sz="1600" dirty="0">
                <a:solidFill>
                  <a:schemeClr val="tx1"/>
                </a:solidFill>
                <a:latin typeface="Bookman Old Style" panose="02050604050505020204" pitchFamily="18" charset="0"/>
              </a:rPr>
              <a:t>quotidianamente le operazioni di pulizia previste dal rapporto ISS COVID-19, n. 19/2020;</a:t>
            </a:r>
          </a:p>
        </p:txBody>
      </p:sp>
      <p:sp>
        <p:nvSpPr>
          <p:cNvPr id="9" name="CasellaDiTesto 8"/>
          <p:cNvSpPr txBox="1"/>
          <p:nvPr/>
        </p:nvSpPr>
        <p:spPr>
          <a:xfrm>
            <a:off x="1484351" y="1792755"/>
            <a:ext cx="10065205" cy="584775"/>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it-IT" sz="1600" dirty="0" smtClean="0">
                <a:latin typeface="Bookman Old Style" panose="02050604050505020204" pitchFamily="18" charset="0"/>
              </a:rPr>
              <a:t>utilizzare </a:t>
            </a:r>
            <a:r>
              <a:rPr lang="it-IT" sz="1600" dirty="0">
                <a:latin typeface="Bookman Old Style" panose="02050604050505020204" pitchFamily="18" charset="0"/>
              </a:rPr>
              <a:t>materiale detergente, con azione virucida, come previsto dall'allegato 1 del documento CTS del 28/05/20;</a:t>
            </a:r>
          </a:p>
        </p:txBody>
      </p:sp>
      <p:sp>
        <p:nvSpPr>
          <p:cNvPr id="10" name="CasellaDiTesto 9"/>
          <p:cNvSpPr txBox="1"/>
          <p:nvPr/>
        </p:nvSpPr>
        <p:spPr>
          <a:xfrm>
            <a:off x="1423091" y="2845672"/>
            <a:ext cx="10065205" cy="1077218"/>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lgn="ctr"/>
            <a:r>
              <a:rPr lang="it-IT" sz="1600" dirty="0" smtClean="0">
                <a:latin typeface="Bookman Old Style" panose="02050604050505020204" pitchFamily="18" charset="0"/>
              </a:rPr>
              <a:t>garantire </a:t>
            </a:r>
            <a:r>
              <a:rPr lang="it-IT" sz="1600" dirty="0">
                <a:latin typeface="Bookman Old Style" panose="02050604050505020204" pitchFamily="18" charset="0"/>
              </a:rPr>
              <a:t>la adeguata aerazione di tutti i locali, mantenendo costantemente (o il più possibile) aperti gli infissi esterni dei servizi igienici. Si consiglia che questi ultimi vengano sottoposti a pulizia almeno due volte al giorno, eventualmente anche con immissione di liquidi a potere virucida negli scarichi fognari delle toilette;</a:t>
            </a:r>
          </a:p>
        </p:txBody>
      </p:sp>
      <p:pic>
        <p:nvPicPr>
          <p:cNvPr id="12" name="Picture 4" descr="Risultati immagini per freccia immagine"/>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30412" y="1783120"/>
            <a:ext cx="1292679" cy="814388"/>
          </a:xfrm>
          <a:prstGeom prst="rect">
            <a:avLst/>
          </a:prstGeom>
          <a:noFill/>
          <a:extLst>
            <a:ext uri="{909E8E84-426E-40DD-AFC4-6F175D3DCCD1}">
              <a14:hiddenFill xmlns:a14="http://schemas.microsoft.com/office/drawing/2010/main" xmlns="">
                <a:solidFill>
                  <a:srgbClr val="FFFFFF"/>
                </a:solidFill>
              </a14:hiddenFill>
            </a:ext>
          </a:extLst>
        </p:spPr>
      </p:pic>
      <p:pic>
        <p:nvPicPr>
          <p:cNvPr id="13" name="Picture 4" descr="Risultati immagini per freccia immagine"/>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30629" y="3028320"/>
            <a:ext cx="1292679" cy="814388"/>
          </a:xfrm>
          <a:prstGeom prst="rect">
            <a:avLst/>
          </a:prstGeom>
          <a:noFill/>
          <a:extLst>
            <a:ext uri="{909E8E84-426E-40DD-AFC4-6F175D3DCCD1}">
              <a14:hiddenFill xmlns:a14="http://schemas.microsoft.com/office/drawing/2010/main" xmlns="">
                <a:solidFill>
                  <a:srgbClr val="FFFFFF"/>
                </a:solidFill>
              </a14:hiddenFill>
            </a:ext>
          </a:extLst>
        </p:spPr>
      </p:pic>
      <p:pic>
        <p:nvPicPr>
          <p:cNvPr id="7" name="Immagine 6"/>
          <p:cNvPicPr>
            <a:picLocks noChangeAspect="1"/>
          </p:cNvPicPr>
          <p:nvPr/>
        </p:nvPicPr>
        <p:blipFill>
          <a:blip r:embed="rId3"/>
          <a:stretch>
            <a:fillRect/>
          </a:stretch>
        </p:blipFill>
        <p:spPr>
          <a:xfrm>
            <a:off x="1423306" y="4731221"/>
            <a:ext cx="10187299" cy="870787"/>
          </a:xfrm>
          <a:prstGeom prst="rect">
            <a:avLst/>
          </a:prstGeom>
        </p:spPr>
      </p:pic>
      <p:sp>
        <p:nvSpPr>
          <p:cNvPr id="11" name="Rettangolo 10"/>
          <p:cNvSpPr/>
          <p:nvPr/>
        </p:nvSpPr>
        <p:spPr>
          <a:xfrm>
            <a:off x="1954191" y="4763008"/>
            <a:ext cx="9125527" cy="923330"/>
          </a:xfrm>
          <a:prstGeom prst="rect">
            <a:avLst/>
          </a:prstGeom>
        </p:spPr>
        <p:txBody>
          <a:bodyPr wrap="square">
            <a:spAutoFit/>
          </a:bodyPr>
          <a:lstStyle/>
          <a:p>
            <a:pPr algn="ctr"/>
            <a:r>
              <a:rPr lang="it-IT" dirty="0" smtClean="0"/>
              <a:t>sottoporre </a:t>
            </a:r>
            <a:r>
              <a:rPr lang="it-IT" dirty="0"/>
              <a:t>a regolare detergenza le superfici e gli oggetti (inclusi giocattoli, attrezzi da palestra e laboratorio, utensili vari...) destinati all'uso degli alunni.</a:t>
            </a:r>
          </a:p>
          <a:p>
            <a:r>
              <a:rPr lang="it-IT" dirty="0"/>
              <a:t> </a:t>
            </a:r>
          </a:p>
        </p:txBody>
      </p:sp>
      <p:pic>
        <p:nvPicPr>
          <p:cNvPr id="14" name="Immagine 13"/>
          <p:cNvPicPr>
            <a:picLocks noChangeAspect="1"/>
          </p:cNvPicPr>
          <p:nvPr/>
        </p:nvPicPr>
        <p:blipFill>
          <a:blip r:embed="rId4"/>
          <a:stretch>
            <a:fillRect/>
          </a:stretch>
        </p:blipFill>
        <p:spPr>
          <a:xfrm>
            <a:off x="130627" y="4816205"/>
            <a:ext cx="1292464" cy="816935"/>
          </a:xfrm>
          <a:prstGeom prst="rect">
            <a:avLst/>
          </a:prstGeom>
        </p:spPr>
      </p:pic>
    </p:spTree>
    <p:extLst>
      <p:ext uri="{BB962C8B-B14F-4D97-AF65-F5344CB8AC3E}">
        <p14:creationId xmlns:p14="http://schemas.microsoft.com/office/powerpoint/2010/main" xmlns="" val="2796076396"/>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e 3"/>
          <p:cNvSpPr/>
          <p:nvPr/>
        </p:nvSpPr>
        <p:spPr>
          <a:xfrm>
            <a:off x="696190" y="1448664"/>
            <a:ext cx="5122719" cy="210935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a:latin typeface="Bookman Old Style" panose="02050604050505020204" pitchFamily="18" charset="0"/>
              </a:rPr>
              <a:t>E’ obbligatorio per chiunque entri negli ambienti scolastici, adottare precauzioni igieniche e l’utilizzo di mascherina. Il CTS si esprimerà nell’ultima settimana di agosto in ordine all’obbligo di utilizzo di mascherina da parte degli studenti.</a:t>
            </a:r>
          </a:p>
        </p:txBody>
      </p:sp>
      <p:sp>
        <p:nvSpPr>
          <p:cNvPr id="5" name="Ovale 4"/>
          <p:cNvSpPr/>
          <p:nvPr/>
        </p:nvSpPr>
        <p:spPr>
          <a:xfrm>
            <a:off x="2687782" y="3569274"/>
            <a:ext cx="8668524" cy="28003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sz="1400" b="1" dirty="0">
                <a:latin typeface="Bookman Old Style" panose="02050604050505020204" pitchFamily="18" charset="0"/>
              </a:rPr>
              <a:t>Per il personale impegnato con bambini con disabilità, si potrà prevedere l’utilizzo di ulteriori dispositivi di protezione individuale (nello specifico, il lavoratore potrà usare, unitamente alla mascherina, guanti e dispositivi di protezione per occhi, viso e mucose). Nell’applicazione delle misure di prevenzione e protezione si dovrà necessariamente tener conto della tipologia di disabilità e delle ulteriori eventuali indicazioni impartite dalla famiglia dell’alunno/studente o dal medico.</a:t>
            </a:r>
          </a:p>
        </p:txBody>
      </p:sp>
      <p:sp>
        <p:nvSpPr>
          <p:cNvPr id="7" name="Freccia circolare in giù 6"/>
          <p:cNvSpPr/>
          <p:nvPr/>
        </p:nvSpPr>
        <p:spPr>
          <a:xfrm>
            <a:off x="6311899" y="2434936"/>
            <a:ext cx="2618510" cy="755073"/>
          </a:xfrm>
          <a:prstGeom prst="curvedDownArrow">
            <a:avLst>
              <a:gd name="adj1" fmla="val 18816"/>
              <a:gd name="adj2" fmla="val 48417"/>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11" name="Titolo 1"/>
          <p:cNvSpPr>
            <a:spLocks noGrp="1"/>
          </p:cNvSpPr>
          <p:nvPr>
            <p:ph type="title"/>
          </p:nvPr>
        </p:nvSpPr>
        <p:spPr>
          <a:xfrm>
            <a:off x="952500" y="118774"/>
            <a:ext cx="9956800" cy="725487"/>
          </a:xfrm>
        </p:spPr>
        <p:style>
          <a:lnRef idx="1">
            <a:schemeClr val="dk1"/>
          </a:lnRef>
          <a:fillRef idx="2">
            <a:schemeClr val="dk1"/>
          </a:fillRef>
          <a:effectRef idx="1">
            <a:schemeClr val="dk1"/>
          </a:effectRef>
          <a:fontRef idx="minor">
            <a:schemeClr val="dk1"/>
          </a:fontRef>
        </p:style>
        <p:txBody>
          <a:bodyPr>
            <a:normAutofit/>
          </a:bodyPr>
          <a:lstStyle/>
          <a:p>
            <a:pPr algn="ctr"/>
            <a:r>
              <a:rPr lang="it-IT" sz="1600" b="1" dirty="0" smtClean="0">
                <a:solidFill>
                  <a:schemeClr val="accent1">
                    <a:lumMod val="75000"/>
                  </a:schemeClr>
                </a:solidFill>
                <a:latin typeface="Bookman Old Style" panose="02050604050505020204" pitchFamily="18" charset="0"/>
              </a:rPr>
              <a:t>DISPOSIZIONI </a:t>
            </a:r>
            <a:r>
              <a:rPr lang="it-IT" sz="1600" b="1" dirty="0">
                <a:solidFill>
                  <a:schemeClr val="accent1">
                    <a:lumMod val="75000"/>
                  </a:schemeClr>
                </a:solidFill>
                <a:latin typeface="Bookman Old Style" panose="02050604050505020204" pitchFamily="18" charset="0"/>
              </a:rPr>
              <a:t>RELATIVE A IGIENE PERSONALE E DISPOSITIVI DI PROTEZIONE INDIVIDUALE</a:t>
            </a:r>
          </a:p>
        </p:txBody>
      </p:sp>
    </p:spTree>
    <p:extLst>
      <p:ext uri="{BB962C8B-B14F-4D97-AF65-F5344CB8AC3E}">
        <p14:creationId xmlns:p14="http://schemas.microsoft.com/office/powerpoint/2010/main" xmlns="" val="2186343058"/>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oggia">
  <a:themeElements>
    <a:clrScheme name="Elementare">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Loggi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Loggi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3498</TotalTime>
  <Words>1762</Words>
  <Application>Microsoft Office PowerPoint</Application>
  <PresentationFormat>Personalizzato</PresentationFormat>
  <Paragraphs>91</Paragraphs>
  <Slides>13</Slides>
  <Notes>3</Notes>
  <HiddenSlides>0</HiddenSlides>
  <MMClips>0</MMClips>
  <ScaleCrop>false</ScaleCrop>
  <HeadingPairs>
    <vt:vector size="4" baseType="variant">
      <vt:variant>
        <vt:lpstr>Tema</vt:lpstr>
      </vt:variant>
      <vt:variant>
        <vt:i4>1</vt:i4>
      </vt:variant>
      <vt:variant>
        <vt:lpstr>Titoli diapositive</vt:lpstr>
      </vt:variant>
      <vt:variant>
        <vt:i4>13</vt:i4>
      </vt:variant>
    </vt:vector>
  </HeadingPairs>
  <TitlesOfParts>
    <vt:vector size="14" baseType="lpstr">
      <vt:lpstr>Loggia</vt:lpstr>
      <vt:lpstr>Protocollo d’intesa per garantire l’avvio dell’anno scolastico nel rispetto delle regole di sicurezza per il contenimento della diffusione di COVID-19  6 agosto 2020</vt:lpstr>
      <vt:lpstr>Funzione del ministero</vt:lpstr>
      <vt:lpstr>Diapositiva 3</vt:lpstr>
      <vt:lpstr>Diapositiva 4</vt:lpstr>
      <vt:lpstr>CHE TIPO DI INFORMAZIONI?</vt:lpstr>
      <vt:lpstr>DISPOSIZIONI RELATIVE ALLE MODALITA‘ DI INGRESSO/USCITA</vt:lpstr>
      <vt:lpstr>DISPOSIZIONI RELATIVE A PULIZIA E IGIENIZZAZIONE DI LUOGHI E ATTREZZATURE</vt:lpstr>
      <vt:lpstr>Diapositiva 8</vt:lpstr>
      <vt:lpstr>DISPOSIZIONI RELATIVE A IGIENE PERSONALE E DISPOSITIVI DI PROTEZIONE INDIVIDUALE</vt:lpstr>
      <vt:lpstr>DISPOSIZIONI RELATIVE AGLI SPAZI COMUNI</vt:lpstr>
      <vt:lpstr>Diapositiva 11</vt:lpstr>
      <vt:lpstr>Diapositiva 12</vt:lpstr>
      <vt:lpstr>LE PARTI CONVENGONO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Letizia Giampietro</dc:creator>
  <cp:lastModifiedBy>PC09</cp:lastModifiedBy>
  <cp:revision>359</cp:revision>
  <dcterms:created xsi:type="dcterms:W3CDTF">2016-02-14T17:25:23Z</dcterms:created>
  <dcterms:modified xsi:type="dcterms:W3CDTF">2020-09-10T07:48:30Z</dcterms:modified>
</cp:coreProperties>
</file>