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71" r:id="rId3"/>
    <p:sldId id="272" r:id="rId4"/>
    <p:sldId id="262" r:id="rId5"/>
    <p:sldId id="263" r:id="rId6"/>
    <p:sldId id="264" r:id="rId7"/>
    <p:sldId id="287" r:id="rId8"/>
    <p:sldId id="266" r:id="rId9"/>
    <p:sldId id="283" r:id="rId10"/>
    <p:sldId id="285" r:id="rId11"/>
    <p:sldId id="286" r:id="rId12"/>
    <p:sldId id="284" r:id="rId13"/>
    <p:sldId id="267" r:id="rId14"/>
    <p:sldId id="268" r:id="rId15"/>
    <p:sldId id="269" r:id="rId16"/>
    <p:sldId id="260" r:id="rId17"/>
    <p:sldId id="261" r:id="rId18"/>
    <p:sldId id="273" r:id="rId19"/>
    <p:sldId id="274" r:id="rId20"/>
    <p:sldId id="275" r:id="rId21"/>
    <p:sldId id="278" r:id="rId22"/>
    <p:sldId id="277" r:id="rId23"/>
    <p:sldId id="276" r:id="rId24"/>
    <p:sldId id="279" r:id="rId25"/>
    <p:sldId id="28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5257-077E-46F3-97E4-846B04A1269C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670DB-7731-423D-832E-972BDDD37D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4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670DB-7731-423D-832E-972BDDD37D9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7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281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11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91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0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60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63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919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59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700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07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F3A8-4824-462F-8D08-3699D87B408E}" type="datetimeFigureOut">
              <a:rPr lang="it-IT" smtClean="0"/>
              <a:pPr/>
              <a:t>21/02/2023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9080884E-4EBB-4FB8-AEDD-BAAE0A48B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13150" y="1069119"/>
            <a:ext cx="5406014" cy="5646285"/>
          </a:xfrm>
          <a:prstGeom prst="rect">
            <a:avLst/>
          </a:prstGeom>
        </p:spPr>
      </p:pic>
      <p:pic>
        <p:nvPicPr>
          <p:cNvPr id="7" name="Immagine 6" descr="Immagine che contiene testo, busta&#10;&#10;Descrizione generata automaticamente">
            <a:extLst>
              <a:ext uri="{FF2B5EF4-FFF2-40B4-BE49-F238E27FC236}">
                <a16:creationId xmlns:a16="http://schemas.microsoft.com/office/drawing/2014/main" xmlns="" id="{E9C3E270-4E3C-41C9-B226-7362316D3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566420" y="2151194"/>
            <a:ext cx="5406015" cy="34821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649D91C-6AAA-40C1-ABD8-35C0138073C6}"/>
              </a:ext>
            </a:extLst>
          </p:cNvPr>
          <p:cNvSpPr txBox="1"/>
          <p:nvPr/>
        </p:nvSpPr>
        <p:spPr>
          <a:xfrm>
            <a:off x="3053295" y="73215"/>
            <a:ext cx="608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5400" b="1" dirty="0">
                <a:latin typeface="Curlz MT" panose="04040404050702020202" pitchFamily="82" charset="0"/>
                <a:ea typeface="+mj-ea"/>
                <a:cs typeface="+mj-cs"/>
              </a:rPr>
              <a:t>BENVENUTI…</a:t>
            </a:r>
          </a:p>
        </p:txBody>
      </p:sp>
    </p:spTree>
    <p:extLst>
      <p:ext uri="{BB962C8B-B14F-4D97-AF65-F5344CB8AC3E}">
        <p14:creationId xmlns:p14="http://schemas.microsoft.com/office/powerpoint/2010/main" xmlns="" val="351797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piccolo, bimbetto&#10;&#10;Descrizione generata automaticamente">
            <a:extLst>
              <a:ext uri="{FF2B5EF4-FFF2-40B4-BE49-F238E27FC236}">
                <a16:creationId xmlns:a16="http://schemas.microsoft.com/office/drawing/2014/main" xmlns="" id="{FFD93377-7C11-B371-73CC-CDAE8690E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5025" y="1396180"/>
            <a:ext cx="4779969" cy="4262283"/>
          </a:xfrm>
          <a:prstGeom prst="rect">
            <a:avLst/>
          </a:prstGeom>
        </p:spPr>
      </p:pic>
      <p:pic>
        <p:nvPicPr>
          <p:cNvPr id="5" name="Immagine 4" descr="Immagine che contiene interni&#10;&#10;Descrizione generata automaticamente">
            <a:extLst>
              <a:ext uri="{FF2B5EF4-FFF2-40B4-BE49-F238E27FC236}">
                <a16:creationId xmlns:a16="http://schemas.microsoft.com/office/drawing/2014/main" xmlns="" id="{CF823A20-DBEB-540D-9B6F-C0C3BD462F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954" y="993057"/>
            <a:ext cx="3764526" cy="50193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9AFDBDF-D33A-F60C-04F5-66733FC456B7}"/>
              </a:ext>
            </a:extLst>
          </p:cNvPr>
          <p:cNvSpPr txBox="1"/>
          <p:nvPr/>
        </p:nvSpPr>
        <p:spPr>
          <a:xfrm>
            <a:off x="3510116" y="334296"/>
            <a:ext cx="392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… </a:t>
            </a:r>
            <a:r>
              <a:rPr lang="it-IT" sz="3600" b="1" dirty="0">
                <a:latin typeface="Curlz MT" panose="04040404050702020202" pitchFamily="82" charset="0"/>
              </a:rPr>
              <a:t>cura dell’ambiente</a:t>
            </a:r>
            <a:r>
              <a:rPr lang="it-IT" sz="3200" b="1" dirty="0">
                <a:latin typeface="Curlz MT" panose="04040404050702020202" pitchFamily="82" charset="0"/>
              </a:rPr>
              <a:t>…</a:t>
            </a:r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xmlns="" id="{D1E0BAEE-E3CC-68B5-8633-20A6CFE5B9C9}"/>
              </a:ext>
            </a:extLst>
          </p:cNvPr>
          <p:cNvSpPr/>
          <p:nvPr/>
        </p:nvSpPr>
        <p:spPr>
          <a:xfrm>
            <a:off x="2330245" y="2915264"/>
            <a:ext cx="776748" cy="796413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515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xmlns="" id="{6F188137-615C-2AB2-25F8-EE42FDEDD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9069" y="1868127"/>
            <a:ext cx="6354520" cy="40017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4610CEE-F515-8497-55E9-6B387E6863CC}"/>
              </a:ext>
            </a:extLst>
          </p:cNvPr>
          <p:cNvSpPr txBox="1"/>
          <p:nvPr/>
        </p:nvSpPr>
        <p:spPr>
          <a:xfrm>
            <a:off x="1447857" y="580167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…e </a:t>
            </a:r>
            <a:r>
              <a:rPr lang="it-IT" sz="3600" b="1" dirty="0">
                <a:latin typeface="Curlz MT" panose="04040404050702020202" pitchFamily="82" charset="0"/>
              </a:rPr>
              <a:t>attività di botanica</a:t>
            </a:r>
            <a:r>
              <a:rPr lang="it-IT" sz="3200" b="1" dirty="0">
                <a:latin typeface="Curlz MT" panose="04040404050702020202" pitchFamily="82" charset="0"/>
              </a:rPr>
              <a:t>…</a:t>
            </a:r>
            <a:endParaRPr lang="it-IT" sz="3200" dirty="0">
              <a:latin typeface="Curlz MT" panose="04040404050702020202" pitchFamily="82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B697A795-32C3-C971-15A3-B5E63DCDAA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825968" y="1786872"/>
            <a:ext cx="5539194" cy="40326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4E21035-3B45-1A4E-58BC-32727D9060F1}"/>
              </a:ext>
            </a:extLst>
          </p:cNvPr>
          <p:cNvSpPr txBox="1"/>
          <p:nvPr/>
        </p:nvSpPr>
        <p:spPr>
          <a:xfrm>
            <a:off x="1105411" y="598802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…per osservare meglio la natura…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7476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arete, pavimento, soffitto&#10;&#10;Descrizione generata automaticamente">
            <a:extLst>
              <a:ext uri="{FF2B5EF4-FFF2-40B4-BE49-F238E27FC236}">
                <a16:creationId xmlns:a16="http://schemas.microsoft.com/office/drawing/2014/main" xmlns="" id="{2C367C1A-8FF8-4469-990F-5F494EA0B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03" y="733557"/>
            <a:ext cx="7428089" cy="557106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BC52C13-A2B6-AE5E-8E0C-784072BA389B}"/>
              </a:ext>
            </a:extLst>
          </p:cNvPr>
          <p:cNvSpPr txBox="1"/>
          <p:nvPr/>
        </p:nvSpPr>
        <p:spPr>
          <a:xfrm>
            <a:off x="7964129" y="3275864"/>
            <a:ext cx="483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BAGNO IN SEZIONE</a:t>
            </a:r>
          </a:p>
        </p:txBody>
      </p:sp>
    </p:spTree>
    <p:extLst>
      <p:ext uri="{BB962C8B-B14F-4D97-AF65-F5344CB8AC3E}">
        <p14:creationId xmlns:p14="http://schemas.microsoft.com/office/powerpoint/2010/main" xmlns="" val="42091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soffitto, pavimento, parete&#10;&#10;Descrizione generata automaticamente">
            <a:extLst>
              <a:ext uri="{FF2B5EF4-FFF2-40B4-BE49-F238E27FC236}">
                <a16:creationId xmlns:a16="http://schemas.microsoft.com/office/drawing/2014/main" xmlns="" id="{F4C29F3C-D9A9-41E0-9242-EFDBBAA49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427316" y="807709"/>
            <a:ext cx="5668684" cy="5743618"/>
          </a:xfrm>
          <a:prstGeom prst="rect">
            <a:avLst/>
          </a:prstGeom>
        </p:spPr>
      </p:pic>
      <p:pic>
        <p:nvPicPr>
          <p:cNvPr id="7" name="Immagine 6" descr="Immagine che contiene soffitto, interni, pavimento, parete&#10;&#10;Descrizione generata automaticamente">
            <a:extLst>
              <a:ext uri="{FF2B5EF4-FFF2-40B4-BE49-F238E27FC236}">
                <a16:creationId xmlns:a16="http://schemas.microsoft.com/office/drawing/2014/main" xmlns="" id="{6F2690F4-41EA-451E-B3C7-547FCA127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295584" y="428714"/>
            <a:ext cx="5674893" cy="5743618"/>
          </a:xfrm>
          <a:prstGeom prst="rect">
            <a:avLst/>
          </a:prstGeom>
          <a:blipFill>
            <a:blip r:embed="rId2" cstate="email">
              <a:alphaModFix amt="46000"/>
            </a:blip>
            <a:tile tx="0" ty="0" sx="100000" sy="100000" flip="none" algn="tl"/>
          </a:blip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4FDD88C-E6C1-4193-8DEB-0814916C25FF}"/>
              </a:ext>
            </a:extLst>
          </p:cNvPr>
          <p:cNvSpPr txBox="1"/>
          <p:nvPr/>
        </p:nvSpPr>
        <p:spPr>
          <a:xfrm>
            <a:off x="1898947" y="74771"/>
            <a:ext cx="429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urlz MT" panose="04040404050702020202" pitchFamily="82" charset="0"/>
              </a:rPr>
              <a:t>..IN SALONE..</a:t>
            </a:r>
          </a:p>
        </p:txBody>
      </p:sp>
    </p:spTree>
    <p:extLst>
      <p:ext uri="{BB962C8B-B14F-4D97-AF65-F5344CB8AC3E}">
        <p14:creationId xmlns:p14="http://schemas.microsoft.com/office/powerpoint/2010/main" xmlns="" val="366334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interni, soffitto, pavimento, stanzadaletto&#10;&#10;Descrizione generata automaticamente">
            <a:extLst>
              <a:ext uri="{FF2B5EF4-FFF2-40B4-BE49-F238E27FC236}">
                <a16:creationId xmlns:a16="http://schemas.microsoft.com/office/drawing/2014/main" xmlns="" id="{E40028C0-4E7E-4EBC-B8A5-C9A34A0D1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99020" y="394350"/>
            <a:ext cx="5668684" cy="5743618"/>
          </a:xfrm>
          <a:prstGeom prst="rect">
            <a:avLst/>
          </a:prstGeom>
        </p:spPr>
      </p:pic>
      <p:pic>
        <p:nvPicPr>
          <p:cNvPr id="3" name="Immagine 2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xmlns="" id="{C6F749DB-B6D7-47A5-A0C7-6F04D024A2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202012" y="751551"/>
            <a:ext cx="5674893" cy="57436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777C123-4C92-460D-9811-C8D02876CBA3}"/>
              </a:ext>
            </a:extLst>
          </p:cNvPr>
          <p:cNvSpPr txBox="1"/>
          <p:nvPr/>
        </p:nvSpPr>
        <p:spPr>
          <a:xfrm>
            <a:off x="541431" y="83388"/>
            <a:ext cx="575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..per giocare col corpo..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8655B09-D48E-4552-BFB8-82883B52E39B}"/>
              </a:ext>
            </a:extLst>
          </p:cNvPr>
          <p:cNvSpPr txBox="1"/>
          <p:nvPr/>
        </p:nvSpPr>
        <p:spPr>
          <a:xfrm>
            <a:off x="7470386" y="6205596"/>
            <a:ext cx="439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…e per il riposo</a:t>
            </a:r>
          </a:p>
        </p:txBody>
      </p:sp>
      <p:sp>
        <p:nvSpPr>
          <p:cNvPr id="2" name="Connettore 1">
            <a:extLst>
              <a:ext uri="{FF2B5EF4-FFF2-40B4-BE49-F238E27FC236}">
                <a16:creationId xmlns:a16="http://schemas.microsoft.com/office/drawing/2014/main" xmlns="" id="{664F1D7C-451D-41A6-A616-2D9663509571}"/>
              </a:ext>
            </a:extLst>
          </p:cNvPr>
          <p:cNvSpPr/>
          <p:nvPr/>
        </p:nvSpPr>
        <p:spPr>
          <a:xfrm>
            <a:off x="280804" y="3031896"/>
            <a:ext cx="417285" cy="397103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xmlns="" id="{F6802F87-0D49-4F26-B5CB-492ED334BF86}"/>
              </a:ext>
            </a:extLst>
          </p:cNvPr>
          <p:cNvSpPr/>
          <p:nvPr/>
        </p:nvSpPr>
        <p:spPr>
          <a:xfrm>
            <a:off x="611109" y="2471339"/>
            <a:ext cx="8698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xmlns="" id="{CC010712-6087-4034-94CB-40FFF5234FF4}"/>
              </a:ext>
            </a:extLst>
          </p:cNvPr>
          <p:cNvSpPr/>
          <p:nvPr/>
        </p:nvSpPr>
        <p:spPr>
          <a:xfrm>
            <a:off x="3651754" y="2980917"/>
            <a:ext cx="373794" cy="371168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xmlns="" id="{3144453E-15A9-48E9-B99E-28F77B58BABE}"/>
              </a:ext>
            </a:extLst>
          </p:cNvPr>
          <p:cNvSpPr/>
          <p:nvPr/>
        </p:nvSpPr>
        <p:spPr>
          <a:xfrm>
            <a:off x="2775596" y="2172929"/>
            <a:ext cx="321565" cy="32126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xmlns="" id="{C5CD5AD7-4211-4065-B8BF-02B492E8E4FF}"/>
              </a:ext>
            </a:extLst>
          </p:cNvPr>
          <p:cNvSpPr/>
          <p:nvPr/>
        </p:nvSpPr>
        <p:spPr>
          <a:xfrm>
            <a:off x="424212" y="2360070"/>
            <a:ext cx="321565" cy="32126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xmlns="" id="{7FF3BCE7-1D7F-F85A-2EAC-8756F035961A}"/>
              </a:ext>
            </a:extLst>
          </p:cNvPr>
          <p:cNvSpPr/>
          <p:nvPr/>
        </p:nvSpPr>
        <p:spPr>
          <a:xfrm>
            <a:off x="2454032" y="2494198"/>
            <a:ext cx="273878" cy="187141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104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interni, pavimento, mensola&#10;&#10;Descrizione generata automaticamente">
            <a:extLst>
              <a:ext uri="{FF2B5EF4-FFF2-40B4-BE49-F238E27FC236}">
                <a16:creationId xmlns:a16="http://schemas.microsoft.com/office/drawing/2014/main" xmlns="" id="{C5C2CA12-E08D-4E3A-8B2A-6E7266A2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197" y="610600"/>
            <a:ext cx="6734754" cy="595303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484E920-56A7-475C-8388-FB9C9E942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605" y="2606771"/>
            <a:ext cx="3876776" cy="29075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D032020-B93D-4971-AFE4-814755C6755B}"/>
              </a:ext>
            </a:extLst>
          </p:cNvPr>
          <p:cNvSpPr txBox="1"/>
          <p:nvPr/>
        </p:nvSpPr>
        <p:spPr>
          <a:xfrm>
            <a:off x="1565753" y="0"/>
            <a:ext cx="630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LA NOSTRA BIBLIOTECA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D79D0AF-6BF2-43B0-ADE7-A3612F1299A1}"/>
              </a:ext>
            </a:extLst>
          </p:cNvPr>
          <p:cNvSpPr txBox="1"/>
          <p:nvPr/>
        </p:nvSpPr>
        <p:spPr>
          <a:xfrm>
            <a:off x="7991605" y="1240077"/>
            <a:ext cx="3732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urlz MT" panose="04040404050702020202" pitchFamily="82" charset="0"/>
              </a:rPr>
              <a:t>…</a:t>
            </a:r>
            <a:r>
              <a:rPr lang="it-IT" sz="3200" b="1" dirty="0">
                <a:latin typeface="Curlz MT" panose="04040404050702020202" pitchFamily="82" charset="0"/>
              </a:rPr>
              <a:t>tanti libri da leggere a scuola…e a casa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467D60E-E2CC-47A4-83FA-15C273663EFF}"/>
              </a:ext>
            </a:extLst>
          </p:cNvPr>
          <p:cNvSpPr txBox="1"/>
          <p:nvPr/>
        </p:nvSpPr>
        <p:spPr>
          <a:xfrm>
            <a:off x="8059402" y="5944892"/>
            <a:ext cx="3741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PRESTITO LIBRARIO</a:t>
            </a:r>
          </a:p>
        </p:txBody>
      </p:sp>
    </p:spTree>
    <p:extLst>
      <p:ext uri="{BB962C8B-B14F-4D97-AF65-F5344CB8AC3E}">
        <p14:creationId xmlns:p14="http://schemas.microsoft.com/office/powerpoint/2010/main" xmlns="" val="9639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C93A8DB-5434-46DD-8E80-A58AEEB36E46}"/>
              </a:ext>
            </a:extLst>
          </p:cNvPr>
          <p:cNvSpPr txBox="1"/>
          <p:nvPr/>
        </p:nvSpPr>
        <p:spPr>
          <a:xfrm>
            <a:off x="3061908" y="181921"/>
            <a:ext cx="533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DAL NOSTRO GIARDINO…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1C7D045-581E-4FF8-A33E-70A894D91BE7}"/>
              </a:ext>
            </a:extLst>
          </p:cNvPr>
          <p:cNvSpPr txBox="1"/>
          <p:nvPr/>
        </p:nvSpPr>
        <p:spPr>
          <a:xfrm>
            <a:off x="4022136" y="6029748"/>
            <a:ext cx="567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…un ambiente da «vivere»..</a:t>
            </a:r>
          </a:p>
        </p:txBody>
      </p:sp>
      <p:pic>
        <p:nvPicPr>
          <p:cNvPr id="6" name="Immagine 5" descr="Immagine che contiene erba, cielo, esterni, albero&#10;&#10;Descrizione generata automaticamente">
            <a:extLst>
              <a:ext uri="{FF2B5EF4-FFF2-40B4-BE49-F238E27FC236}">
                <a16:creationId xmlns:a16="http://schemas.microsoft.com/office/drawing/2014/main" xmlns="" id="{E9198538-FCD6-5258-A1E0-ECDE94E32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27174" y="1184559"/>
            <a:ext cx="6022147" cy="4488884"/>
          </a:xfrm>
          <a:prstGeom prst="rect">
            <a:avLst/>
          </a:prstGeom>
        </p:spPr>
      </p:pic>
      <p:pic>
        <p:nvPicPr>
          <p:cNvPr id="5" name="Immagine 4" descr="Immagine che contiene erba, albero, cielo, esterni&#10;&#10;Descrizione generata automaticamente">
            <a:extLst>
              <a:ext uri="{FF2B5EF4-FFF2-40B4-BE49-F238E27FC236}">
                <a16:creationId xmlns:a16="http://schemas.microsoft.com/office/drawing/2014/main" xmlns="" id="{D6450CD5-3CC3-9B5F-4804-6ABED0D20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4461" y="1184558"/>
            <a:ext cx="5674894" cy="44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16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&#10;&#10;Descrizione generata automaticamente">
            <a:extLst>
              <a:ext uri="{FF2B5EF4-FFF2-40B4-BE49-F238E27FC236}">
                <a16:creationId xmlns:a16="http://schemas.microsoft.com/office/drawing/2014/main" xmlns="" id="{E68B5FD1-D1B1-4D03-A624-7B5BCC49F9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0311" y="1344168"/>
            <a:ext cx="5559550" cy="4169663"/>
          </a:xfrm>
          <a:prstGeom prst="rect">
            <a:avLst/>
          </a:prstGeom>
        </p:spPr>
      </p:pic>
      <p:pic>
        <p:nvPicPr>
          <p:cNvPr id="5" name="Immagine 4" descr="Immagine che contiene interni, parete, soffitto, arredamento&#10;&#10;Descrizione generata automaticamente">
            <a:extLst>
              <a:ext uri="{FF2B5EF4-FFF2-40B4-BE49-F238E27FC236}">
                <a16:creationId xmlns:a16="http://schemas.microsoft.com/office/drawing/2014/main" xmlns="" id="{9055189F-C338-4466-B43B-BAA448EA28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030" y="1160272"/>
            <a:ext cx="6731338" cy="504850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DD54776-BBBF-4862-BF94-258C545B6646}"/>
              </a:ext>
            </a:extLst>
          </p:cNvPr>
          <p:cNvSpPr txBox="1"/>
          <p:nvPr/>
        </p:nvSpPr>
        <p:spPr>
          <a:xfrm>
            <a:off x="5460662" y="282578"/>
            <a:ext cx="673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…in cui giocare e fare esperienze…</a:t>
            </a:r>
          </a:p>
        </p:txBody>
      </p:sp>
    </p:spTree>
    <p:extLst>
      <p:ext uri="{BB962C8B-B14F-4D97-AF65-F5344CB8AC3E}">
        <p14:creationId xmlns:p14="http://schemas.microsoft.com/office/powerpoint/2010/main" xmlns="" val="189563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lbero, esterni, erba, oggetto da esterni&#10;&#10;Descrizione generata automaticamente">
            <a:extLst>
              <a:ext uri="{FF2B5EF4-FFF2-40B4-BE49-F238E27FC236}">
                <a16:creationId xmlns:a16="http://schemas.microsoft.com/office/drawing/2014/main" xmlns="" id="{B73F4D19-3355-4F81-93C6-C7838451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411596" y="1290519"/>
            <a:ext cx="5743616" cy="4276956"/>
          </a:xfrm>
          <a:prstGeom prst="rect">
            <a:avLst/>
          </a:prstGeom>
        </p:spPr>
      </p:pic>
      <p:pic>
        <p:nvPicPr>
          <p:cNvPr id="7" name="Immagine 6" descr="Immagine che contiene erba, esterni, cielo, albero&#10;&#10;Descrizione generata automaticamente">
            <a:extLst>
              <a:ext uri="{FF2B5EF4-FFF2-40B4-BE49-F238E27FC236}">
                <a16:creationId xmlns:a16="http://schemas.microsoft.com/office/drawing/2014/main" xmlns="" id="{400D0200-A955-46FF-9691-3273640CB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-2"/>
          <a:stretch/>
        </p:blipFill>
        <p:spPr>
          <a:xfrm>
            <a:off x="4772524" y="920444"/>
            <a:ext cx="7097742" cy="57436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CDAD992-9455-407F-B003-4E746CF24FF3}"/>
              </a:ext>
            </a:extLst>
          </p:cNvPr>
          <p:cNvSpPr txBox="1"/>
          <p:nvPr/>
        </p:nvSpPr>
        <p:spPr>
          <a:xfrm>
            <a:off x="6194323" y="114687"/>
            <a:ext cx="553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…AL TERRITORIO..</a:t>
            </a:r>
          </a:p>
        </p:txBody>
      </p:sp>
    </p:spTree>
    <p:extLst>
      <p:ext uri="{BB962C8B-B14F-4D97-AF65-F5344CB8AC3E}">
        <p14:creationId xmlns:p14="http://schemas.microsoft.com/office/powerpoint/2010/main" xmlns="" val="373930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esterni&#10;&#10;Descrizione generata automaticamente">
            <a:extLst>
              <a:ext uri="{FF2B5EF4-FFF2-40B4-BE49-F238E27FC236}">
                <a16:creationId xmlns:a16="http://schemas.microsoft.com/office/drawing/2014/main" xmlns="" id="{66B271F1-01C5-4887-8DA1-C4673AFF8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-2"/>
          <a:stretch/>
        </p:blipFill>
        <p:spPr>
          <a:xfrm>
            <a:off x="643468" y="849581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albero, esterni, erba&#10;&#10;Descrizione generata automaticamente">
            <a:extLst>
              <a:ext uri="{FF2B5EF4-FFF2-40B4-BE49-F238E27FC236}">
                <a16:creationId xmlns:a16="http://schemas.microsoft.com/office/drawing/2014/main" xmlns="" id="{707576DC-B7FE-4C5C-933D-D84697DC8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 rot="5400000">
            <a:off x="5993931" y="1038592"/>
            <a:ext cx="5743612" cy="53655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0121EF3-AD02-472B-BBF8-2E44BD16F866}"/>
              </a:ext>
            </a:extLst>
          </p:cNvPr>
          <p:cNvSpPr txBox="1"/>
          <p:nvPr/>
        </p:nvSpPr>
        <p:spPr>
          <a:xfrm>
            <a:off x="2445036" y="132403"/>
            <a:ext cx="747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…fra ricchezze e opportunità’…</a:t>
            </a:r>
          </a:p>
        </p:txBody>
      </p:sp>
    </p:spTree>
    <p:extLst>
      <p:ext uri="{BB962C8B-B14F-4D97-AF65-F5344CB8AC3E}">
        <p14:creationId xmlns:p14="http://schemas.microsoft.com/office/powerpoint/2010/main" xmlns="" val="16258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erba, esterni, cielo&#10;&#10;Descrizione generata automaticamente">
            <a:extLst>
              <a:ext uri="{FF2B5EF4-FFF2-40B4-BE49-F238E27FC236}">
                <a16:creationId xmlns:a16="http://schemas.microsoft.com/office/drawing/2014/main" xmlns="" id="{72955274-C4C9-4334-B0C1-76C2A8EB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108860" y="769441"/>
            <a:ext cx="5655654" cy="57436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C9F747-347A-4CEC-8435-EC08CC3D5918}"/>
              </a:ext>
            </a:extLst>
          </p:cNvPr>
          <p:cNvSpPr txBox="1"/>
          <p:nvPr/>
        </p:nvSpPr>
        <p:spPr>
          <a:xfrm>
            <a:off x="3415734" y="0"/>
            <a:ext cx="503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Curlz MT" panose="04040404050702020202" pitchFamily="82" charset="0"/>
              </a:rPr>
              <a:t>LA NOSTRA SCUOLA</a:t>
            </a:r>
          </a:p>
        </p:txBody>
      </p:sp>
      <p:pic>
        <p:nvPicPr>
          <p:cNvPr id="3" name="Immagine 2" descr="Immagine che contiene esterni, erba, cielo, edificio&#10;&#10;Descrizione generata automaticamente">
            <a:extLst>
              <a:ext uri="{FF2B5EF4-FFF2-40B4-BE49-F238E27FC236}">
                <a16:creationId xmlns:a16="http://schemas.microsoft.com/office/drawing/2014/main" xmlns="" id="{566B5A24-7035-0AA6-8383-A7E58D7FB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38489" y="769441"/>
            <a:ext cx="6065798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64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esterni&#10;&#10;Descrizione generata automaticamente">
            <a:extLst>
              <a:ext uri="{FF2B5EF4-FFF2-40B4-BE49-F238E27FC236}">
                <a16:creationId xmlns:a16="http://schemas.microsoft.com/office/drawing/2014/main" xmlns="" id="{0FEDD702-C08A-4A70-8F5C-EC46E68A1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554977" y="753835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erba, persona, esterni, cielo&#10;&#10;Descrizione generata automaticamente">
            <a:extLst>
              <a:ext uri="{FF2B5EF4-FFF2-40B4-BE49-F238E27FC236}">
                <a16:creationId xmlns:a16="http://schemas.microsoft.com/office/drawing/2014/main" xmlns="" id="{4501D8DF-49C5-4F13-8A8E-D7B27394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271433" y="753835"/>
            <a:ext cx="5365590" cy="57436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404A331-8FEC-4096-A7C2-A48419AF4CBA}"/>
              </a:ext>
            </a:extLst>
          </p:cNvPr>
          <p:cNvSpPr txBox="1"/>
          <p:nvPr/>
        </p:nvSpPr>
        <p:spPr>
          <a:xfrm>
            <a:off x="2256341" y="0"/>
            <a:ext cx="76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…e aule didattiche a «cielo aperto»</a:t>
            </a:r>
          </a:p>
        </p:txBody>
      </p:sp>
    </p:spTree>
    <p:extLst>
      <p:ext uri="{BB962C8B-B14F-4D97-AF65-F5344CB8AC3E}">
        <p14:creationId xmlns:p14="http://schemas.microsoft.com/office/powerpoint/2010/main" xmlns="" val="199858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xmlns="" id="{F1959659-A6F2-47A0-AFE6-2138103FD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321731" y="1077237"/>
            <a:ext cx="5668684" cy="5223571"/>
          </a:xfrm>
          <a:prstGeom prst="rect">
            <a:avLst/>
          </a:prstGeom>
        </p:spPr>
      </p:pic>
      <p:pic>
        <p:nvPicPr>
          <p:cNvPr id="7" name="Immagine 6" descr="Immagine che contiene testo, interni, figlio, ragazzo&#10;&#10;Descrizione generata automaticamente">
            <a:extLst>
              <a:ext uri="{FF2B5EF4-FFF2-40B4-BE49-F238E27FC236}">
                <a16:creationId xmlns:a16="http://schemas.microsoft.com/office/drawing/2014/main" xmlns="" id="{55C1D29F-495A-4D35-8869-22C6F18D0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07364" y="1975765"/>
            <a:ext cx="5966162" cy="36876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CCDC953-E634-4B51-8A5B-E1459A6323EF}"/>
              </a:ext>
            </a:extLst>
          </p:cNvPr>
          <p:cNvSpPr txBox="1"/>
          <p:nvPr/>
        </p:nvSpPr>
        <p:spPr>
          <a:xfrm>
            <a:off x="6534581" y="707905"/>
            <a:ext cx="498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Con laboratori artistici  …</a:t>
            </a:r>
          </a:p>
        </p:txBody>
      </p:sp>
    </p:spTree>
    <p:extLst>
      <p:ext uri="{BB962C8B-B14F-4D97-AF65-F5344CB8AC3E}">
        <p14:creationId xmlns:p14="http://schemas.microsoft.com/office/powerpoint/2010/main" xmlns="" val="260909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parete, tavolo, interni&#10;&#10;Descrizione generata automaticamente">
            <a:extLst>
              <a:ext uri="{FF2B5EF4-FFF2-40B4-BE49-F238E27FC236}">
                <a16:creationId xmlns:a16="http://schemas.microsoft.com/office/drawing/2014/main" xmlns="" id="{BE89E840-46E6-477E-8C78-8B99FC91F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447923" y="557194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persona&#10;&#10;Descrizione generata automaticamente">
            <a:extLst>
              <a:ext uri="{FF2B5EF4-FFF2-40B4-BE49-F238E27FC236}">
                <a16:creationId xmlns:a16="http://schemas.microsoft.com/office/drawing/2014/main" xmlns="" id="{A120F32F-EEB4-4BA1-BEEB-E540F47B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241270" y="557194"/>
            <a:ext cx="5365590" cy="5743612"/>
          </a:xfrm>
          <a:prstGeom prst="rect">
            <a:avLst/>
          </a:prstGeom>
        </p:spPr>
      </p:pic>
      <p:sp>
        <p:nvSpPr>
          <p:cNvPr id="8" name="Connettore 7">
            <a:extLst>
              <a:ext uri="{FF2B5EF4-FFF2-40B4-BE49-F238E27FC236}">
                <a16:creationId xmlns:a16="http://schemas.microsoft.com/office/drawing/2014/main" xmlns="" id="{828DA4B3-2E6A-41C3-BFC6-E914A12D66C1}"/>
              </a:ext>
            </a:extLst>
          </p:cNvPr>
          <p:cNvSpPr/>
          <p:nvPr/>
        </p:nvSpPr>
        <p:spPr>
          <a:xfrm>
            <a:off x="2439268" y="1229085"/>
            <a:ext cx="1615857" cy="145301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onnettore 1">
            <a:extLst>
              <a:ext uri="{FF2B5EF4-FFF2-40B4-BE49-F238E27FC236}">
                <a16:creationId xmlns:a16="http://schemas.microsoft.com/office/drawing/2014/main" xmlns="" id="{5FE6AB8E-999B-7054-FAC1-C2540C6063CF}"/>
              </a:ext>
            </a:extLst>
          </p:cNvPr>
          <p:cNvSpPr/>
          <p:nvPr/>
        </p:nvSpPr>
        <p:spPr>
          <a:xfrm>
            <a:off x="3421626" y="145517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1604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xmlns="" id="{3A7F362E-23DA-9A35-4246-4C9F54957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0011" y="25351"/>
            <a:ext cx="4788310" cy="3071110"/>
          </a:xfrm>
          <a:prstGeom prst="rect">
            <a:avLst/>
          </a:prstGeom>
        </p:spPr>
      </p:pic>
      <p:pic>
        <p:nvPicPr>
          <p:cNvPr id="4" name="Immagine 3" descr="Immagine che contiene testo, tavolo, pavimento, persona&#10;&#10;Descrizione generata automaticamente">
            <a:extLst>
              <a:ext uri="{FF2B5EF4-FFF2-40B4-BE49-F238E27FC236}">
                <a16:creationId xmlns:a16="http://schemas.microsoft.com/office/drawing/2014/main" xmlns="" id="{7EFD152A-E386-B3F9-C076-3FEDD98BCA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887"/>
          <a:stretch/>
        </p:blipFill>
        <p:spPr>
          <a:xfrm>
            <a:off x="6333881" y="1724125"/>
            <a:ext cx="5495453" cy="36628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63B3BC1-62F0-7DAA-5E79-6FDA9095F699}"/>
              </a:ext>
            </a:extLst>
          </p:cNvPr>
          <p:cNvSpPr txBox="1"/>
          <p:nvPr/>
        </p:nvSpPr>
        <p:spPr>
          <a:xfrm>
            <a:off x="7128388" y="619329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…e tanti approfondimenti…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8DEE25C2-07A5-8223-E3BB-B965DF2C0C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4070" y="3147163"/>
            <a:ext cx="4701930" cy="3736188"/>
          </a:xfrm>
          <a:prstGeom prst="rect">
            <a:avLst/>
          </a:prstGeom>
        </p:spPr>
      </p:pic>
      <p:sp>
        <p:nvSpPr>
          <p:cNvPr id="5" name="Connettore 4">
            <a:extLst>
              <a:ext uri="{FF2B5EF4-FFF2-40B4-BE49-F238E27FC236}">
                <a16:creationId xmlns:a16="http://schemas.microsoft.com/office/drawing/2014/main" xmlns="" id="{63BA1742-1BDA-9132-791B-47CCF3580613}"/>
              </a:ext>
            </a:extLst>
          </p:cNvPr>
          <p:cNvSpPr/>
          <p:nvPr/>
        </p:nvSpPr>
        <p:spPr>
          <a:xfrm>
            <a:off x="7521678" y="1925050"/>
            <a:ext cx="393290" cy="36379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xmlns="" id="{EC629BFD-60A0-3AE1-23D3-0673487D4689}"/>
              </a:ext>
            </a:extLst>
          </p:cNvPr>
          <p:cNvSpPr/>
          <p:nvPr/>
        </p:nvSpPr>
        <p:spPr>
          <a:xfrm>
            <a:off x="7956204" y="1767283"/>
            <a:ext cx="393290" cy="36379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xmlns="" id="{B7C15640-22C7-BD1F-346F-777D3859ABCD}"/>
              </a:ext>
            </a:extLst>
          </p:cNvPr>
          <p:cNvSpPr/>
          <p:nvPr/>
        </p:nvSpPr>
        <p:spPr>
          <a:xfrm>
            <a:off x="9803916" y="1820284"/>
            <a:ext cx="393290" cy="36379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xmlns="" id="{EE3EA33E-CEBC-68FB-D19A-2DADA6E9012D}"/>
              </a:ext>
            </a:extLst>
          </p:cNvPr>
          <p:cNvSpPr/>
          <p:nvPr/>
        </p:nvSpPr>
        <p:spPr>
          <a:xfrm>
            <a:off x="10011920" y="2196754"/>
            <a:ext cx="393290" cy="36379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xmlns="" id="{43A816FD-1AAD-4B87-3817-8C974D679890}"/>
              </a:ext>
            </a:extLst>
          </p:cNvPr>
          <p:cNvSpPr/>
          <p:nvPr/>
        </p:nvSpPr>
        <p:spPr>
          <a:xfrm>
            <a:off x="11287435" y="2652638"/>
            <a:ext cx="393290" cy="36379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860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FAA70C3-2AD5-42D6-AC00-5977FEA4D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interni, pavimento, ingombro&#10;&#10;Descrizione generata automaticamente">
            <a:extLst>
              <a:ext uri="{FF2B5EF4-FFF2-40B4-BE49-F238E27FC236}">
                <a16:creationId xmlns:a16="http://schemas.microsoft.com/office/drawing/2014/main" xmlns="" id="{D0C9C56C-1182-453B-849F-32D2017A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622"/>
          <a:stretch/>
        </p:blipFill>
        <p:spPr>
          <a:xfrm>
            <a:off x="2615381" y="1022557"/>
            <a:ext cx="9576617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rete, interni, stanza&#10;&#10;Descrizione generata automaticamente">
            <a:extLst>
              <a:ext uri="{FF2B5EF4-FFF2-40B4-BE49-F238E27FC236}">
                <a16:creationId xmlns:a16="http://schemas.microsoft.com/office/drawing/2014/main" xmlns="" id="{9219D3A9-6864-4D15-A94E-4F05B7A99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943" t="-9199" b="-2737"/>
          <a:stretch/>
        </p:blipFill>
        <p:spPr>
          <a:xfrm>
            <a:off x="-1395641" y="-432619"/>
            <a:ext cx="6400260" cy="4985359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EBFC661-E019-447B-AE31-17A36C28C69A}"/>
              </a:ext>
            </a:extLst>
          </p:cNvPr>
          <p:cNvSpPr txBox="1"/>
          <p:nvPr/>
        </p:nvSpPr>
        <p:spPr>
          <a:xfrm>
            <a:off x="422787" y="4889762"/>
            <a:ext cx="3598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otype Corsiva" panose="03010101010201010101" pitchFamily="66" charset="0"/>
              </a:rPr>
              <a:t>«L’ambiente deve essere ricco              di motivi di interesse che si prestano ad attività e invitano il bambino a condurre le proprie esperienze»</a:t>
            </a:r>
          </a:p>
          <a:p>
            <a:pPr algn="ctr"/>
            <a:r>
              <a:rPr lang="it-IT" sz="2000" dirty="0" err="1">
                <a:latin typeface="Monotype Corsiva" panose="03010101010201010101" pitchFamily="66" charset="0"/>
              </a:rPr>
              <a:t>M.Montessori</a:t>
            </a:r>
            <a:endParaRPr lang="it-IT" sz="2000" dirty="0">
              <a:latin typeface="Monotype Corsiva" panose="03010101010201010101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3239B79-7F25-4E2F-9C23-84D47571CBFE}"/>
              </a:ext>
            </a:extLst>
          </p:cNvPr>
          <p:cNvSpPr txBox="1"/>
          <p:nvPr/>
        </p:nvSpPr>
        <p:spPr>
          <a:xfrm>
            <a:off x="4670321" y="252250"/>
            <a:ext cx="752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…UNA SCUOLA AD INDIRIZZO MONTESSORI</a:t>
            </a:r>
          </a:p>
        </p:txBody>
      </p:sp>
    </p:spTree>
    <p:extLst>
      <p:ext uri="{BB962C8B-B14F-4D97-AF65-F5344CB8AC3E}">
        <p14:creationId xmlns:p14="http://schemas.microsoft.com/office/powerpoint/2010/main" xmlns="" val="297043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2FAA70C3-2AD5-42D6-AC00-5977FEA4D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pavimento, parete, interni&#10;&#10;Descrizione generata automaticamente">
            <a:extLst>
              <a:ext uri="{FF2B5EF4-FFF2-40B4-BE49-F238E27FC236}">
                <a16:creationId xmlns:a16="http://schemas.microsoft.com/office/drawing/2014/main" xmlns="" id="{54684079-72DB-4469-ADF7-49C0DB5B5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90886" y="1022557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vimento, interni, parete&#10;&#10;Descrizione generata automaticamente">
            <a:extLst>
              <a:ext uri="{FF2B5EF4-FFF2-40B4-BE49-F238E27FC236}">
                <a16:creationId xmlns:a16="http://schemas.microsoft.com/office/drawing/2014/main" xmlns="" id="{CFADCBB2-C3C9-4CCA-AC37-387EA8347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19" b="-3661"/>
          <a:stretch/>
        </p:blipFill>
        <p:spPr>
          <a:xfrm>
            <a:off x="0" y="802475"/>
            <a:ext cx="5342805" cy="4447951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6EBB09-E102-425F-9185-A0320118D537}"/>
              </a:ext>
            </a:extLst>
          </p:cNvPr>
          <p:cNvSpPr txBox="1"/>
          <p:nvPr/>
        </p:nvSpPr>
        <p:spPr>
          <a:xfrm>
            <a:off x="6656440" y="1805365"/>
            <a:ext cx="322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Educazione cosmica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E54BAB4-1C52-4159-BA6B-77CD16E8E5B4}"/>
              </a:ext>
            </a:extLst>
          </p:cNvPr>
          <p:cNvSpPr txBox="1"/>
          <p:nvPr/>
        </p:nvSpPr>
        <p:spPr>
          <a:xfrm>
            <a:off x="7098890" y="5835443"/>
            <a:ext cx="427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sensoriale …e logico matematica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3F38558-3E4E-4387-9714-E65F0E0E6FB0}"/>
              </a:ext>
            </a:extLst>
          </p:cNvPr>
          <p:cNvSpPr txBox="1"/>
          <p:nvPr/>
        </p:nvSpPr>
        <p:spPr>
          <a:xfrm>
            <a:off x="2290916" y="3932903"/>
            <a:ext cx="20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Linguaggio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BF163DD-6E66-8D16-8557-F74B90E0254F}"/>
              </a:ext>
            </a:extLst>
          </p:cNvPr>
          <p:cNvSpPr txBox="1"/>
          <p:nvPr/>
        </p:nvSpPr>
        <p:spPr>
          <a:xfrm flipH="1">
            <a:off x="4392463" y="129213"/>
            <a:ext cx="664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…con tanti materiali da scoprire</a:t>
            </a:r>
          </a:p>
        </p:txBody>
      </p:sp>
    </p:spTree>
    <p:extLst>
      <p:ext uri="{BB962C8B-B14F-4D97-AF65-F5344CB8AC3E}">
        <p14:creationId xmlns:p14="http://schemas.microsoft.com/office/powerpoint/2010/main" xmlns="" val="173660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xmlns="" id="{99192C51-B764-4A9B-9587-5EF8B628B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9CE055E-AD4F-437D-BB12-CDD786BD5E36}"/>
              </a:ext>
            </a:extLst>
          </p:cNvPr>
          <p:cNvSpPr txBox="1"/>
          <p:nvPr/>
        </p:nvSpPr>
        <p:spPr>
          <a:xfrm>
            <a:off x="7578247" y="2678264"/>
            <a:ext cx="3645075" cy="150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Curlz MT" panose="04040404050702020202" pitchFamily="82" charset="0"/>
              </a:rPr>
              <a:t>VI ASPETTIAMO A SETTEMBRE!!!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8B843B9D-F81A-490A-B30C-1CC24E70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3618" y="523724"/>
            <a:ext cx="6858000" cy="58105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5097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magine 6" descr="Immagine che contiene esterni&#10;&#10;Descrizione generata automaticamente">
            <a:extLst>
              <a:ext uri="{FF2B5EF4-FFF2-40B4-BE49-F238E27FC236}">
                <a16:creationId xmlns:a16="http://schemas.microsoft.com/office/drawing/2014/main" xmlns="" id="{53BF4531-7897-458B-A98C-BE53299E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 rot="26880000">
            <a:off x="3713802" y="-1572708"/>
            <a:ext cx="4764396" cy="99163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1E1612A-075E-4051-B97E-8912F594249A}"/>
              </a:ext>
            </a:extLst>
          </p:cNvPr>
          <p:cNvSpPr txBox="1"/>
          <p:nvPr/>
        </p:nvSpPr>
        <p:spPr>
          <a:xfrm>
            <a:off x="6757958" y="6124581"/>
            <a:ext cx="470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urlz MT" panose="04040404050702020202" pitchFamily="82" charset="0"/>
              </a:rPr>
              <a:t>SERVIZIO SCUOLABUS..</a:t>
            </a:r>
          </a:p>
        </p:txBody>
      </p:sp>
    </p:spTree>
    <p:extLst>
      <p:ext uri="{BB962C8B-B14F-4D97-AF65-F5344CB8AC3E}">
        <p14:creationId xmlns:p14="http://schemas.microsoft.com/office/powerpoint/2010/main" xmlns="" val="218351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0A69081-F512-4818-8769-92E9D951A56D}"/>
              </a:ext>
            </a:extLst>
          </p:cNvPr>
          <p:cNvSpPr txBox="1"/>
          <p:nvPr/>
        </p:nvSpPr>
        <p:spPr>
          <a:xfrm>
            <a:off x="210199" y="72118"/>
            <a:ext cx="661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INIZIA LA NOSTRA GIORNATA 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074584E-556F-44C5-9712-1AF22387B920}"/>
              </a:ext>
            </a:extLst>
          </p:cNvPr>
          <p:cNvSpPr txBox="1"/>
          <p:nvPr/>
        </p:nvSpPr>
        <p:spPr>
          <a:xfrm>
            <a:off x="6672252" y="6135904"/>
            <a:ext cx="409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…le autonomie...</a:t>
            </a:r>
          </a:p>
        </p:txBody>
      </p:sp>
      <p:pic>
        <p:nvPicPr>
          <p:cNvPr id="5" name="Immagine 4" descr="Immagine che contiene interni, parete, pavimento&#10;&#10;Descrizione generata automaticamente">
            <a:extLst>
              <a:ext uri="{FF2B5EF4-FFF2-40B4-BE49-F238E27FC236}">
                <a16:creationId xmlns:a16="http://schemas.microsoft.com/office/drawing/2014/main" xmlns="" id="{ECDD8738-94FA-C499-F2E5-2D51FE543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4448" y="1048489"/>
            <a:ext cx="3689846" cy="4927900"/>
          </a:xfrm>
          <a:prstGeom prst="rect">
            <a:avLst/>
          </a:prstGeom>
        </p:spPr>
      </p:pic>
      <p:pic>
        <p:nvPicPr>
          <p:cNvPr id="8" name="Immagine 7" descr="Immagine che contiene interni, persona, parete&#10;&#10;Descrizione generata automaticamente">
            <a:extLst>
              <a:ext uri="{FF2B5EF4-FFF2-40B4-BE49-F238E27FC236}">
                <a16:creationId xmlns:a16="http://schemas.microsoft.com/office/drawing/2014/main" xmlns="" id="{8CD01B4F-5298-F1A6-0BA9-30F279A3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860" y="2957884"/>
            <a:ext cx="2602806" cy="3470408"/>
          </a:xfrm>
          <a:prstGeom prst="rect">
            <a:avLst/>
          </a:prstGeom>
        </p:spPr>
      </p:pic>
      <p:pic>
        <p:nvPicPr>
          <p:cNvPr id="6" name="Immagine 5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xmlns="" id="{08F2DFFA-C33D-0A52-0D1E-D71724806D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174" y="461404"/>
            <a:ext cx="2622941" cy="3291026"/>
          </a:xfrm>
          <a:prstGeom prst="rect">
            <a:avLst/>
          </a:prstGeom>
        </p:spPr>
      </p:pic>
      <p:pic>
        <p:nvPicPr>
          <p:cNvPr id="9" name="Immagine 8" descr="Immagine che contiene interni, pavimento, persona&#10;&#10;Descrizione generata automaticamente">
            <a:extLst>
              <a:ext uri="{FF2B5EF4-FFF2-40B4-BE49-F238E27FC236}">
                <a16:creationId xmlns:a16="http://schemas.microsoft.com/office/drawing/2014/main" xmlns="" id="{DD90E523-1DBC-0FD0-758F-5226BA29BF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392" y="2780545"/>
            <a:ext cx="2517037" cy="3568874"/>
          </a:xfrm>
          <a:prstGeom prst="rect">
            <a:avLst/>
          </a:prstGeom>
        </p:spPr>
      </p:pic>
      <p:sp>
        <p:nvSpPr>
          <p:cNvPr id="4" name="Connettore 3">
            <a:extLst>
              <a:ext uri="{FF2B5EF4-FFF2-40B4-BE49-F238E27FC236}">
                <a16:creationId xmlns:a16="http://schemas.microsoft.com/office/drawing/2014/main" xmlns="" id="{ACBBE18A-5E2B-2D5C-0814-52D972A7F37B}"/>
              </a:ext>
            </a:extLst>
          </p:cNvPr>
          <p:cNvSpPr/>
          <p:nvPr/>
        </p:nvSpPr>
        <p:spPr>
          <a:xfrm>
            <a:off x="5201601" y="4011559"/>
            <a:ext cx="404010" cy="34412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10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magine 12" descr="Immagine che contiene testo, pavimento, stanza&#10;&#10;Descrizione generata automaticamente">
            <a:extLst>
              <a:ext uri="{FF2B5EF4-FFF2-40B4-BE49-F238E27FC236}">
                <a16:creationId xmlns:a16="http://schemas.microsoft.com/office/drawing/2014/main" xmlns="" id="{A5801D77-A592-41E0-AC15-4212FF3D2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868090" y="1042219"/>
            <a:ext cx="3914569" cy="50532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3E7263C-C257-4102-ACAB-6529BFD6CE59}"/>
              </a:ext>
            </a:extLst>
          </p:cNvPr>
          <p:cNvSpPr txBox="1"/>
          <p:nvPr/>
        </p:nvSpPr>
        <p:spPr>
          <a:xfrm>
            <a:off x="4191047" y="117273"/>
            <a:ext cx="653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latin typeface="Curlz MT" panose="04040404050702020202" pitchFamily="82" charset="0"/>
              </a:rPr>
              <a:t>..L’ ACCOGLIENZA…</a:t>
            </a: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rlz MT" panose="04040404050702020202" pitchFamily="82" charset="0"/>
              <a:ea typeface="+mn-ea"/>
              <a:cs typeface="+mn-cs"/>
            </a:endParaRPr>
          </a:p>
          <a:p>
            <a:endParaRPr lang="it-IT" sz="3600" b="1" dirty="0">
              <a:latin typeface="Curlz MT" panose="04040404050702020202" pitchFamily="82" charset="0"/>
            </a:endParaRPr>
          </a:p>
        </p:txBody>
      </p:sp>
      <p:pic>
        <p:nvPicPr>
          <p:cNvPr id="3" name="Immagine 2" descr="Immagine che contiene testo, interni, pavimento, arancia&#10;&#10;Descrizione generata automaticamente">
            <a:extLst>
              <a:ext uri="{FF2B5EF4-FFF2-40B4-BE49-F238E27FC236}">
                <a16:creationId xmlns:a16="http://schemas.microsoft.com/office/drawing/2014/main" xmlns="" id="{C6D234DB-F321-385E-C599-4632AF7ED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7336" y="1037069"/>
            <a:ext cx="6980271" cy="50584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34D165-C9A6-B842-D2FB-68574D1E2E8E}"/>
              </a:ext>
            </a:extLst>
          </p:cNvPr>
          <p:cNvSpPr txBox="1"/>
          <p:nvPr/>
        </p:nvSpPr>
        <p:spPr>
          <a:xfrm>
            <a:off x="4011561" y="61838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rlz MT" panose="04040404050702020202" pitchFamily="82" charset="0"/>
                <a:ea typeface="+mn-ea"/>
                <a:cs typeface="+mn-cs"/>
              </a:rPr>
              <a:t>…NELL’ANGOLINO…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26807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interni, ingombro, parecchi&#10;&#10;Descrizione generata automaticamente">
            <a:extLst>
              <a:ext uri="{FF2B5EF4-FFF2-40B4-BE49-F238E27FC236}">
                <a16:creationId xmlns:a16="http://schemas.microsoft.com/office/drawing/2014/main" xmlns="" id="{8D2A0309-A4E1-38E4-F462-ADC936EF9F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9" y="71898"/>
            <a:ext cx="11936362" cy="671420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C3D8BCF-D01F-792F-F040-1F462DA41A35}"/>
              </a:ext>
            </a:extLst>
          </p:cNvPr>
          <p:cNvSpPr txBox="1"/>
          <p:nvPr/>
        </p:nvSpPr>
        <p:spPr>
          <a:xfrm>
            <a:off x="8185242" y="5397346"/>
            <a:ext cx="280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urlz MT" panose="04040404050702020202" pitchFamily="82" charset="0"/>
              </a:rPr>
              <a:t>(sezione farfalle)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C0A70EF-9427-B473-F59B-299BB25302A2}"/>
              </a:ext>
            </a:extLst>
          </p:cNvPr>
          <p:cNvSpPr txBox="1"/>
          <p:nvPr/>
        </p:nvSpPr>
        <p:spPr>
          <a:xfrm>
            <a:off x="1887794" y="1012722"/>
            <a:ext cx="697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POI SI PROSEGUE IN SEZIONE…</a:t>
            </a:r>
          </a:p>
        </p:txBody>
      </p:sp>
    </p:spTree>
    <p:extLst>
      <p:ext uri="{BB962C8B-B14F-4D97-AF65-F5344CB8AC3E}">
        <p14:creationId xmlns:p14="http://schemas.microsoft.com/office/powerpoint/2010/main" xmlns="" val="170218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parete, tavolo, interni, pavimento&#10;&#10;Descrizione generata automaticamente">
            <a:extLst>
              <a:ext uri="{FF2B5EF4-FFF2-40B4-BE49-F238E27FC236}">
                <a16:creationId xmlns:a16="http://schemas.microsoft.com/office/drawing/2014/main" xmlns="" id="{3DB82BF3-342F-5862-B49D-FD79FE6AE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990" y="40092"/>
            <a:ext cx="12051684" cy="67778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ED9068F-16F1-FBDB-2C1A-F1D1AC1059BD}"/>
              </a:ext>
            </a:extLst>
          </p:cNvPr>
          <p:cNvSpPr txBox="1"/>
          <p:nvPr/>
        </p:nvSpPr>
        <p:spPr>
          <a:xfrm>
            <a:off x="70158" y="305044"/>
            <a:ext cx="920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Per attività negli angoli tematici… e per il pranzo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EC45A23-AB86-059A-EE0C-B4285338D0DD}"/>
              </a:ext>
            </a:extLst>
          </p:cNvPr>
          <p:cNvSpPr txBox="1"/>
          <p:nvPr/>
        </p:nvSpPr>
        <p:spPr>
          <a:xfrm>
            <a:off x="7806812" y="5699181"/>
            <a:ext cx="17796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(sezione </a:t>
            </a:r>
            <a:r>
              <a:rPr lang="it-IT" sz="3600" dirty="0">
                <a:latin typeface="Curlz MT" panose="04040404050702020202" pitchFamily="82" charset="0"/>
              </a:rPr>
              <a:t>fiori</a:t>
            </a:r>
            <a:r>
              <a:rPr lang="it-IT" sz="3200" dirty="0">
                <a:latin typeface="Curlz MT" panose="040404040507020202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2378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A4D0BEB-59C3-29EA-7E9C-4F8C30171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869" y="2242931"/>
            <a:ext cx="4354286" cy="3470980"/>
          </a:xfrm>
          <a:prstGeom prst="rect">
            <a:avLst/>
          </a:prstGeom>
        </p:spPr>
      </p:pic>
      <p:pic>
        <p:nvPicPr>
          <p:cNvPr id="7" name="Immagine 6" descr="Immagine che contiene interni, parete&#10;&#10;Descrizione generata automaticamente">
            <a:extLst>
              <a:ext uri="{FF2B5EF4-FFF2-40B4-BE49-F238E27FC236}">
                <a16:creationId xmlns:a16="http://schemas.microsoft.com/office/drawing/2014/main" xmlns="" id="{A4C9FB88-06FB-426F-F6B2-3496FFC64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043500" y="2463534"/>
            <a:ext cx="4104998" cy="2821679"/>
          </a:xfrm>
          <a:prstGeom prst="rect">
            <a:avLst/>
          </a:prstGeom>
        </p:spPr>
      </p:pic>
      <p:pic>
        <p:nvPicPr>
          <p:cNvPr id="9" name="Immagine 8" descr="Immagine che contiene interni, pavimento&#10;&#10;Descrizione generata automaticamente">
            <a:extLst>
              <a:ext uri="{FF2B5EF4-FFF2-40B4-BE49-F238E27FC236}">
                <a16:creationId xmlns:a16="http://schemas.microsoft.com/office/drawing/2014/main" xmlns="" id="{DE8D002B-3514-8CDA-8D9A-EE62EC850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54480" y="2242931"/>
            <a:ext cx="4344651" cy="34709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734A71B-681E-AC95-6105-BAC79DC72D56}"/>
              </a:ext>
            </a:extLst>
          </p:cNvPr>
          <p:cNvSpPr txBox="1"/>
          <p:nvPr/>
        </p:nvSpPr>
        <p:spPr>
          <a:xfrm>
            <a:off x="4227535" y="452284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Attività di vita pratica</a:t>
            </a:r>
          </a:p>
        </p:txBody>
      </p:sp>
    </p:spTree>
    <p:extLst>
      <p:ext uri="{BB962C8B-B14F-4D97-AF65-F5344CB8AC3E}">
        <p14:creationId xmlns:p14="http://schemas.microsoft.com/office/powerpoint/2010/main" xmlns="" val="20738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xmlns="" id="{B246C63B-60C4-0F8A-A1CB-4FF2E7B27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9164" y="374005"/>
            <a:ext cx="3397618" cy="3054995"/>
          </a:xfrm>
          <a:prstGeom prst="rect">
            <a:avLst/>
          </a:prstGeom>
        </p:spPr>
      </p:pic>
      <p:pic>
        <p:nvPicPr>
          <p:cNvPr id="4" name="Immagine 3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xmlns="" id="{06592D3D-57AA-256F-84F5-5C89D7BB1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9164" y="3798853"/>
            <a:ext cx="3397618" cy="2971609"/>
          </a:xfrm>
          <a:prstGeom prst="rect">
            <a:avLst/>
          </a:prstGeom>
        </p:spPr>
      </p:pic>
      <p:pic>
        <p:nvPicPr>
          <p:cNvPr id="6" name="Immagine 5" descr="Immagine che contiene interni, parete&#10;&#10;Descrizione generata automaticamente">
            <a:extLst>
              <a:ext uri="{FF2B5EF4-FFF2-40B4-BE49-F238E27FC236}">
                <a16:creationId xmlns:a16="http://schemas.microsoft.com/office/drawing/2014/main" xmlns="" id="{20E575F4-A1D1-2878-9084-C4CC728ED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97191" y="1918991"/>
            <a:ext cx="3397618" cy="4139578"/>
          </a:xfrm>
          <a:prstGeom prst="rect">
            <a:avLst/>
          </a:prstGeom>
        </p:spPr>
      </p:pic>
      <p:pic>
        <p:nvPicPr>
          <p:cNvPr id="8" name="Immagine 7" descr="Immagine che contiene persona, interni, tavolo, parete&#10;&#10;Descrizione generata automaticamente">
            <a:extLst>
              <a:ext uri="{FF2B5EF4-FFF2-40B4-BE49-F238E27FC236}">
                <a16:creationId xmlns:a16="http://schemas.microsoft.com/office/drawing/2014/main" xmlns="" id="{04F05242-D532-496E-AD7F-596B3468B1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9029" y="408983"/>
            <a:ext cx="2590400" cy="3020017"/>
          </a:xfrm>
          <a:prstGeom prst="rect">
            <a:avLst/>
          </a:prstGeom>
        </p:spPr>
      </p:pic>
      <p:pic>
        <p:nvPicPr>
          <p:cNvPr id="12" name="Immagine 11" descr="Immagine che contiene interni&#10;&#10;Descrizione generata automaticamente">
            <a:extLst>
              <a:ext uri="{FF2B5EF4-FFF2-40B4-BE49-F238E27FC236}">
                <a16:creationId xmlns:a16="http://schemas.microsoft.com/office/drawing/2014/main" xmlns="" id="{4E876AFF-7962-7189-3A5E-A0D14E97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424221" y="3965255"/>
            <a:ext cx="3020016" cy="2590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3254EF5-5B1A-18E6-94F0-403BC5A17AC2}"/>
              </a:ext>
            </a:extLst>
          </p:cNvPr>
          <p:cNvSpPr txBox="1"/>
          <p:nvPr/>
        </p:nvSpPr>
        <p:spPr>
          <a:xfrm flipH="1">
            <a:off x="4057874" y="753288"/>
            <a:ext cx="415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..per allenare tante abilità..</a:t>
            </a: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xmlns="" id="{5A7141D6-F814-515F-BB90-408D9B78FC48}"/>
              </a:ext>
            </a:extLst>
          </p:cNvPr>
          <p:cNvSpPr/>
          <p:nvPr/>
        </p:nvSpPr>
        <p:spPr>
          <a:xfrm>
            <a:off x="1801496" y="4866967"/>
            <a:ext cx="371434" cy="41768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xmlns="" id="{5DCCA955-38F1-596A-6D8F-42A2583CF26F}"/>
              </a:ext>
            </a:extLst>
          </p:cNvPr>
          <p:cNvSpPr/>
          <p:nvPr/>
        </p:nvSpPr>
        <p:spPr>
          <a:xfrm>
            <a:off x="9429136" y="1299610"/>
            <a:ext cx="314632" cy="19576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xmlns="" id="{91F3A73F-AD7B-D89E-D0F4-07387E47351B}"/>
              </a:ext>
            </a:extLst>
          </p:cNvPr>
          <p:cNvSpPr/>
          <p:nvPr/>
        </p:nvSpPr>
        <p:spPr>
          <a:xfrm>
            <a:off x="9215018" y="4346573"/>
            <a:ext cx="371434" cy="41768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178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206</Words>
  <Application>Microsoft Office PowerPoint</Application>
  <PresentationFormat>Personalizzato</PresentationFormat>
  <Paragraphs>40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fabbri</dc:creator>
  <cp:lastModifiedBy>PC09</cp:lastModifiedBy>
  <cp:revision>32</cp:revision>
  <dcterms:created xsi:type="dcterms:W3CDTF">2021-12-04T15:39:30Z</dcterms:created>
  <dcterms:modified xsi:type="dcterms:W3CDTF">2023-02-21T11:04:44Z</dcterms:modified>
</cp:coreProperties>
</file>