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62" r:id="rId7"/>
    <p:sldId id="266" r:id="rId8"/>
    <p:sldId id="267" r:id="rId9"/>
    <p:sldId id="268" r:id="rId10"/>
    <p:sldId id="270" r:id="rId11"/>
    <p:sldId id="263" r:id="rId12"/>
    <p:sldId id="269" r:id="rId13"/>
    <p:sldId id="264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C8D44F4-CE6E-998C-4596-279C7C79C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812F144-DFCB-E43A-03E0-348E34368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619D6A5-C126-6A11-AA3A-76C4DE4FF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2C4A-6190-482A-938C-00A164579D8B}" type="datetimeFigureOut">
              <a:rPr lang="it-IT" smtClean="0"/>
              <a:pPr/>
              <a:t>06/09/2022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9842A37-FE5E-4595-A39E-39EA916A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0F33A80-AC23-4601-A584-C11AED9A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475-9215-4113-9A0F-135AB18B64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3774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D4BBCEA-BA14-6841-886B-BF52431A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8DF8E42B-F361-DDB6-93D9-5951476C1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D4AB315-E5F7-CA5B-FEDC-4422DA06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2C4A-6190-482A-938C-00A164579D8B}" type="datetimeFigureOut">
              <a:rPr lang="it-IT" smtClean="0"/>
              <a:pPr/>
              <a:t>06/09/2022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D5BAC88-9695-8E37-9663-521ED915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DE64055-64CC-DE7C-AF8A-BD9BB9A7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475-9215-4113-9A0F-135AB18B64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2409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166671CD-C8DD-128D-1584-ABABF67FD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4CEC6A2B-5A7D-E060-70A3-C4D6D9B4D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E9581D6-B3F6-053B-A008-E83333E1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2C4A-6190-482A-938C-00A164579D8B}" type="datetimeFigureOut">
              <a:rPr lang="it-IT" smtClean="0"/>
              <a:pPr/>
              <a:t>06/09/2022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70A6983-DC22-EE8D-012E-810767F66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2E19B64-7D43-89BC-9F4B-E0E4EEBD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475-9215-4113-9A0F-135AB18B64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036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0B30771-4C8A-5A00-6937-0CC751CDA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3910240-11D7-6671-0EF0-20B54C8DD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A2E66C3-035A-AA42-40B7-165321018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2C4A-6190-482A-938C-00A164579D8B}" type="datetimeFigureOut">
              <a:rPr lang="it-IT" smtClean="0"/>
              <a:pPr/>
              <a:t>06/09/2022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D217B66-FAD0-A8EE-FF24-C9D3B6BA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8D03EF5-0164-AB05-88C3-8D8383DD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475-9215-4113-9A0F-135AB18B64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0588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150DFA8-82CF-F078-FE23-69E417B9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26C3815-DD93-03CB-95E4-19FB48062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B330D2A-B537-89F3-A754-3F1E2EFA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2C4A-6190-482A-938C-00A164579D8B}" type="datetimeFigureOut">
              <a:rPr lang="it-IT" smtClean="0"/>
              <a:pPr/>
              <a:t>06/09/2022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DF6E83A-9546-A414-2074-054C8E19C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AB46B8C-6AF7-CFD8-D1F4-37D823E1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475-9215-4113-9A0F-135AB18B64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2077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CDBA7E8-B4AC-BFAA-D04C-43F3B8A2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18076FD-DB0C-CD80-C31E-59FC33B41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D598B15-4D07-9610-CA32-F2CEB846C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4251A3B-0BE5-DFC9-7BC1-89528207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2C4A-6190-482A-938C-00A164579D8B}" type="datetimeFigureOut">
              <a:rPr lang="it-IT" smtClean="0"/>
              <a:pPr/>
              <a:t>06/09/2022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897C35E-E0C0-DBA2-A25E-D1CC1A25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2D9FFFDA-9836-6843-9009-4CDF9C0F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475-9215-4113-9A0F-135AB18B64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6766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F804E34-BE31-7F06-DA00-9AFE4F5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FF99F7C-54E7-FDFE-8C15-6DBF331CC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BFE16DE0-122D-39E4-1D62-7A9D27C67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32ED0A9E-887A-AD19-6F9E-3135442B6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5CE81A34-F3EA-5ECC-8ECD-35BFE4A85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C712C28D-61BA-A08E-65B7-7BCA37107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2C4A-6190-482A-938C-00A164579D8B}" type="datetimeFigureOut">
              <a:rPr lang="it-IT" smtClean="0"/>
              <a:pPr/>
              <a:t>06/09/2022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D7DC89F-2DB1-66AF-2BC3-5D61DD4E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067BEC68-FF26-EBF5-6F19-C8AF620D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475-9215-4113-9A0F-135AB18B64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414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CFD472C-2DA9-51E9-CEE6-65FBB1975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25293148-C83E-FBBD-506A-691FB07F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2C4A-6190-482A-938C-00A164579D8B}" type="datetimeFigureOut">
              <a:rPr lang="it-IT" smtClean="0"/>
              <a:pPr/>
              <a:t>06/09/2022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9750A731-18BF-51C7-41B9-BC7C5172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052C13ED-1D17-6B83-992B-45846790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475-9215-4113-9A0F-135AB18B64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59230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327B9EF-025F-2C78-D06F-8A65B57D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2C4A-6190-482A-938C-00A164579D8B}" type="datetimeFigureOut">
              <a:rPr lang="it-IT" smtClean="0"/>
              <a:pPr/>
              <a:t>06/09/2022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376D3B8D-64BA-88F8-C005-84D3C2F7D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7515C51-0A6C-C4BF-8E66-0681797B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475-9215-4113-9A0F-135AB18B64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4125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963918-1426-0414-7922-CC1F05F57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C2B3E63-B069-2C09-85D7-F35940072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A55C84E-FBC1-47E8-4952-D9F1A70D6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B9F53226-12AC-C9AC-4C9A-BBCBBC307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2C4A-6190-482A-938C-00A164579D8B}" type="datetimeFigureOut">
              <a:rPr lang="it-IT" smtClean="0"/>
              <a:pPr/>
              <a:t>06/09/2022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9A2701F-5AEE-BA04-7AA1-FD3E33AA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F8B3E3B-66E9-96A3-F465-91D0A939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475-9215-4113-9A0F-135AB18B64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4486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73005A0-C2FE-04F8-A173-DB69FF3B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A5BA185A-EB83-D6A9-6EDD-C8969E8DB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9F5524D8-57C0-2749-9C79-3F3FBF992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BDAB949-5DBE-BD3C-034F-CBF53049C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C2C4A-6190-482A-938C-00A164579D8B}" type="datetimeFigureOut">
              <a:rPr lang="it-IT" smtClean="0"/>
              <a:pPr/>
              <a:t>06/09/2022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8DCC7DE-AC36-C910-BD21-A12A1282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BCB4FB2-E8C1-083F-401B-80791688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475-9215-4113-9A0F-135AB18B64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6371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E6D47314-6F92-BDF8-D557-769EB1796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60A22E2-83C3-C9CE-E258-8BFEEF663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7B61428-1ED7-0A61-99D5-DF2826780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C2C4A-6190-482A-938C-00A164579D8B}" type="datetimeFigureOut">
              <a:rPr lang="it-IT" smtClean="0"/>
              <a:pPr/>
              <a:t>06/09/2022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8FD255A-9698-23AB-E3B7-07EF8B194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FC21698-6434-0560-A553-8F0F2A1BE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0C475-9215-4113-9A0F-135AB18B64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449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nrr.istruzione.it/infrastrutture/scuole-4-0-scuole-innovative-e-laboratori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PNRR, al via il “Piano Scuola 4.0”: 2,1 miliardi per 100.000 classi  innovative e laboratori per le professioni digitali del futuro . Bianchi:  “In atto il più grande intervento trasformativo del siste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2" name="Picture 4" descr="PNRR, al via il “Piano Scuola 4.0”: 2,1 miliardi per 100.000 classi  innovative e laboratori per le professioni digitali del futuro . Bianchi:  “In atto il più grande intervento trasformativo del sist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712" y="3216708"/>
            <a:ext cx="7093819" cy="3239511"/>
          </a:xfrm>
          <a:prstGeom prst="rect">
            <a:avLst/>
          </a:prstGeom>
          <a:noFill/>
        </p:spPr>
      </p:pic>
      <p:pic>
        <p:nvPicPr>
          <p:cNvPr id="7174" name="Picture 6" descr="Pubblicato il Piano Scuola 4.0 – FUT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0925">
            <a:off x="6302805" y="850862"/>
            <a:ext cx="5559507" cy="2922155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868218" y="1184672"/>
            <a:ext cx="4479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4"/>
              </a:rPr>
              <a:t>https://pnrr.istruzione.it/infrastrutture/scuole-4-0-scuole-innovative-e-laboratori/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6200377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1909" cy="1325563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Azione 1 – </a:t>
            </a:r>
            <a:r>
              <a:rPr lang="it-IT" sz="4000" dirty="0" err="1" smtClean="0">
                <a:solidFill>
                  <a:srgbClr val="002060"/>
                </a:solidFill>
                <a:latin typeface="Algerian" panose="04020705040A02060702" pitchFamily="82" charset="0"/>
              </a:rPr>
              <a:t>Next</a:t>
            </a:r>
            <a:r>
              <a:rPr lang="it-IT" sz="4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 Generation </a:t>
            </a:r>
            <a:r>
              <a:rPr lang="it-IT" sz="4000" dirty="0" err="1" smtClean="0">
                <a:solidFill>
                  <a:srgbClr val="002060"/>
                </a:solidFill>
                <a:latin typeface="Algerian" panose="04020705040A02060702" pitchFamily="82" charset="0"/>
              </a:rPr>
              <a:t>Classrooms</a:t>
            </a:r>
            <a:endParaRPr lang="it-IT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848" y="1721997"/>
            <a:ext cx="4926408" cy="375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5415" y="1750281"/>
            <a:ext cx="4825711" cy="369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E0DBCAC-B220-0B9D-E068-1F31ACC1C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200025"/>
            <a:ext cx="11791950" cy="1325563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  <a:latin typeface="Algerian" panose="04020705040A02060702" pitchFamily="82" charset="0"/>
              </a:rPr>
              <a:t>Azione 1 – Next Generation </a:t>
            </a:r>
            <a:r>
              <a:rPr lang="it-IT" dirty="0" err="1">
                <a:solidFill>
                  <a:srgbClr val="002060"/>
                </a:solidFill>
                <a:latin typeface="Algerian" panose="04020705040A02060702" pitchFamily="82" charset="0"/>
              </a:rPr>
              <a:t>Classrooms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490FD8F-5178-E966-FCFB-BA5EB62A7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98" y="1283855"/>
            <a:ext cx="11782425" cy="2733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600" b="1" i="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SPAZI-PEDAGOGIA-TECNOLOGIA</a:t>
            </a:r>
            <a:endParaRPr lang="it-IT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i="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RIPENSATI</a:t>
            </a:r>
            <a:r>
              <a:rPr lang="it-IT" sz="24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(dotazione 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arredi che dovranno essere </a:t>
            </a:r>
            <a:r>
              <a:rPr lang="it-IT" sz="2400" b="0" i="0" u="sng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modulari </a:t>
            </a:r>
            <a:r>
              <a:rPr lang="it-IT" sz="24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flessibili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per </a:t>
            </a:r>
            <a:r>
              <a:rPr lang="it-IT" sz="24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consentire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rapide 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riconfigurazioni </a:t>
            </a:r>
            <a:r>
              <a:rPr lang="it-IT" sz="24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dell’aula </a:t>
            </a:r>
            <a:r>
              <a:rPr lang="it-IT" sz="24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trasformabili e </a:t>
            </a:r>
            <a:r>
              <a:rPr lang="it-IT" sz="2400" b="0" i="0" u="sng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riponibili</a:t>
            </a:r>
            <a:r>
              <a:rPr lang="it-IT" sz="24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fino a liberare completamente </a:t>
            </a:r>
            <a:r>
              <a:rPr lang="it-IT" sz="24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spazio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CONCETTO </a:t>
            </a:r>
            <a:r>
              <a:rPr lang="it-IT"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it-IT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“ON-LIFE (EDUVERSO)</a:t>
            </a:r>
            <a:r>
              <a:rPr lang="it-IT" sz="24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”: </a:t>
            </a:r>
            <a:r>
              <a:rPr lang="it-IT" sz="2400" b="0" i="0" u="sng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PROGETTAZIONE PARTECIPATA</a:t>
            </a:r>
            <a:r>
              <a:rPr lang="it-IT" sz="24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per promuovere un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design di aula in linea con i metodi di apprendimento innovativi praticati dai docenti</a:t>
            </a:r>
            <a:endParaRPr lang="it-IT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400" b="1" i="0" dirty="0" smtClean="0">
              <a:solidFill>
                <a:schemeClr val="accent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436" y="3932554"/>
            <a:ext cx="8091055" cy="254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50597936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4090" y="272761"/>
            <a:ext cx="11021291" cy="1325563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Azione 1 – </a:t>
            </a:r>
            <a:r>
              <a:rPr lang="it-IT" sz="4000" dirty="0" err="1" smtClean="0">
                <a:solidFill>
                  <a:srgbClr val="002060"/>
                </a:solidFill>
                <a:latin typeface="Algerian" panose="04020705040A02060702" pitchFamily="82" charset="0"/>
              </a:rPr>
              <a:t>Next</a:t>
            </a:r>
            <a:r>
              <a:rPr lang="it-IT" sz="4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 Generation </a:t>
            </a:r>
            <a:r>
              <a:rPr lang="it-IT" sz="4000" dirty="0" err="1" smtClean="0">
                <a:solidFill>
                  <a:srgbClr val="002060"/>
                </a:solidFill>
                <a:latin typeface="Algerian" panose="04020705040A02060702" pitchFamily="82" charset="0"/>
              </a:rPr>
              <a:t>Classrooms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0218" y="1293091"/>
            <a:ext cx="11517745" cy="522778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Per realizzare </a:t>
            </a:r>
            <a:r>
              <a:rPr lang="it-IT" b="1" dirty="0" smtClean="0"/>
              <a:t>AMBIENTI FISICI </a:t>
            </a:r>
            <a:r>
              <a:rPr lang="it-IT" b="1" dirty="0" err="1" smtClean="0"/>
              <a:t>DI</a:t>
            </a:r>
            <a:r>
              <a:rPr lang="it-IT" b="1" dirty="0" smtClean="0"/>
              <a:t> APPRENDIMENTO INNOVATIVI, OLTRE ALLO SPAZIO FISICO,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è necessario disporre  </a:t>
            </a:r>
            <a:r>
              <a:rPr lang="it-IT" b="1" dirty="0" smtClean="0"/>
              <a:t>ARREDI E TECNOLOGIE A UN LIVELLO PIÙ AVANZATO </a:t>
            </a:r>
            <a:r>
              <a:rPr lang="it-IT" sz="2900" dirty="0" smtClean="0"/>
              <a:t>rispetto a quelli base di cui oggi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900" dirty="0" smtClean="0"/>
              <a:t>già dispongono le scuole.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b="1" i="1" dirty="0" smtClean="0">
                <a:solidFill>
                  <a:schemeClr val="accent5">
                    <a:lumMod val="50000"/>
                  </a:schemeClr>
                </a:solidFill>
              </a:rPr>
              <a:t>Ad un livello intermedio</a:t>
            </a:r>
            <a:endParaRPr lang="it-IT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Ambienti caratterizzati da arredi mobili, modulari e scrivibili, che permettono un maggior grado di flessibilità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per consentire una rapida riconfigurazione dell’aula nella quale sono presenti monitor interattivi intelligenti,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dispositivi digitali per gli studenti con connessione </a:t>
            </a:r>
            <a:r>
              <a:rPr lang="it-IT" i="1" dirty="0" err="1" smtClean="0"/>
              <a:t>wifi</a:t>
            </a:r>
            <a:r>
              <a:rPr lang="it-IT" i="1" dirty="0" smtClean="0"/>
              <a:t>, piattaforme </a:t>
            </a:r>
            <a:r>
              <a:rPr lang="it-IT" i="1" dirty="0" err="1" smtClean="0"/>
              <a:t>cloud</a:t>
            </a:r>
            <a:r>
              <a:rPr lang="it-IT" i="1" dirty="0" smtClean="0"/>
              <a:t>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it-IT" i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i="1" dirty="0" smtClean="0">
                <a:solidFill>
                  <a:schemeClr val="accent5">
                    <a:lumMod val="50000"/>
                  </a:schemeClr>
                </a:solidFill>
              </a:rPr>
              <a:t>Ad un livello più avanzato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Ambienti caratterizzati da arredi trasformabili fino a liberare l’ambiente, gli spazi possono essere articolati per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zone di apprendimento, con tecnologie che favoriscono l’esperienza </a:t>
            </a:r>
            <a:r>
              <a:rPr lang="it-IT" dirty="0" err="1" smtClean="0"/>
              <a:t>immersiva</a:t>
            </a:r>
            <a:r>
              <a:rPr lang="it-IT" dirty="0" smtClean="0"/>
              <a:t>, più superfici di proiezione, un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mtClean="0"/>
              <a:t>forte </a:t>
            </a:r>
            <a:r>
              <a:rPr lang="it-IT" dirty="0" smtClean="0"/>
              <a:t>collegamento con gli ambienti virtuali, la possibile fruizione a distanza di tutte le attività didattiche</a:t>
            </a:r>
            <a:r>
              <a:rPr lang="it-IT" smtClean="0"/>
              <a:t>, una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mtClean="0"/>
              <a:t>connettività </a:t>
            </a:r>
            <a:r>
              <a:rPr lang="it-IT" dirty="0" smtClean="0"/>
              <a:t>completa alla rete.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dirty="0" smtClean="0">
                <a:solidFill>
                  <a:srgbClr val="FF0000"/>
                </a:solidFill>
                <a:latin typeface="Algerian" pitchFamily="82" charset="0"/>
              </a:rPr>
              <a:t>QUARTO CIRCOLO DIDATTICO     </a:t>
            </a:r>
          </a:p>
          <a:p>
            <a:pPr algn="ctr"/>
            <a:endParaRPr lang="it-IT" sz="6000" dirty="0" smtClean="0">
              <a:solidFill>
                <a:srgbClr val="FF0000"/>
              </a:solidFill>
              <a:latin typeface="Algerian" pitchFamily="82" charset="0"/>
            </a:endParaRPr>
          </a:p>
          <a:p>
            <a:pPr algn="ctr">
              <a:buNone/>
            </a:pPr>
            <a:r>
              <a:rPr lang="it-IT" sz="6000" dirty="0" smtClean="0">
                <a:solidFill>
                  <a:srgbClr val="FF0000"/>
                </a:solidFill>
                <a:latin typeface="Algerian" pitchFamily="82" charset="0"/>
              </a:rPr>
              <a:t>167.661,69 €</a:t>
            </a:r>
            <a:endParaRPr lang="it-IT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E4C2E68B-5051-7DD9-03DB-27C73F97F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  <a:latin typeface="Algerian" panose="04020705040A02060702" pitchFamily="82" charset="0"/>
              </a:rPr>
              <a:t>PNRR-PIANO SCUOLA 4.0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COSA FARE? DA DOVE PARTIRE?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5762" y="1456169"/>
            <a:ext cx="11104419" cy="50831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PROGETTAZIONE DELLA TRASFORMAZIONE DELLE AULE ESISTENTI IN AMBIENTI INNOVATIVI </a:t>
            </a:r>
          </a:p>
          <a:p>
            <a:pPr>
              <a:buNone/>
            </a:pPr>
            <a:r>
              <a:rPr lang="it-IT" dirty="0" smtClean="0"/>
              <a:t>A) </a:t>
            </a:r>
            <a:r>
              <a:rPr lang="it-IT" b="1" i="1" dirty="0" smtClean="0"/>
              <a:t>gruppo di progettazione =</a:t>
            </a:r>
            <a:r>
              <a:rPr lang="it-IT" dirty="0" smtClean="0"/>
              <a:t> dirigente scolastico </a:t>
            </a:r>
            <a:r>
              <a:rPr lang="it-IT" dirty="0" err="1" smtClean="0"/>
              <a:t>-l</a:t>
            </a:r>
            <a:r>
              <a:rPr lang="it-IT" dirty="0" smtClean="0"/>
              <a:t>’animatore digitale, il </a:t>
            </a:r>
            <a:r>
              <a:rPr lang="it-IT" i="1" dirty="0" smtClean="0"/>
              <a:t>team per l’innovazione- figure strumentali-docenti</a:t>
            </a:r>
          </a:p>
          <a:p>
            <a:pPr>
              <a:buNone/>
            </a:pPr>
            <a:r>
              <a:rPr lang="it-IT" b="1" i="1" dirty="0" smtClean="0"/>
              <a:t>B) La progettazione  </a:t>
            </a:r>
            <a:r>
              <a:rPr lang="it-IT" dirty="0" smtClean="0"/>
              <a:t>riguarda almeno 3 aspetti fondamentali:</a:t>
            </a:r>
          </a:p>
          <a:p>
            <a:pPr>
              <a:buFont typeface="Wingdings" pitchFamily="2" charset="2"/>
              <a:buChar char="q"/>
            </a:pPr>
            <a:r>
              <a:rPr lang="it-IT" dirty="0" smtClean="0"/>
              <a:t>il </a:t>
            </a:r>
            <a:r>
              <a:rPr lang="it-IT" b="1" dirty="0" smtClean="0"/>
              <a:t>disegno (</a:t>
            </a:r>
            <a:r>
              <a:rPr lang="it-IT" b="1" i="1" dirty="0" smtClean="0"/>
              <a:t>design) degli ambienti di apprendimento fisici e virtuali;</a:t>
            </a:r>
          </a:p>
          <a:p>
            <a:pPr>
              <a:buFont typeface="Wingdings" pitchFamily="2" charset="2"/>
              <a:buChar char="q"/>
            </a:pPr>
            <a:r>
              <a:rPr lang="it-IT" dirty="0" smtClean="0"/>
              <a:t>la progettazione didattica basata su </a:t>
            </a:r>
            <a:r>
              <a:rPr lang="it-IT" b="1" dirty="0" smtClean="0"/>
              <a:t>pedagogie innovative adeguate ai</a:t>
            </a:r>
          </a:p>
          <a:p>
            <a:pPr>
              <a:buNone/>
            </a:pPr>
            <a:r>
              <a:rPr lang="it-IT" b="1" dirty="0" smtClean="0"/>
              <a:t>nuovi ambienti </a:t>
            </a:r>
            <a:r>
              <a:rPr lang="it-IT" dirty="0" smtClean="0"/>
              <a:t>aggiornamento degli strumenti di pianificazione;</a:t>
            </a:r>
          </a:p>
          <a:p>
            <a:pPr>
              <a:buFont typeface="Wingdings" pitchFamily="2" charset="2"/>
              <a:buChar char="q"/>
            </a:pPr>
            <a:r>
              <a:rPr lang="it-IT" dirty="0" smtClean="0"/>
              <a:t>la previsione delle </a:t>
            </a:r>
            <a:r>
              <a:rPr lang="it-IT" b="1" dirty="0" smtClean="0"/>
              <a:t>misure di accompagnamento per l’utilizzo efficace dei</a:t>
            </a:r>
          </a:p>
          <a:p>
            <a:pPr>
              <a:buNone/>
            </a:pPr>
            <a:r>
              <a:rPr lang="it-IT" b="1" dirty="0" smtClean="0"/>
              <a:t>nuovi </a:t>
            </a:r>
            <a:r>
              <a:rPr lang="it-IT" dirty="0" smtClean="0"/>
              <a:t>spazi didattici.</a:t>
            </a:r>
            <a:endParaRPr lang="it-IT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7255" cy="1325563"/>
          </a:xfrm>
        </p:spPr>
        <p:txBody>
          <a:bodyPr>
            <a:normAutofit/>
          </a:bodyPr>
          <a:lstStyle/>
          <a:p>
            <a:r>
              <a:rPr lang="it-IT" sz="4000" dirty="0" err="1" smtClean="0">
                <a:solidFill>
                  <a:srgbClr val="002060"/>
                </a:solidFill>
                <a:latin typeface="Algerian" panose="04020705040A02060702" pitchFamily="82" charset="0"/>
              </a:rPr>
              <a:t>Roadmap-</a:t>
            </a:r>
            <a:r>
              <a:rPr lang="it-IT" sz="4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 PIANO </a:t>
            </a:r>
            <a:r>
              <a:rPr lang="it-IT" sz="4000" dirty="0" err="1" smtClean="0">
                <a:solidFill>
                  <a:srgbClr val="002060"/>
                </a:solidFill>
                <a:latin typeface="Algerian" panose="04020705040A02060702" pitchFamily="82" charset="0"/>
              </a:rPr>
              <a:t>DI</a:t>
            </a:r>
            <a:r>
              <a:rPr lang="it-IT" sz="4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 ATTUAZIONE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28" y="1492906"/>
            <a:ext cx="11369964" cy="517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9691" cy="6063384"/>
          </a:xfrm>
        </p:spPr>
        <p:txBody>
          <a:bodyPr>
            <a:noAutofit/>
          </a:bodyPr>
          <a:lstStyle/>
          <a:p>
            <a:pPr algn="ctr"/>
            <a:r>
              <a:rPr lang="it-IT" sz="5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Buon lavoro a tutti i docenti del Quarto Circolo didattico </a:t>
            </a:r>
            <a:br>
              <a:rPr lang="it-IT" sz="5400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it-IT" sz="5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e </a:t>
            </a:r>
            <a:br>
              <a:rPr lang="it-IT" sz="5400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it-IT" sz="5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buon anno scolastico </a:t>
            </a:r>
            <a:br>
              <a:rPr lang="it-IT" sz="5400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it-IT" sz="5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2022-2023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CDC90DC-B950-837B-040B-00E947DE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117157"/>
            <a:ext cx="7086600" cy="1325563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  <a:latin typeface="Algerian" panose="04020705040A02060702" pitchFamily="82" charset="0"/>
              </a:rPr>
              <a:t>PNRR-PIANO SCUOLA 4.0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B5FAFAF-87A0-A952-9AB3-0F44BE1D3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49" y="1156970"/>
            <a:ext cx="10868025" cy="5177472"/>
          </a:xfrm>
        </p:spPr>
        <p:txBody>
          <a:bodyPr>
            <a:normAutofit/>
          </a:bodyPr>
          <a:lstStyle/>
          <a:p>
            <a:pPr algn="l"/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Decreto del Ministro dell’istruzione n. 161 del 14 giugno 2022</a:t>
            </a:r>
          </a:p>
          <a:p>
            <a:pPr algn="l"/>
            <a:r>
              <a:rPr lang="it-IT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occasione </a:t>
            </a:r>
            <a:r>
              <a:rPr lang="it-IT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 innovazione degli ambienti didattici per tutte le scuole, del primo e del secondo ciclo</a:t>
            </a:r>
            <a:r>
              <a:rPr lang="it-IT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it-IT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supporto </a:t>
            </a:r>
            <a:r>
              <a:rPr lang="it-IT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alle azioni che saranno realizzate dalle istituzioni scolastiche nel rispetto della propria autonomia didattica, gestionale e organizzativa</a:t>
            </a:r>
          </a:p>
          <a:p>
            <a:endParaRPr lang="it-IT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OBIETTIVO DEL PIANO SCUOLA 4.0 =</a:t>
            </a:r>
            <a:r>
              <a:rPr lang="it-IT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r">
              <a:buNone/>
            </a:pPr>
            <a:r>
              <a:rPr lang="it-IT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trasformazione digitale</a:t>
            </a:r>
          </a:p>
          <a:p>
            <a:pPr marL="0" indent="0" algn="r">
              <a:buNone/>
            </a:pPr>
            <a:r>
              <a:rPr lang="it-IT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della scuola italiana</a:t>
            </a:r>
          </a:p>
          <a:p>
            <a:pPr marL="0" indent="0" algn="l">
              <a:buNone/>
            </a:pPr>
            <a:endParaRPr lang="it-IT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EFD9158F-205D-2E09-91CC-038278FF14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099" y="4285745"/>
            <a:ext cx="3819526" cy="205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0945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4742BB6-27CF-9CA0-F7CD-095456C8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  <a:latin typeface="Algerian" panose="04020705040A02060702" pitchFamily="82" charset="0"/>
              </a:rPr>
              <a:t>PNRR-PIANO SCUOLA 4.0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F7B3F66-759E-2678-9572-A2CDFA2AC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5425"/>
            <a:ext cx="10582275" cy="4681538"/>
          </a:xfrm>
        </p:spPr>
        <p:txBody>
          <a:bodyPr>
            <a:normAutofit lnSpcReduction="10000"/>
          </a:bodyPr>
          <a:lstStyle/>
          <a:p>
            <a:pPr algn="l"/>
            <a:r>
              <a:rPr lang="it-IT" sz="3000" b="0" i="0" dirty="0" smtClean="0">
                <a:effectLst/>
              </a:rPr>
              <a:t>Ministero dell’istruzione = investe </a:t>
            </a:r>
            <a:r>
              <a:rPr lang="it-IT" sz="3000" b="0" i="0" dirty="0">
                <a:effectLst/>
              </a:rPr>
              <a:t>2,1 miliardi di euro:</a:t>
            </a:r>
          </a:p>
          <a:p>
            <a:pPr algn="l">
              <a:buFontTx/>
              <a:buChar char="-"/>
            </a:pPr>
            <a:r>
              <a:rPr lang="it-IT" sz="3000" b="0" i="0" dirty="0">
                <a:effectLst/>
              </a:rPr>
              <a:t>trasformazione delle classi tradizionali in ambienti innovativi di apprendimento</a:t>
            </a:r>
          </a:p>
          <a:p>
            <a:pPr algn="l">
              <a:buFontTx/>
              <a:buChar char="-"/>
            </a:pPr>
            <a:r>
              <a:rPr lang="it-IT" sz="3000" b="0" i="0" dirty="0">
                <a:effectLst/>
              </a:rPr>
              <a:t>creazione di laboratori per le professioni digitali del futuro,</a:t>
            </a:r>
          </a:p>
          <a:p>
            <a:pPr algn="l">
              <a:buFontTx/>
              <a:buChar char="-"/>
            </a:pPr>
            <a:r>
              <a:rPr lang="it-IT" sz="3000" b="0" i="0" dirty="0">
                <a:effectLst/>
              </a:rPr>
              <a:t> promozione un ampio programma di formazione alla transizione digitale di tutto il personale scolastico.</a:t>
            </a:r>
          </a:p>
          <a:p>
            <a:pPr marL="0" indent="0">
              <a:buNone/>
            </a:pPr>
            <a:endParaRPr lang="it-IT" b="1" i="0" dirty="0" smtClean="0">
              <a:solidFill>
                <a:srgbClr val="C00000"/>
              </a:solidFill>
              <a:effectLst/>
            </a:endParaRPr>
          </a:p>
          <a:p>
            <a:pPr marL="0" indent="0">
              <a:buNone/>
            </a:pPr>
            <a:r>
              <a:rPr lang="it-IT" b="1" i="0" dirty="0" err="1" smtClean="0">
                <a:solidFill>
                  <a:srgbClr val="C00000"/>
                </a:solidFill>
                <a:effectLst/>
              </a:rPr>
              <a:t>FINALITÀ</a:t>
            </a:r>
            <a:r>
              <a:rPr lang="it-IT" b="1" i="0" dirty="0" err="1">
                <a:solidFill>
                  <a:srgbClr val="C00000"/>
                </a:solidFill>
                <a:effectLst/>
              </a:rPr>
              <a:t>=</a:t>
            </a:r>
            <a:r>
              <a:rPr lang="it-IT" b="1" i="0" dirty="0">
                <a:solidFill>
                  <a:srgbClr val="C00000"/>
                </a:solidFill>
                <a:effectLst/>
              </a:rPr>
              <a:t> </a:t>
            </a:r>
            <a:r>
              <a:rPr lang="it-IT" b="0" i="0" dirty="0">
                <a:solidFill>
                  <a:srgbClr val="C00000"/>
                </a:solidFill>
                <a:effectLst/>
              </a:rPr>
              <a:t>realizzare ambienti di apprendimento ibridi, che possano fondere le potenzialità educative e didattiche degli spazi fisici concepiti in modo innovativo e degli ambienti digitali.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7549011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4C2E68B-5051-7DD9-03DB-27C73F97F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  <a:latin typeface="Algerian" panose="04020705040A02060702" pitchFamily="82" charset="0"/>
              </a:rPr>
              <a:t>PNRR-PIANO SCUOLA 4.0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0B68686-D5BC-7BFF-593E-9BF4E0230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it-IT" sz="3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È diviso in quattro sezioni:</a:t>
            </a:r>
          </a:p>
          <a:p>
            <a:pPr marL="0" indent="0" algn="l">
              <a:buNone/>
            </a:pPr>
            <a:r>
              <a:rPr lang="it-IT" sz="3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la prima sezione “</a:t>
            </a:r>
            <a:r>
              <a:rPr lang="it-IT" sz="3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it-IT" sz="3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definisce il contesto dell’intervento, ripercorrendo brevemente le principali tappe del processo di trasformazione didattica e digitale della scuola italiana e gli scenari europei di riferimento;</a:t>
            </a:r>
          </a:p>
          <a:p>
            <a:pPr marL="0" indent="0" algn="l">
              <a:buNone/>
            </a:pPr>
            <a:r>
              <a:rPr lang="it-IT" sz="3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la seconda e la terza sezione “</a:t>
            </a:r>
            <a:r>
              <a:rPr lang="it-IT" sz="3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Framework</a:t>
            </a:r>
            <a:r>
              <a:rPr lang="it-IT" sz="3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presentano il quadro di riferimento e i principali orientamenti per la progettazione degli ambienti di apprendimento innovativi (</a:t>
            </a:r>
            <a:r>
              <a:rPr lang="it-IT" sz="30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Next Generation </a:t>
            </a:r>
            <a:r>
              <a:rPr lang="it-IT" sz="30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Classrooms</a:t>
            </a:r>
            <a:r>
              <a:rPr lang="it-IT" sz="3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e dei laboratori per le professioni digitali del futuro (</a:t>
            </a:r>
            <a:r>
              <a:rPr lang="it-IT" sz="30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Next Generation Labs</a:t>
            </a:r>
            <a:r>
              <a:rPr lang="it-IT" sz="3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0" indent="0" algn="l">
              <a:buNone/>
            </a:pPr>
            <a:r>
              <a:rPr lang="it-IT" sz="3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la quarta sezione “</a:t>
            </a:r>
            <a:r>
              <a:rPr lang="it-IT" sz="3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Roadmap</a:t>
            </a:r>
            <a:r>
              <a:rPr lang="it-IT" sz="3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illustra e sintetizza gli step di attuazione della linea di investimento “Scuola 4.0”.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2877930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D06CB0F-CD1A-5B5A-AE55-C5B463728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27025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  <a:latin typeface="Algerian" panose="04020705040A02060702" pitchFamily="82" charset="0"/>
              </a:rPr>
              <a:t>Le Azioni del Piano Scuola 4.0</a:t>
            </a:r>
            <a:r>
              <a:rPr lang="it-IT" b="1" i="0" dirty="0">
                <a:solidFill>
                  <a:srgbClr val="000000"/>
                </a:solidFill>
                <a:effectLst/>
                <a:latin typeface="Gotham HTF"/>
              </a:rPr>
              <a:t/>
            </a:r>
            <a:br>
              <a:rPr lang="it-IT" b="1" i="0" dirty="0">
                <a:solidFill>
                  <a:srgbClr val="000000"/>
                </a:solidFill>
                <a:effectLst/>
                <a:latin typeface="Gotham HTF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F1039A5-C0F7-791E-CD15-7CB02C2C6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050"/>
            <a:ext cx="10515600" cy="501491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it-IT" b="0" i="0" dirty="0">
              <a:solidFill>
                <a:srgbClr val="000000"/>
              </a:solidFill>
              <a:effectLst/>
              <a:latin typeface="Gotham HTF"/>
            </a:endParaRPr>
          </a:p>
          <a:p>
            <a:pPr marL="0" indent="0" algn="l">
              <a:buNone/>
            </a:pPr>
            <a:r>
              <a:rPr lang="it-IT" sz="3600" b="0" i="0" dirty="0">
                <a:solidFill>
                  <a:srgbClr val="000000"/>
                </a:solidFill>
                <a:effectLst/>
              </a:rPr>
              <a:t>Il Piano Scuola 4.0 si compone di due Azioni</a:t>
            </a:r>
          </a:p>
          <a:p>
            <a:pPr marL="0" indent="0" algn="l">
              <a:buNone/>
            </a:pPr>
            <a:endParaRPr lang="it-IT" sz="36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it-IT" sz="3600" b="1" i="0" dirty="0">
                <a:solidFill>
                  <a:srgbClr val="000000"/>
                </a:solidFill>
                <a:effectLst/>
              </a:rPr>
              <a:t>Azione 1 – Next Generation </a:t>
            </a:r>
            <a:r>
              <a:rPr lang="it-IT" sz="3600" b="1" i="0" dirty="0" err="1">
                <a:solidFill>
                  <a:srgbClr val="000000"/>
                </a:solidFill>
                <a:effectLst/>
              </a:rPr>
              <a:t>Classrooms</a:t>
            </a:r>
            <a:endParaRPr lang="it-IT" sz="3600" b="1" i="0" dirty="0">
              <a:solidFill>
                <a:srgbClr val="000000"/>
              </a:solidFill>
              <a:effectLst/>
            </a:endParaRPr>
          </a:p>
          <a:p>
            <a:pPr algn="l"/>
            <a:endParaRPr lang="it-IT" sz="3600" b="0" i="0" dirty="0">
              <a:solidFill>
                <a:srgbClr val="000000"/>
              </a:solidFill>
              <a:effectLst/>
            </a:endParaRPr>
          </a:p>
          <a:p>
            <a:r>
              <a:rPr lang="it-IT" sz="3600" b="1" i="0" dirty="0">
                <a:solidFill>
                  <a:srgbClr val="000000"/>
                </a:solidFill>
                <a:effectLst/>
              </a:rPr>
              <a:t>Azione 2 – Next Generation Labs</a:t>
            </a:r>
            <a:endParaRPr lang="it-IT" sz="3600" b="0" i="0" dirty="0">
              <a:solidFill>
                <a:srgbClr val="000000"/>
              </a:solidFill>
              <a:effectLst/>
            </a:endParaRPr>
          </a:p>
          <a:p>
            <a:pPr algn="l"/>
            <a:endParaRPr lang="it-IT" b="1" i="0" dirty="0">
              <a:solidFill>
                <a:srgbClr val="000000"/>
              </a:solidFill>
              <a:effectLst/>
              <a:latin typeface="Gotham HTF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2702921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97F4A0D-1675-3DD7-4D6A-F372C7D6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2250"/>
            <a:ext cx="11096625" cy="1139825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2060"/>
                </a:solidFill>
                <a:latin typeface="Algerian" panose="04020705040A02060702" pitchFamily="82" charset="0"/>
              </a:rPr>
              <a:t>Azione 1 – Next Generation </a:t>
            </a:r>
            <a:r>
              <a:rPr lang="it-IT" dirty="0" err="1">
                <a:solidFill>
                  <a:srgbClr val="002060"/>
                </a:solidFill>
                <a:latin typeface="Algerian" panose="04020705040A02060702" pitchFamily="82" charset="0"/>
              </a:rPr>
              <a:t>Classrooms</a:t>
            </a:r>
            <a:r>
              <a:rPr lang="it-IT" b="0" i="0" dirty="0">
                <a:solidFill>
                  <a:srgbClr val="000000"/>
                </a:solidFill>
                <a:effectLst/>
                <a:latin typeface="Gotham HTF"/>
              </a:rPr>
              <a:t/>
            </a:r>
            <a:br>
              <a:rPr lang="it-IT" b="0" i="0" dirty="0">
                <a:solidFill>
                  <a:srgbClr val="000000"/>
                </a:solidFill>
                <a:effectLst/>
                <a:latin typeface="Gotham HTF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71E488A-CAEE-DAC0-71BE-98B796278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792162"/>
            <a:ext cx="11934825" cy="599916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it-IT" sz="2900" b="1" dirty="0" smtClean="0">
                <a:solidFill>
                  <a:srgbClr val="C00000"/>
                </a:solidFill>
              </a:rPr>
              <a:t>T</a:t>
            </a:r>
            <a:r>
              <a:rPr lang="it-IT" sz="2900" b="1" i="0" dirty="0" smtClean="0">
                <a:solidFill>
                  <a:srgbClr val="C00000"/>
                </a:solidFill>
                <a:effectLst/>
              </a:rPr>
              <a:t>RASFORMAZIONE </a:t>
            </a:r>
            <a:r>
              <a:rPr lang="it-IT" sz="2900" b="1" i="0" dirty="0" err="1" smtClean="0">
                <a:solidFill>
                  <a:srgbClr val="C00000"/>
                </a:solidFill>
                <a:effectLst/>
              </a:rPr>
              <a:t>DI</a:t>
            </a:r>
            <a:r>
              <a:rPr lang="it-IT" sz="2900" b="1" i="0" dirty="0" smtClean="0">
                <a:solidFill>
                  <a:srgbClr val="C00000"/>
                </a:solidFill>
                <a:effectLst/>
              </a:rPr>
              <a:t> AULE “TRADIZIONALI” IN AMBIENTI </a:t>
            </a:r>
            <a:r>
              <a:rPr lang="it-IT" sz="2900" b="1" i="0" dirty="0" err="1" smtClean="0">
                <a:solidFill>
                  <a:srgbClr val="C00000"/>
                </a:solidFill>
                <a:effectLst/>
              </a:rPr>
              <a:t>DI</a:t>
            </a:r>
            <a:r>
              <a:rPr lang="it-IT" sz="2900" b="1" i="0" dirty="0" smtClean="0">
                <a:solidFill>
                  <a:srgbClr val="C00000"/>
                </a:solidFill>
                <a:effectLst/>
              </a:rPr>
              <a:t> APPRENDIMENTO INNOVATIVI</a:t>
            </a:r>
            <a:endParaRPr lang="it-IT" sz="2900" b="0" i="0" dirty="0">
              <a:solidFill>
                <a:srgbClr val="C00000"/>
              </a:solidFill>
              <a:effectLst/>
            </a:endParaRPr>
          </a:p>
          <a:p>
            <a:pPr algn="l">
              <a:buNone/>
            </a:pPr>
            <a:r>
              <a:rPr lang="it-IT" sz="2900" b="1" i="0" dirty="0">
                <a:solidFill>
                  <a:srgbClr val="FF0000"/>
                </a:solidFill>
                <a:effectLst/>
              </a:rPr>
              <a:t>PER FAVORIRE: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900" b="0" i="0" dirty="0">
                <a:solidFill>
                  <a:srgbClr val="000000"/>
                </a:solidFill>
                <a:effectLst/>
              </a:rPr>
              <a:t>l’apprendimento attivo e collaborativo di studenti e studentesse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900" b="0" i="0" dirty="0">
                <a:solidFill>
                  <a:srgbClr val="000000"/>
                </a:solidFill>
                <a:effectLst/>
              </a:rPr>
              <a:t>la collaborazione e l’interazione fra studenti e docenti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900" b="0" i="0" dirty="0">
                <a:solidFill>
                  <a:srgbClr val="000000"/>
                </a:solidFill>
                <a:effectLst/>
              </a:rPr>
              <a:t>la motivazione ad apprendere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900" b="0" i="0" dirty="0">
                <a:solidFill>
                  <a:srgbClr val="000000"/>
                </a:solidFill>
                <a:effectLst/>
              </a:rPr>
              <a:t>il benessere emotivo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900" b="0" i="0" dirty="0">
                <a:solidFill>
                  <a:srgbClr val="000000"/>
                </a:solidFill>
                <a:effectLst/>
              </a:rPr>
              <a:t>il peer learning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900" b="0" i="0" dirty="0">
                <a:solidFill>
                  <a:srgbClr val="000000"/>
                </a:solidFill>
                <a:effectLst/>
              </a:rPr>
              <a:t>lo sviluppo di </a:t>
            </a:r>
            <a:r>
              <a:rPr lang="it-IT" sz="2900" b="0" i="0" dirty="0" err="1">
                <a:solidFill>
                  <a:srgbClr val="000000"/>
                </a:solidFill>
                <a:effectLst/>
              </a:rPr>
              <a:t>problem</a:t>
            </a:r>
            <a:r>
              <a:rPr lang="it-IT" sz="2900" b="0" i="0" dirty="0">
                <a:solidFill>
                  <a:srgbClr val="000000"/>
                </a:solidFill>
                <a:effectLst/>
              </a:rPr>
              <a:t> solving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900" b="0" i="0" dirty="0">
                <a:solidFill>
                  <a:srgbClr val="000000"/>
                </a:solidFill>
                <a:effectLst/>
              </a:rPr>
              <a:t>la co-progettazione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900" b="0" i="0" dirty="0">
                <a:solidFill>
                  <a:srgbClr val="000000"/>
                </a:solidFill>
                <a:effectLst/>
              </a:rPr>
              <a:t>l’inclusione e la personalizzazione della </a:t>
            </a:r>
            <a:r>
              <a:rPr lang="it-IT" sz="2900" b="0" i="0" dirty="0" smtClean="0">
                <a:solidFill>
                  <a:srgbClr val="000000"/>
                </a:solidFill>
                <a:effectLst/>
              </a:rPr>
              <a:t>didattica</a:t>
            </a:r>
            <a:endParaRPr lang="it-IT" sz="2900" b="0" i="0" dirty="0">
              <a:solidFill>
                <a:srgbClr val="000000"/>
              </a:solidFill>
              <a:effectLst/>
            </a:endParaRPr>
          </a:p>
          <a:p>
            <a:pPr algn="l">
              <a:buNone/>
            </a:pPr>
            <a:r>
              <a:rPr lang="it-IT" sz="2900" b="1" i="0" dirty="0">
                <a:solidFill>
                  <a:srgbClr val="FF0000"/>
                </a:solidFill>
                <a:effectLst/>
              </a:rPr>
              <a:t>PER CONSOLIDARE: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900" b="1" i="0" dirty="0">
                <a:solidFill>
                  <a:srgbClr val="000000"/>
                </a:solidFill>
                <a:effectLst/>
              </a:rPr>
              <a:t>Abilità cognitive e metacognitive </a:t>
            </a:r>
            <a:r>
              <a:rPr lang="it-IT" sz="2900" b="0" i="0" dirty="0">
                <a:solidFill>
                  <a:srgbClr val="000000"/>
                </a:solidFill>
                <a:effectLst/>
              </a:rPr>
              <a:t>(come pensiero critico e creativo</a:t>
            </a:r>
            <a:r>
              <a:rPr lang="it-IT" sz="2900" b="1" i="0" dirty="0">
                <a:solidFill>
                  <a:srgbClr val="000000"/>
                </a:solidFill>
                <a:effectLst/>
              </a:rPr>
              <a:t>, i</a:t>
            </a:r>
            <a:r>
              <a:rPr lang="it-IT" sz="2900" b="0" i="0" dirty="0">
                <a:solidFill>
                  <a:srgbClr val="000000"/>
                </a:solidFill>
                <a:effectLst/>
              </a:rPr>
              <a:t>mparare ad imparare</a:t>
            </a:r>
            <a:r>
              <a:rPr lang="it-IT" sz="2900" b="1" i="0" dirty="0">
                <a:solidFill>
                  <a:srgbClr val="000000"/>
                </a:solidFill>
                <a:effectLst/>
              </a:rPr>
              <a:t>, </a:t>
            </a:r>
            <a:r>
              <a:rPr lang="it-IT" sz="2900" b="0" i="0" dirty="0">
                <a:solidFill>
                  <a:srgbClr val="000000"/>
                </a:solidFill>
                <a:effectLst/>
              </a:rPr>
              <a:t>autoregolazione)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900" b="1" i="0" dirty="0">
                <a:solidFill>
                  <a:srgbClr val="000000"/>
                </a:solidFill>
                <a:effectLst/>
              </a:rPr>
              <a:t>Abilità sociali ed emotive </a:t>
            </a:r>
            <a:r>
              <a:rPr lang="it-IT" sz="2900" b="0" i="0" dirty="0">
                <a:solidFill>
                  <a:srgbClr val="000000"/>
                </a:solidFill>
                <a:effectLst/>
              </a:rPr>
              <a:t>(empatia, autoefficacia, responsabilità e collaborazione)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900" b="1" i="0" dirty="0">
                <a:solidFill>
                  <a:srgbClr val="000000"/>
                </a:solidFill>
                <a:effectLst/>
              </a:rPr>
              <a:t>Abilità pratiche e fisiche </a:t>
            </a:r>
            <a:r>
              <a:rPr lang="it-IT" sz="2900" b="0" i="0" dirty="0">
                <a:solidFill>
                  <a:srgbClr val="000000"/>
                </a:solidFill>
                <a:effectLst/>
              </a:rPr>
              <a:t>(soprattutto connesse all’uso di nuove informazioni e dispositivi di comunicazione digitale)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271209324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2582" y="365125"/>
            <a:ext cx="10901218" cy="1325563"/>
          </a:xfrm>
        </p:spPr>
        <p:txBody>
          <a:bodyPr>
            <a:normAutofit/>
          </a:bodyPr>
          <a:lstStyle/>
          <a:p>
            <a:r>
              <a:rPr lang="it-IT" sz="4000" smtClean="0">
                <a:solidFill>
                  <a:srgbClr val="002060"/>
                </a:solidFill>
                <a:latin typeface="Algerian" panose="04020705040A02060702" pitchFamily="82" charset="0"/>
              </a:rPr>
              <a:t>Azione 1 – Next Generation Classrooms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0909" y="1431636"/>
            <a:ext cx="11739418" cy="50153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VALORIZZARE IL RUOLO DELLO </a:t>
            </a:r>
            <a:r>
              <a:rPr lang="it-IT" sz="2400" b="1" u="sng" dirty="0" smtClean="0">
                <a:solidFill>
                  <a:srgbClr val="FF0000"/>
                </a:solidFill>
                <a:cs typeface="Calibri" panose="020F0502020204030204" pitchFamily="34" charset="0"/>
              </a:rPr>
              <a:t>SPAZIO</a:t>
            </a:r>
            <a:r>
              <a:rPr lang="it-IT" sz="24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 NEL PROCESSO </a:t>
            </a:r>
            <a:r>
              <a:rPr lang="it-IT" sz="2400" b="1" dirty="0" err="1" smtClean="0">
                <a:solidFill>
                  <a:srgbClr val="FF0000"/>
                </a:solidFill>
                <a:cs typeface="Calibri" panose="020F0502020204030204" pitchFamily="34" charset="0"/>
              </a:rPr>
              <a:t>DI</a:t>
            </a:r>
            <a:r>
              <a:rPr lang="it-IT" sz="2400" b="1" dirty="0" smtClean="0">
                <a:solidFill>
                  <a:srgbClr val="FF0000"/>
                </a:solidFill>
                <a:cs typeface="Calibri" panose="020F0502020204030204" pitchFamily="34" charset="0"/>
              </a:rPr>
              <a:t> FORMAZIONE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 smtClean="0"/>
              <a:t>Gli spazi di apprendimento non sono meri contenitori di attività didattiche, ma luoghi che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 smtClean="0"/>
              <a:t>influenzano in modo significativi per l’apprendimento e l’insegnamento.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it-IT" sz="2400" b="1" dirty="0" smtClean="0">
              <a:solidFill>
                <a:schemeClr val="accent2"/>
              </a:solidFill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chemeClr val="accent2"/>
                </a:solidFill>
                <a:cs typeface="Calibri" panose="020F0502020204030204" pitchFamily="34" charset="0"/>
              </a:rPr>
              <a:t>CONCETTO </a:t>
            </a:r>
            <a:r>
              <a:rPr lang="it-IT" sz="2400" b="1" dirty="0" err="1" smtClean="0">
                <a:solidFill>
                  <a:schemeClr val="accent2"/>
                </a:solidFill>
                <a:cs typeface="Calibri" panose="020F0502020204030204" pitchFamily="34" charset="0"/>
              </a:rPr>
              <a:t>DI</a:t>
            </a:r>
            <a:r>
              <a:rPr lang="it-IT" sz="2400" b="1" dirty="0" smtClean="0">
                <a:solidFill>
                  <a:schemeClr val="accent2"/>
                </a:solidFill>
                <a:cs typeface="Calibri" panose="020F0502020204030204" pitchFamily="34" charset="0"/>
              </a:rPr>
              <a:t> </a:t>
            </a:r>
            <a:r>
              <a:rPr lang="it-IT" sz="2400" b="1" dirty="0" err="1" smtClean="0">
                <a:solidFill>
                  <a:schemeClr val="accent2"/>
                </a:solidFill>
                <a:cs typeface="Calibri" panose="020F0502020204030204" pitchFamily="34" charset="0"/>
              </a:rPr>
              <a:t>AMBIENTE=</a:t>
            </a:r>
            <a:r>
              <a:rPr lang="it-IT" sz="2400" b="1" dirty="0" smtClean="0">
                <a:solidFill>
                  <a:schemeClr val="accent2"/>
                </a:solidFill>
                <a:cs typeface="Calibri" panose="020F0502020204030204" pitchFamily="34" charset="0"/>
              </a:rPr>
              <a:t> ECOSISTEMA </a:t>
            </a:r>
            <a:r>
              <a:rPr lang="it-IT" sz="2400" b="1" dirty="0" err="1" smtClean="0">
                <a:solidFill>
                  <a:schemeClr val="accent2"/>
                </a:solidFill>
                <a:cs typeface="Calibri" panose="020F0502020204030204" pitchFamily="34" charset="0"/>
              </a:rPr>
              <a:t>DI</a:t>
            </a:r>
            <a:r>
              <a:rPr lang="it-IT" sz="2400" b="1" dirty="0" smtClean="0">
                <a:solidFill>
                  <a:schemeClr val="accent2"/>
                </a:solidFill>
                <a:cs typeface="Calibri" panose="020F0502020204030204" pitchFamily="34" charset="0"/>
              </a:rPr>
              <a:t> APPRENDIMENTO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 smtClean="0"/>
              <a:t>formato dall’incrocio di </a:t>
            </a:r>
            <a:r>
              <a:rPr lang="it-IT" sz="2400" b="1" dirty="0" smtClean="0"/>
              <a:t>LUOGHI, TEMPI, PERSONE, ATTIVITÀ DIDATTICHE, STRUMENTI E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 smtClean="0"/>
              <a:t>RISORSE. </a:t>
            </a:r>
            <a:r>
              <a:rPr lang="it-IT" sz="2400" dirty="0" smtClean="0"/>
              <a:t>Non solo lo spazio e la tecnologia per creare un ambiente Innovativo ma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FORMAZIONE, ORGANIZZAZIONE DEL TEMPO, METODOLOGIE DIDATTICHE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endParaRPr lang="it-IT" sz="2400" b="1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AMBIENTE </a:t>
            </a:r>
            <a:r>
              <a:rPr lang="it-IT" sz="24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D’APPRENDIMENTO</a:t>
            </a:r>
            <a:r>
              <a:rPr lang="it-IT" sz="2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spazio che promuove la didattica attiva e collaborativa 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quindi dovrà includere accesso a contenuti digitali e software, dispositivi innovativi per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promozione di lettura e scrittura, per lo studio delle STEM, del pensiero computazionale,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dell’intelligenza artificiale e della robotica educativa.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it-IT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1945" y="338570"/>
            <a:ext cx="10515600" cy="1573357"/>
          </a:xfrm>
        </p:spPr>
        <p:txBody>
          <a:bodyPr/>
          <a:lstStyle/>
          <a:p>
            <a:pPr algn="just"/>
            <a:endParaRPr lang="it-IT" b="1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it-IT" sz="2400" b="1" dirty="0" smtClean="0">
                <a:solidFill>
                  <a:schemeClr val="accent6"/>
                </a:solidFill>
                <a:cs typeface="Calibri" panose="020F0502020204030204" pitchFamily="34" charset="0"/>
              </a:rPr>
              <a:t>AULA =</a:t>
            </a:r>
            <a:r>
              <a:rPr lang="it-IT" sz="2400" dirty="0" smtClean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it-IT" sz="2400" b="1" dirty="0" smtClean="0">
                <a:solidFill>
                  <a:srgbClr val="000000"/>
                </a:solidFill>
                <a:cs typeface="Calibri" panose="020F0502020204030204" pitchFamily="34" charset="0"/>
              </a:rPr>
              <a:t>ECOSISTEMA INCLUSIVO E FLESSIBILE CHE INTEGRA TECNOLOGIE E PEDAGOGIE INNOVATIVE</a:t>
            </a: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618" y="2096655"/>
            <a:ext cx="2695667" cy="382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3182" y="1690255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6400" y="365126"/>
            <a:ext cx="11342255" cy="1020330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Azione 1 – </a:t>
            </a:r>
            <a:r>
              <a:rPr lang="it-IT" sz="4000" dirty="0" err="1" smtClean="0">
                <a:solidFill>
                  <a:srgbClr val="002060"/>
                </a:solidFill>
                <a:latin typeface="Algerian" panose="04020705040A02060702" pitchFamily="82" charset="0"/>
              </a:rPr>
              <a:t>Next</a:t>
            </a:r>
            <a:r>
              <a:rPr lang="it-IT" sz="4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 Generation </a:t>
            </a:r>
            <a:r>
              <a:rPr lang="it-IT" sz="4000" dirty="0" err="1" smtClean="0">
                <a:solidFill>
                  <a:srgbClr val="002060"/>
                </a:solidFill>
                <a:latin typeface="Algerian" panose="04020705040A02060702" pitchFamily="82" charset="0"/>
              </a:rPr>
              <a:t>Classrooms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7091" y="1182256"/>
            <a:ext cx="6068291" cy="49045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it-IT" sz="2400" dirty="0" smtClean="0"/>
          </a:p>
          <a:p>
            <a:pPr algn="ctr">
              <a:buNone/>
            </a:pPr>
            <a:r>
              <a:rPr lang="it-IT" sz="2400" dirty="0" smtClean="0"/>
              <a:t>La responsabilità di abilitare lo spazio alla</a:t>
            </a:r>
          </a:p>
          <a:p>
            <a:pPr algn="ctr">
              <a:buNone/>
            </a:pPr>
            <a:r>
              <a:rPr lang="it-IT" sz="2400" dirty="0" smtClean="0"/>
              <a:t>pedagogia e di trasformarlo in “ambiente di</a:t>
            </a:r>
          </a:p>
          <a:p>
            <a:pPr algn="ctr">
              <a:buNone/>
            </a:pPr>
            <a:r>
              <a:rPr lang="it-IT" sz="2400" dirty="0" smtClean="0"/>
              <a:t>apprendimento” è affidata: </a:t>
            </a:r>
          </a:p>
          <a:p>
            <a:pPr>
              <a:buNone/>
            </a:pPr>
            <a:endParaRPr lang="it-IT" sz="2400" dirty="0" smtClean="0"/>
          </a:p>
          <a:p>
            <a:pPr>
              <a:buFontTx/>
              <a:buChar char="-"/>
            </a:pPr>
            <a:r>
              <a:rPr lang="it-IT" sz="2400" dirty="0" smtClean="0"/>
              <a:t>DIRIGENTE SCOLASTICO            aspetto </a:t>
            </a:r>
          </a:p>
          <a:p>
            <a:pPr>
              <a:buNone/>
            </a:pPr>
            <a:r>
              <a:rPr lang="it-IT" sz="2400" dirty="0" smtClean="0"/>
              <a:t>                                                      organizzativo </a:t>
            </a:r>
          </a:p>
          <a:p>
            <a:pPr>
              <a:buFontTx/>
              <a:buChar char="-"/>
            </a:pPr>
            <a:r>
              <a:rPr lang="it-IT" sz="2400" dirty="0" smtClean="0"/>
              <a:t>DOCENTI              aspetto didattico (UTILIZZATORI)</a:t>
            </a:r>
          </a:p>
          <a:p>
            <a:pPr>
              <a:buFontTx/>
              <a:buChar char="-"/>
            </a:pPr>
            <a:endParaRPr lang="it-IT" sz="2400" dirty="0" smtClean="0"/>
          </a:p>
          <a:p>
            <a:pPr algn="ctr">
              <a:buNone/>
            </a:pP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COINVOLGIMENTO ATTIVO DELL’INTERA</a:t>
            </a:r>
          </a:p>
          <a:p>
            <a:pPr algn="ctr">
              <a:buNone/>
            </a:pP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COMUNITÀ SCOLASTICA PER RENDERE</a:t>
            </a:r>
          </a:p>
          <a:p>
            <a:pPr algn="ctr">
              <a:buNone/>
            </a:pP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SOSTENIBILE IL PROCESSO </a:t>
            </a:r>
            <a:r>
              <a:rPr lang="it-IT" sz="2400" b="1" dirty="0" err="1" smtClean="0">
                <a:solidFill>
                  <a:schemeClr val="accent5">
                    <a:lumMod val="50000"/>
                  </a:schemeClr>
                </a:solidFill>
              </a:rPr>
              <a:t>DI</a:t>
            </a: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 TRANSIZIONE</a:t>
            </a:r>
          </a:p>
          <a:p>
            <a:pPr algn="ctr">
              <a:buNone/>
            </a:pP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VERSO UN PIÙ EFFICACE MODELLO</a:t>
            </a:r>
          </a:p>
          <a:p>
            <a:pPr algn="ctr">
              <a:buNone/>
            </a:pPr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FORMATIVO ED EDUCATIVO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it-I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3018" y="1544059"/>
            <a:ext cx="5607773" cy="44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Connettore 2 9"/>
          <p:cNvCxnSpPr/>
          <p:nvPr/>
        </p:nvCxnSpPr>
        <p:spPr>
          <a:xfrm>
            <a:off x="3228107" y="2997201"/>
            <a:ext cx="415636" cy="9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1801087" y="3657601"/>
            <a:ext cx="415636" cy="9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875</Words>
  <Application>Microsoft Office PowerPoint</Application>
  <PresentationFormat>Personalizzato</PresentationFormat>
  <Paragraphs>112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Diapositiva 1</vt:lpstr>
      <vt:lpstr>PNRR-PIANO SCUOLA 4.0</vt:lpstr>
      <vt:lpstr>PNRR-PIANO SCUOLA 4.0</vt:lpstr>
      <vt:lpstr>PNRR-PIANO SCUOLA 4.0</vt:lpstr>
      <vt:lpstr>Le Azioni del Piano Scuola 4.0 </vt:lpstr>
      <vt:lpstr>Azione 1 – Next Generation Classrooms </vt:lpstr>
      <vt:lpstr>Azione 1 – Next Generation Classrooms</vt:lpstr>
      <vt:lpstr>Diapositiva 8</vt:lpstr>
      <vt:lpstr>Azione 1 – Next Generation Classrooms</vt:lpstr>
      <vt:lpstr>Azione 1 – Next Generation Classrooms</vt:lpstr>
      <vt:lpstr>Azione 1 – Next Generation Classrooms</vt:lpstr>
      <vt:lpstr>Azione 1 – Next Generation Classrooms</vt:lpstr>
      <vt:lpstr>PNRR-PIANO SCUOLA 4.0</vt:lpstr>
      <vt:lpstr>COSA FARE? DA DOVE PARTIRE?</vt:lpstr>
      <vt:lpstr>Roadmap- PIANO DI ATTUAZIONE</vt:lpstr>
      <vt:lpstr>Buon lavoro a tutti i docenti del Quarto Circolo didattico  e  buon anno scolastico  2022-2023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Emanuela Palmieri</dc:creator>
  <cp:lastModifiedBy>PC09</cp:lastModifiedBy>
  <cp:revision>43</cp:revision>
  <dcterms:created xsi:type="dcterms:W3CDTF">2022-08-27T10:20:24Z</dcterms:created>
  <dcterms:modified xsi:type="dcterms:W3CDTF">2022-09-06T13:18:17Z</dcterms:modified>
</cp:coreProperties>
</file>